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4.jpg" ContentType="image/jpeg"/>
  <Override PartName="/ppt/media/image6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66"/>
  </p:notesMasterIdLst>
  <p:handoutMasterIdLst>
    <p:handoutMasterId r:id="rId167"/>
  </p:handoutMasterIdLst>
  <p:sldIdLst>
    <p:sldId id="405" r:id="rId2"/>
    <p:sldId id="423" r:id="rId3"/>
    <p:sldId id="442" r:id="rId4"/>
    <p:sldId id="453" r:id="rId5"/>
    <p:sldId id="443" r:id="rId6"/>
    <p:sldId id="452" r:id="rId7"/>
    <p:sldId id="622" r:id="rId8"/>
    <p:sldId id="455" r:id="rId9"/>
    <p:sldId id="457" r:id="rId10"/>
    <p:sldId id="427" r:id="rId11"/>
    <p:sldId id="514" r:id="rId12"/>
    <p:sldId id="447" r:id="rId13"/>
    <p:sldId id="461" r:id="rId14"/>
    <p:sldId id="460" r:id="rId15"/>
    <p:sldId id="458" r:id="rId16"/>
    <p:sldId id="462" r:id="rId17"/>
    <p:sldId id="448" r:id="rId18"/>
    <p:sldId id="464" r:id="rId19"/>
    <p:sldId id="465" r:id="rId20"/>
    <p:sldId id="466" r:id="rId21"/>
    <p:sldId id="532" r:id="rId22"/>
    <p:sldId id="472" r:id="rId23"/>
    <p:sldId id="473" r:id="rId24"/>
    <p:sldId id="474" r:id="rId25"/>
    <p:sldId id="530" r:id="rId26"/>
    <p:sldId id="477" r:id="rId27"/>
    <p:sldId id="478" r:id="rId28"/>
    <p:sldId id="471" r:id="rId29"/>
    <p:sldId id="449" r:id="rId30"/>
    <p:sldId id="497" r:id="rId31"/>
    <p:sldId id="498" r:id="rId32"/>
    <p:sldId id="499" r:id="rId33"/>
    <p:sldId id="484" r:id="rId34"/>
    <p:sldId id="485" r:id="rId35"/>
    <p:sldId id="486" r:id="rId36"/>
    <p:sldId id="487" r:id="rId37"/>
    <p:sldId id="488" r:id="rId38"/>
    <p:sldId id="459" r:id="rId39"/>
    <p:sldId id="490" r:id="rId40"/>
    <p:sldId id="492" r:id="rId41"/>
    <p:sldId id="480" r:id="rId42"/>
    <p:sldId id="493" r:id="rId43"/>
    <p:sldId id="501" r:id="rId44"/>
    <p:sldId id="495" r:id="rId45"/>
    <p:sldId id="496" r:id="rId46"/>
    <p:sldId id="489" r:id="rId47"/>
    <p:sldId id="500" r:id="rId48"/>
    <p:sldId id="494" r:id="rId49"/>
    <p:sldId id="502" r:id="rId50"/>
    <p:sldId id="503" r:id="rId51"/>
    <p:sldId id="505" r:id="rId52"/>
    <p:sldId id="506" r:id="rId53"/>
    <p:sldId id="507" r:id="rId54"/>
    <p:sldId id="509" r:id="rId55"/>
    <p:sldId id="508" r:id="rId56"/>
    <p:sldId id="491" r:id="rId57"/>
    <p:sldId id="510" r:id="rId58"/>
    <p:sldId id="446" r:id="rId59"/>
    <p:sldId id="511" r:id="rId60"/>
    <p:sldId id="512" r:id="rId61"/>
    <p:sldId id="513" r:id="rId62"/>
    <p:sldId id="515" r:id="rId63"/>
    <p:sldId id="516" r:id="rId64"/>
    <p:sldId id="517" r:id="rId65"/>
    <p:sldId id="518" r:id="rId66"/>
    <p:sldId id="463" r:id="rId67"/>
    <p:sldId id="521" r:id="rId68"/>
    <p:sldId id="519" r:id="rId69"/>
    <p:sldId id="522" r:id="rId70"/>
    <p:sldId id="524" r:id="rId71"/>
    <p:sldId id="525" r:id="rId72"/>
    <p:sldId id="526" r:id="rId73"/>
    <p:sldId id="527" r:id="rId74"/>
    <p:sldId id="528" r:id="rId75"/>
    <p:sldId id="529" r:id="rId76"/>
    <p:sldId id="523" r:id="rId77"/>
    <p:sldId id="533" r:id="rId78"/>
    <p:sldId id="534" r:id="rId79"/>
    <p:sldId id="535" r:id="rId80"/>
    <p:sldId id="536" r:id="rId81"/>
    <p:sldId id="538" r:id="rId82"/>
    <p:sldId id="537" r:id="rId83"/>
    <p:sldId id="539" r:id="rId84"/>
    <p:sldId id="540" r:id="rId85"/>
    <p:sldId id="541" r:id="rId86"/>
    <p:sldId id="542" r:id="rId87"/>
    <p:sldId id="543" r:id="rId88"/>
    <p:sldId id="544" r:id="rId89"/>
    <p:sldId id="545" r:id="rId90"/>
    <p:sldId id="546" r:id="rId91"/>
    <p:sldId id="547" r:id="rId92"/>
    <p:sldId id="548" r:id="rId93"/>
    <p:sldId id="550" r:id="rId94"/>
    <p:sldId id="551" r:id="rId95"/>
    <p:sldId id="552" r:id="rId96"/>
    <p:sldId id="549" r:id="rId97"/>
    <p:sldId id="553" r:id="rId98"/>
    <p:sldId id="554" r:id="rId99"/>
    <p:sldId id="555" r:id="rId100"/>
    <p:sldId id="556" r:id="rId101"/>
    <p:sldId id="557" r:id="rId102"/>
    <p:sldId id="558" r:id="rId103"/>
    <p:sldId id="559" r:id="rId104"/>
    <p:sldId id="561" r:id="rId105"/>
    <p:sldId id="562" r:id="rId106"/>
    <p:sldId id="560" r:id="rId107"/>
    <p:sldId id="563" r:id="rId108"/>
    <p:sldId id="564" r:id="rId109"/>
    <p:sldId id="565" r:id="rId110"/>
    <p:sldId id="566" r:id="rId111"/>
    <p:sldId id="567" r:id="rId112"/>
    <p:sldId id="568" r:id="rId113"/>
    <p:sldId id="571" r:id="rId114"/>
    <p:sldId id="572" r:id="rId115"/>
    <p:sldId id="574" r:id="rId116"/>
    <p:sldId id="575" r:id="rId117"/>
    <p:sldId id="573" r:id="rId118"/>
    <p:sldId id="569" r:id="rId119"/>
    <p:sldId id="581" r:id="rId120"/>
    <p:sldId id="570" r:id="rId121"/>
    <p:sldId id="579" r:id="rId122"/>
    <p:sldId id="578" r:id="rId123"/>
    <p:sldId id="577" r:id="rId124"/>
    <p:sldId id="580" r:id="rId125"/>
    <p:sldId id="576" r:id="rId126"/>
    <p:sldId id="582" r:id="rId127"/>
    <p:sldId id="583" r:id="rId128"/>
    <p:sldId id="585" r:id="rId129"/>
    <p:sldId id="586" r:id="rId130"/>
    <p:sldId id="587" r:id="rId131"/>
    <p:sldId id="584" r:id="rId132"/>
    <p:sldId id="588" r:id="rId133"/>
    <p:sldId id="589" r:id="rId134"/>
    <p:sldId id="590" r:id="rId135"/>
    <p:sldId id="593" r:id="rId136"/>
    <p:sldId id="594" r:id="rId137"/>
    <p:sldId id="592" r:id="rId138"/>
    <p:sldId id="595" r:id="rId139"/>
    <p:sldId id="598" r:id="rId140"/>
    <p:sldId id="599" r:id="rId141"/>
    <p:sldId id="600" r:id="rId142"/>
    <p:sldId id="596" r:id="rId143"/>
    <p:sldId id="601" r:id="rId144"/>
    <p:sldId id="597" r:id="rId145"/>
    <p:sldId id="602" r:id="rId146"/>
    <p:sldId id="608" r:id="rId147"/>
    <p:sldId id="609" r:id="rId148"/>
    <p:sldId id="610" r:id="rId149"/>
    <p:sldId id="611" r:id="rId150"/>
    <p:sldId id="612" r:id="rId151"/>
    <p:sldId id="613" r:id="rId152"/>
    <p:sldId id="614" r:id="rId153"/>
    <p:sldId id="615" r:id="rId154"/>
    <p:sldId id="616" r:id="rId155"/>
    <p:sldId id="617" r:id="rId156"/>
    <p:sldId id="618" r:id="rId157"/>
    <p:sldId id="619" r:id="rId158"/>
    <p:sldId id="607" r:id="rId159"/>
    <p:sldId id="621" r:id="rId160"/>
    <p:sldId id="605" r:id="rId161"/>
    <p:sldId id="620" r:id="rId162"/>
    <p:sldId id="604" r:id="rId163"/>
    <p:sldId id="606" r:id="rId164"/>
    <p:sldId id="623" r:id="rId16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Arial"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Arial"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Arial"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Arial"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5E6F"/>
    <a:srgbClr val="E22A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90679" autoAdjust="0"/>
  </p:normalViewPr>
  <p:slideViewPr>
    <p:cSldViewPr>
      <p:cViewPr varScale="1">
        <p:scale>
          <a:sx n="104" d="100"/>
          <a:sy n="104" d="100"/>
        </p:scale>
        <p:origin x="1746" y="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09BFF4B-C149-3247-9756-276FF0FCE09F}" type="datetimeFigureOut">
              <a:rPr lang="en-US"/>
              <a:pPr/>
              <a:t>10/4/2018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2AC4613-BBD7-CA43-B793-3C3BCDDF4D72}" type="slidenum">
              <a:rPr lang="en-US"/>
              <a:pPr/>
              <a:t>‹#›</a:t>
            </a:fld>
            <a:endParaRPr lang="en-US"/>
          </a:p>
        </p:txBody>
      </p:sp>
    </p:spTree>
    <p:extLst>
      <p:ext uri="{BB962C8B-B14F-4D97-AF65-F5344CB8AC3E}">
        <p14:creationId xmlns:p14="http://schemas.microsoft.com/office/powerpoint/2010/main" val="3663946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fld id="{6A165620-627E-4F42-AEC7-AC219EA7D580}" type="datetimeFigureOut">
              <a:rPr lang="en-US"/>
              <a:pPr/>
              <a:t>10/4/2018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6B7C34DE-544A-FC4C-87D2-C100D3B80866}" type="slidenum">
              <a:rPr lang="en-US"/>
              <a:pPr/>
              <a:t>‹#›</a:t>
            </a:fld>
            <a:endParaRPr lang="en-US"/>
          </a:p>
        </p:txBody>
      </p:sp>
    </p:spTree>
    <p:extLst>
      <p:ext uri="{BB962C8B-B14F-4D97-AF65-F5344CB8AC3E}">
        <p14:creationId xmlns:p14="http://schemas.microsoft.com/office/powerpoint/2010/main" val="1862356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C34DE-544A-FC4C-87D2-C100D3B80866}" type="slidenum">
              <a:rPr lang="en-US" smtClean="0"/>
              <a:pPr/>
              <a:t>1</a:t>
            </a:fld>
            <a:endParaRPr lang="en-US"/>
          </a:p>
        </p:txBody>
      </p:sp>
    </p:spTree>
    <p:extLst>
      <p:ext uri="{BB962C8B-B14F-4D97-AF65-F5344CB8AC3E}">
        <p14:creationId xmlns:p14="http://schemas.microsoft.com/office/powerpoint/2010/main" val="197278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97D5AA1-83B4-134B-B249-C6DD8BA97FF4}" type="datetimeFigureOut">
              <a:rPr lang="en-US" smtClean="0"/>
              <a:pPr/>
              <a:t>10/4/2018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B0C003D-A044-5244-9399-4605C0C4A370}" type="slidenum">
              <a:rPr lang="en-US" smtClean="0"/>
              <a:pPr/>
              <a:t>‹#›</a:t>
            </a:fld>
            <a:endParaRPr lang="en-US"/>
          </a:p>
        </p:txBody>
      </p:sp>
    </p:spTree>
    <p:extLst>
      <p:ext uri="{BB962C8B-B14F-4D97-AF65-F5344CB8AC3E}">
        <p14:creationId xmlns:p14="http://schemas.microsoft.com/office/powerpoint/2010/main" val="1224678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C241-1A14-0741-8101-26D92758406B}" type="datetimeFigureOut">
              <a:rPr lang="en-US" smtClean="0"/>
              <a:pPr/>
              <a:t>10/4/2018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0738F50-A79B-E04C-B5B6-74ED5C19EC0D}" type="slidenum">
              <a:rPr lang="en-US" smtClean="0"/>
              <a:pPr/>
              <a:t>‹#›</a:t>
            </a:fld>
            <a:endParaRPr lang="en-US"/>
          </a:p>
        </p:txBody>
      </p:sp>
    </p:spTree>
    <p:extLst>
      <p:ext uri="{BB962C8B-B14F-4D97-AF65-F5344CB8AC3E}">
        <p14:creationId xmlns:p14="http://schemas.microsoft.com/office/powerpoint/2010/main" val="32723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B153-064A-CE4B-939A-2AE650433247}" type="datetimeFigureOut">
              <a:rPr lang="en-US" smtClean="0"/>
              <a:pPr/>
              <a:t>10/4/2018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B34058A-883A-FB4E-971C-17C331F8B57E}" type="slidenum">
              <a:rPr lang="en-US" smtClean="0"/>
              <a:pPr/>
              <a:t>‹#›</a:t>
            </a:fld>
            <a:endParaRPr lang="en-US"/>
          </a:p>
        </p:txBody>
      </p:sp>
    </p:spTree>
    <p:extLst>
      <p:ext uri="{BB962C8B-B14F-4D97-AF65-F5344CB8AC3E}">
        <p14:creationId xmlns:p14="http://schemas.microsoft.com/office/powerpoint/2010/main" val="101915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E4FAB6-24C2-0E44-8E99-44A044F7A77B}" type="datetimeFigureOut">
              <a:rPr lang="en-US" smtClean="0"/>
              <a:pPr/>
              <a:t>10/4/2018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DABAD30-F32D-7149-832A-F3199C42AD1B}" type="slidenum">
              <a:rPr lang="en-US" smtClean="0"/>
              <a:pPr/>
              <a:t>‹#›</a:t>
            </a:fld>
            <a:endParaRPr lang="en-US"/>
          </a:p>
        </p:txBody>
      </p:sp>
    </p:spTree>
    <p:extLst>
      <p:ext uri="{BB962C8B-B14F-4D97-AF65-F5344CB8AC3E}">
        <p14:creationId xmlns:p14="http://schemas.microsoft.com/office/powerpoint/2010/main" val="337412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CF48D0-D275-264A-9A2D-4FE9951B98B9}" type="datetimeFigureOut">
              <a:rPr lang="en-US" smtClean="0"/>
              <a:pPr/>
              <a:t>10/4/2018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3F58B5-DBD6-7B45-AAAC-6C71CB9382A5}" type="slidenum">
              <a:rPr lang="en-US" smtClean="0"/>
              <a:pPr/>
              <a:t>‹#›</a:t>
            </a:fld>
            <a:endParaRPr lang="en-US"/>
          </a:p>
        </p:txBody>
      </p:sp>
    </p:spTree>
    <p:extLst>
      <p:ext uri="{BB962C8B-B14F-4D97-AF65-F5344CB8AC3E}">
        <p14:creationId xmlns:p14="http://schemas.microsoft.com/office/powerpoint/2010/main" val="168357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02A9C-7D9B-144C-B3DD-03EDD98D0A3C}" type="datetimeFigureOut">
              <a:rPr lang="en-US" smtClean="0"/>
              <a:pPr/>
              <a:t>10/4/2018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593D978-3788-5F43-9D08-C05683C5D9A4}" type="slidenum">
              <a:rPr lang="en-US" smtClean="0"/>
              <a:pPr/>
              <a:t>‹#›</a:t>
            </a:fld>
            <a:endParaRPr lang="en-US"/>
          </a:p>
        </p:txBody>
      </p:sp>
    </p:spTree>
    <p:extLst>
      <p:ext uri="{BB962C8B-B14F-4D97-AF65-F5344CB8AC3E}">
        <p14:creationId xmlns:p14="http://schemas.microsoft.com/office/powerpoint/2010/main" val="52808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3D029E-8033-BB41-9356-7F4A5930A8B0}" type="datetimeFigureOut">
              <a:rPr lang="en-US" smtClean="0"/>
              <a:pPr/>
              <a:t>10/4/2018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66E14CD-4D59-BF40-9CB7-2B22DCD297B6}" type="slidenum">
              <a:rPr lang="en-US" smtClean="0"/>
              <a:pPr/>
              <a:t>‹#›</a:t>
            </a:fld>
            <a:endParaRPr lang="en-US"/>
          </a:p>
        </p:txBody>
      </p:sp>
    </p:spTree>
    <p:extLst>
      <p:ext uri="{BB962C8B-B14F-4D97-AF65-F5344CB8AC3E}">
        <p14:creationId xmlns:p14="http://schemas.microsoft.com/office/powerpoint/2010/main" val="1790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ECAE3C-7B3B-0E42-ACCD-18B155504069}" type="datetimeFigureOut">
              <a:rPr lang="en-US" smtClean="0"/>
              <a:pPr/>
              <a:t>10/4/2018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ED49B1D-F978-274A-BF28-46C1F291E041}" type="slidenum">
              <a:rPr lang="en-US" smtClean="0"/>
              <a:pPr/>
              <a:t>‹#›</a:t>
            </a:fld>
            <a:endParaRPr lang="en-US"/>
          </a:p>
        </p:txBody>
      </p:sp>
    </p:spTree>
    <p:extLst>
      <p:ext uri="{BB962C8B-B14F-4D97-AF65-F5344CB8AC3E}">
        <p14:creationId xmlns:p14="http://schemas.microsoft.com/office/powerpoint/2010/main" val="358146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E4FAB6-24C2-0E44-8E99-44A044F7A77B}" type="datetimeFigureOut">
              <a:rPr lang="en-US" smtClean="0"/>
              <a:pPr/>
              <a:t>10/4/2018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DABAD30-F32D-7149-832A-F3199C42AD1B}" type="slidenum">
              <a:rPr lang="en-US" smtClean="0"/>
              <a:pPr/>
              <a:t>‹#›</a:t>
            </a:fld>
            <a:endParaRPr lang="en-US"/>
          </a:p>
        </p:txBody>
      </p:sp>
    </p:spTree>
    <p:extLst>
      <p:ext uri="{BB962C8B-B14F-4D97-AF65-F5344CB8AC3E}">
        <p14:creationId xmlns:p14="http://schemas.microsoft.com/office/powerpoint/2010/main" val="2122256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7B807-EBA9-754B-9D25-28577FA0621B}" type="datetimeFigureOut">
              <a:rPr lang="en-US" smtClean="0"/>
              <a:pPr/>
              <a:t>10/4/2018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5B9E9474-559B-7949-A34C-8E626E1AD9A6}" type="slidenum">
              <a:rPr lang="en-US" smtClean="0"/>
              <a:pPr/>
              <a:t>‹#›</a:t>
            </a:fld>
            <a:endParaRPr lang="en-US"/>
          </a:p>
        </p:txBody>
      </p:sp>
    </p:spTree>
    <p:extLst>
      <p:ext uri="{BB962C8B-B14F-4D97-AF65-F5344CB8AC3E}">
        <p14:creationId xmlns:p14="http://schemas.microsoft.com/office/powerpoint/2010/main" val="121318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BF2A07A-DB0B-8947-AB95-2745251C2F5C}" type="datetimeFigureOut">
              <a:rPr lang="en-US" smtClean="0"/>
              <a:pPr/>
              <a:t>10/4/2018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85A3C26-CC06-3D47-AA30-0C3A82737B59}" type="slidenum">
              <a:rPr lang="en-US" smtClean="0"/>
              <a:pPr/>
              <a:t>‹#›</a:t>
            </a:fld>
            <a:endParaRPr lang="en-US"/>
          </a:p>
        </p:txBody>
      </p:sp>
    </p:spTree>
    <p:extLst>
      <p:ext uri="{BB962C8B-B14F-4D97-AF65-F5344CB8AC3E}">
        <p14:creationId xmlns:p14="http://schemas.microsoft.com/office/powerpoint/2010/main" val="181707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C179C9-4F88-3344-9E03-1DD715479984}" type="datetimeFigureOut">
              <a:rPr lang="en-US" smtClean="0"/>
              <a:pPr/>
              <a:t>10/4/2018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5E54CFD-0F06-674D-9538-4500BD53DFCF}" type="slidenum">
              <a:rPr lang="en-US" smtClean="0"/>
              <a:pPr/>
              <a:t>‹#›</a:t>
            </a:fld>
            <a:endParaRPr lang="en-US"/>
          </a:p>
        </p:txBody>
      </p:sp>
    </p:spTree>
    <p:extLst>
      <p:ext uri="{BB962C8B-B14F-4D97-AF65-F5344CB8AC3E}">
        <p14:creationId xmlns:p14="http://schemas.microsoft.com/office/powerpoint/2010/main" val="16126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A7D7D0-2AFE-F54A-92F4-65C70D4B4A80}" type="datetimeFigureOut">
              <a:rPr lang="en-US" smtClean="0"/>
              <a:pPr/>
              <a:t>10/4/2018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94BB45-A2A8-E442-878C-E9B906724C7A}" type="slidenum">
              <a:rPr lang="en-US" smtClean="0"/>
              <a:pPr/>
              <a:t>‹#›</a:t>
            </a:fld>
            <a:endParaRPr lang="en-US"/>
          </a:p>
        </p:txBody>
      </p:sp>
    </p:spTree>
    <p:extLst>
      <p:ext uri="{BB962C8B-B14F-4D97-AF65-F5344CB8AC3E}">
        <p14:creationId xmlns:p14="http://schemas.microsoft.com/office/powerpoint/2010/main" val="39144208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hyperlink" Target="http://www.msema.org/emergency-plans/state-cemp" TargetMode="Externa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my.msema.org/" TargetMode="External"/><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hyperlink" Target="http://www.msema.org/training/course-book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idx="4294967295"/>
          </p:nvPr>
        </p:nvSpPr>
        <p:spPr>
          <a:xfrm>
            <a:off x="1104900" y="2209800"/>
            <a:ext cx="6934200" cy="1143000"/>
          </a:xfrm>
        </p:spPr>
        <p:txBody>
          <a:bodyPr>
            <a:normAutofit fontScale="90000"/>
          </a:bodyPr>
          <a:lstStyle/>
          <a:p>
            <a:pPr algn="ctr">
              <a:lnSpc>
                <a:spcPct val="85000"/>
              </a:lnSpc>
              <a:spcBef>
                <a:spcPts val="100"/>
              </a:spcBef>
              <a:spcAft>
                <a:spcPts val="100"/>
              </a:spcAft>
            </a:pPr>
            <a:r>
              <a:rPr lang="en-US" sz="5400" spc="-150" dirty="0">
                <a:solidFill>
                  <a:schemeClr val="tx1">
                    <a:lumMod val="50000"/>
                    <a:lumOff val="50000"/>
                  </a:schemeClr>
                </a:solidFill>
                <a:latin typeface="Tw Cen MT Condensed" charset="0"/>
                <a:ea typeface="Tw Cen MT Condensed" charset="0"/>
                <a:cs typeface="Tw Cen MT Condensed" charset="0"/>
              </a:rPr>
              <a:t>MEMA 101</a:t>
            </a:r>
            <a:br>
              <a:rPr lang="en-US" sz="5400" spc="-150" dirty="0">
                <a:solidFill>
                  <a:schemeClr val="tx1">
                    <a:lumMod val="50000"/>
                    <a:lumOff val="50000"/>
                  </a:schemeClr>
                </a:solidFill>
                <a:latin typeface="Tw Cen MT Condensed" charset="0"/>
                <a:ea typeface="Tw Cen MT Condensed" charset="0"/>
                <a:cs typeface="Tw Cen MT Condensed" charset="0"/>
              </a:rPr>
            </a:br>
            <a:r>
              <a:rPr lang="en-US" sz="3600" spc="-150" dirty="0">
                <a:solidFill>
                  <a:srgbClr val="C00000"/>
                </a:solidFill>
                <a:latin typeface="Tw Cen MT Condensed" charset="0"/>
                <a:ea typeface="Tw Cen MT Condensed" charset="0"/>
                <a:cs typeface="Tw Cen MT Condensed" charset="0"/>
              </a:rPr>
              <a:t>DAY, MONTH 00, 2018 </a:t>
            </a:r>
            <a:r>
              <a:rPr lang="en-US" sz="3600" spc="-150" dirty="0">
                <a:solidFill>
                  <a:schemeClr val="tx1">
                    <a:lumMod val="50000"/>
                    <a:lumOff val="50000"/>
                  </a:schemeClr>
                </a:solidFill>
                <a:latin typeface="Tw Cen MT Condensed" charset="0"/>
                <a:ea typeface="Tw Cen MT Condensed" charset="0"/>
                <a:cs typeface="Tw Cen MT Condensed" charset="0"/>
              </a:rPr>
              <a:t>– CLASSROOM XXX</a:t>
            </a:r>
          </a:p>
        </p:txBody>
      </p:sp>
      <p:sp>
        <p:nvSpPr>
          <p:cNvPr id="7" name="Title 1"/>
          <p:cNvSpPr txBox="1">
            <a:spLocks/>
          </p:cNvSpPr>
          <p:nvPr/>
        </p:nvSpPr>
        <p:spPr bwMode="auto">
          <a:xfrm>
            <a:off x="3352800" y="838200"/>
            <a:ext cx="5791200" cy="63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nSpc>
                <a:spcPct val="85000"/>
              </a:lnSpc>
              <a:spcBef>
                <a:spcPts val="100"/>
              </a:spcBef>
              <a:spcAft>
                <a:spcPts val="100"/>
              </a:spcAft>
            </a:pPr>
            <a:r>
              <a:rPr lang="en-US" sz="2400" dirty="0">
                <a:solidFill>
                  <a:schemeClr val="tx1">
                    <a:lumMod val="50000"/>
                    <a:lumOff val="50000"/>
                  </a:schemeClr>
                </a:solidFill>
                <a:latin typeface="Tw Cen MT Condensed" charset="0"/>
                <a:ea typeface="Tw Cen MT Condensed" charset="0"/>
                <a:cs typeface="Tw Cen MT Condensed" charset="0"/>
              </a:rPr>
              <a:t>PREPARING FOR TOMORROW’S DISASTERS TODAY</a:t>
            </a:r>
          </a:p>
        </p:txBody>
      </p:sp>
    </p:spTree>
    <p:extLst>
      <p:ext uri="{BB962C8B-B14F-4D97-AF65-F5344CB8AC3E}">
        <p14:creationId xmlns:p14="http://schemas.microsoft.com/office/powerpoint/2010/main" val="1164775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bwMode="auto">
          <a:xfrm>
            <a:off x="0" y="18288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6600" spc="-150" dirty="0">
                <a:solidFill>
                  <a:schemeClr val="bg1"/>
                </a:solidFill>
                <a:latin typeface="Tw Cen MT Condensed" charset="0"/>
                <a:ea typeface="Tw Cen MT Condensed" charset="0"/>
                <a:cs typeface="Tw Cen MT Condensed" charset="0"/>
              </a:rPr>
              <a:t>MISSION STATEMENT</a:t>
            </a:r>
          </a:p>
          <a:p>
            <a:pPr>
              <a:lnSpc>
                <a:spcPct val="90000"/>
              </a:lnSpc>
            </a:pPr>
            <a:endParaRPr lang="en-US" sz="1200" spc="-150" dirty="0">
              <a:solidFill>
                <a:schemeClr val="bg1"/>
              </a:solidFill>
              <a:latin typeface="Tw Cen MT Condensed" charset="0"/>
              <a:ea typeface="Tw Cen MT Condensed" charset="0"/>
              <a:cs typeface="Tw Cen MT Condensed" charset="0"/>
            </a:endParaRPr>
          </a:p>
          <a:p>
            <a:pPr>
              <a:lnSpc>
                <a:spcPct val="90000"/>
              </a:lnSpc>
            </a:pPr>
            <a:r>
              <a:rPr lang="en-US" spc="-150" dirty="0">
                <a:solidFill>
                  <a:schemeClr val="bg1"/>
                </a:solidFill>
                <a:latin typeface="Tw Cen MT Condensed" charset="0"/>
                <a:ea typeface="Tw Cen MT Condensed" charset="0"/>
                <a:cs typeface="Tw Cen MT Condensed" charset="0"/>
              </a:rPr>
              <a:t>“To coordinate activities that will save lives, protect   property and reduce suffering of Mississippi citizens         and their communities impacted by disasters through            a comprehensive and integrated program of disaster preparedness, response, recovery and                        mitigation initiatives.”</a:t>
            </a:r>
          </a:p>
          <a:p>
            <a:pPr>
              <a:lnSpc>
                <a:spcPct val="90000"/>
              </a:lnSpc>
            </a:pPr>
            <a:endParaRPr lang="en-US" sz="6600" spc="-150" dirty="0">
              <a:solidFill>
                <a:schemeClr val="bg1"/>
              </a:solidFill>
              <a:latin typeface="Tw Cen MT Condensed" charset="0"/>
              <a:ea typeface="Tw Cen MT Condensed" charset="0"/>
              <a:cs typeface="Tw Cen MT Condensed" charset="0"/>
            </a:endParaRPr>
          </a:p>
        </p:txBody>
      </p:sp>
    </p:spTree>
    <p:extLst>
      <p:ext uri="{BB962C8B-B14F-4D97-AF65-F5344CB8AC3E}">
        <p14:creationId xmlns:p14="http://schemas.microsoft.com/office/powerpoint/2010/main" val="18589996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362733"/>
          </a:xfrm>
          <a:prstGeom prst="rect">
            <a:avLst/>
          </a:prstGeom>
        </p:spPr>
        <p:txBody>
          <a:bodyPr wrap="square">
            <a:spAutoFit/>
          </a:bodyPr>
          <a:lstStyle/>
          <a:p>
            <a:pPr marL="355600" lvl="0" indent="-342900" eaLnBrk="1" fontAlgn="auto" hangingPunct="1">
              <a:lnSpc>
                <a:spcPts val="3679"/>
              </a:lnSpc>
              <a:spcBef>
                <a:spcPts val="0"/>
              </a:spcBef>
              <a:spcAft>
                <a:spcPts val="0"/>
              </a:spcAft>
              <a:buFontTx/>
              <a:buChar char="•"/>
              <a:tabLst>
                <a:tab pos="354965" algn="l"/>
                <a:tab pos="355600" algn="l"/>
              </a:tabLst>
            </a:pPr>
            <a:r>
              <a:rPr lang="en-US" sz="3600" dirty="0">
                <a:solidFill>
                  <a:prstClr val="black"/>
                </a:solidFill>
                <a:latin typeface="Times New Roman"/>
                <a:ea typeface="+mn-ea"/>
                <a:cs typeface="Times New Roman"/>
              </a:rPr>
              <a:t>Executive </a:t>
            </a:r>
            <a:r>
              <a:rPr lang="en-US" sz="3600" spc="-5" dirty="0">
                <a:solidFill>
                  <a:prstClr val="black"/>
                </a:solidFill>
                <a:latin typeface="Times New Roman"/>
                <a:ea typeface="+mn-ea"/>
                <a:cs typeface="Times New Roman"/>
              </a:rPr>
              <a:t>Directors</a:t>
            </a:r>
            <a:r>
              <a:rPr lang="en-US" sz="3600" spc="40" dirty="0">
                <a:solidFill>
                  <a:prstClr val="black"/>
                </a:solidFill>
                <a:latin typeface="Times New Roman"/>
                <a:ea typeface="+mn-ea"/>
                <a:cs typeface="Times New Roman"/>
              </a:rPr>
              <a:t> </a:t>
            </a:r>
            <a:r>
              <a:rPr lang="en-US" sz="3600" spc="-5" dirty="0">
                <a:solidFill>
                  <a:prstClr val="black"/>
                </a:solidFill>
                <a:latin typeface="Times New Roman"/>
                <a:ea typeface="+mn-ea"/>
                <a:cs typeface="Times New Roman"/>
              </a:rPr>
              <a:t>duties:</a:t>
            </a:r>
            <a:endParaRPr lang="en-US" sz="3600" dirty="0">
              <a:solidFill>
                <a:prstClr val="black"/>
              </a:solidFill>
              <a:latin typeface="Times New Roman"/>
              <a:ea typeface="+mn-ea"/>
              <a:cs typeface="Times New Roman"/>
            </a:endParaRPr>
          </a:p>
          <a:p>
            <a:pPr marL="927100" lvl="1" indent="-457200" eaLnBrk="1" fontAlgn="auto" hangingPunct="1">
              <a:lnSpc>
                <a:spcPts val="3679"/>
              </a:lnSpc>
              <a:spcBef>
                <a:spcPts val="0"/>
              </a:spcBef>
              <a:spcAft>
                <a:spcPts val="0"/>
              </a:spcAft>
              <a:buFont typeface="Courier New" panose="02070309020205020404" pitchFamily="49" charset="0"/>
              <a:buChar char="o"/>
              <a:tabLst>
                <a:tab pos="354965" algn="l"/>
                <a:tab pos="355600" algn="l"/>
              </a:tabLst>
            </a:pPr>
            <a:r>
              <a:rPr lang="en-US" sz="3200" spc="-5" dirty="0">
                <a:solidFill>
                  <a:prstClr val="black"/>
                </a:solidFill>
                <a:latin typeface="Times New Roman"/>
                <a:ea typeface="+mn-ea"/>
                <a:cs typeface="Times New Roman"/>
              </a:rPr>
              <a:t>Carry out the program for EM of this</a:t>
            </a:r>
            <a:r>
              <a:rPr lang="en-US" sz="3200" spc="-25" dirty="0">
                <a:solidFill>
                  <a:prstClr val="black"/>
                </a:solidFill>
                <a:latin typeface="Times New Roman"/>
                <a:ea typeface="+mn-ea"/>
                <a:cs typeface="Times New Roman"/>
              </a:rPr>
              <a:t> </a:t>
            </a:r>
            <a:r>
              <a:rPr lang="en-US" sz="3200" spc="-5" dirty="0">
                <a:solidFill>
                  <a:prstClr val="black"/>
                </a:solidFill>
                <a:latin typeface="Times New Roman"/>
                <a:ea typeface="+mn-ea"/>
                <a:cs typeface="Times New Roman"/>
              </a:rPr>
              <a:t>state.</a:t>
            </a:r>
            <a:endParaRPr lang="en-US" sz="3200" dirty="0">
              <a:solidFill>
                <a:prstClr val="black"/>
              </a:solidFill>
              <a:latin typeface="Times New Roman"/>
              <a:ea typeface="+mn-ea"/>
              <a:cs typeface="Times New Roman"/>
            </a:endParaRPr>
          </a:p>
          <a:p>
            <a:pPr marL="927100" lvl="1" indent="-457200" eaLnBrk="1" fontAlgn="auto" hangingPunct="1">
              <a:lnSpc>
                <a:spcPts val="3679"/>
              </a:lnSpc>
              <a:spcBef>
                <a:spcPts val="0"/>
              </a:spcBef>
              <a:spcAft>
                <a:spcPts val="0"/>
              </a:spcAft>
              <a:buFont typeface="Courier New" panose="02070309020205020404" pitchFamily="49" charset="0"/>
              <a:buChar char="o"/>
              <a:tabLst>
                <a:tab pos="354965" algn="l"/>
                <a:tab pos="355600" algn="l"/>
              </a:tabLst>
            </a:pPr>
            <a:r>
              <a:rPr lang="en-US" sz="3200" spc="-5" dirty="0">
                <a:solidFill>
                  <a:prstClr val="black"/>
                </a:solidFill>
                <a:latin typeface="Times New Roman"/>
                <a:ea typeface="+mn-ea"/>
                <a:cs typeface="Times New Roman"/>
              </a:rPr>
              <a:t>Coordinate the activities of all organizations</a:t>
            </a:r>
            <a:r>
              <a:rPr lang="en-US" sz="3200" spc="-100" dirty="0">
                <a:solidFill>
                  <a:prstClr val="black"/>
                </a:solidFill>
                <a:latin typeface="Times New Roman"/>
                <a:ea typeface="+mn-ea"/>
                <a:cs typeface="Times New Roman"/>
              </a:rPr>
              <a:t> </a:t>
            </a:r>
            <a:r>
              <a:rPr lang="en-US" sz="3200" spc="-5" dirty="0">
                <a:solidFill>
                  <a:prstClr val="black"/>
                </a:solidFill>
                <a:latin typeface="Times New Roman"/>
                <a:ea typeface="+mn-ea"/>
                <a:cs typeface="Times New Roman"/>
              </a:rPr>
              <a:t>for  emergency management within the</a:t>
            </a:r>
            <a:r>
              <a:rPr lang="en-US" sz="3200" spc="-114" dirty="0">
                <a:solidFill>
                  <a:prstClr val="black"/>
                </a:solidFill>
                <a:latin typeface="Times New Roman"/>
                <a:ea typeface="+mn-ea"/>
                <a:cs typeface="Times New Roman"/>
              </a:rPr>
              <a:t> </a:t>
            </a:r>
            <a:r>
              <a:rPr lang="en-US" sz="3200" spc="-5" dirty="0">
                <a:solidFill>
                  <a:prstClr val="black"/>
                </a:solidFill>
                <a:latin typeface="Times New Roman"/>
                <a:ea typeface="+mn-ea"/>
                <a:cs typeface="Times New Roman"/>
              </a:rPr>
              <a:t>state.</a:t>
            </a:r>
            <a:endParaRPr lang="en-US" sz="3200" dirty="0">
              <a:solidFill>
                <a:prstClr val="black"/>
              </a:solidFill>
              <a:latin typeface="Times New Roman"/>
              <a:ea typeface="+mn-ea"/>
              <a:cs typeface="Times New Roman"/>
            </a:endParaRPr>
          </a:p>
          <a:p>
            <a:pPr marL="927100" lvl="1" indent="-457200" eaLnBrk="1" fontAlgn="auto" hangingPunct="1">
              <a:lnSpc>
                <a:spcPts val="3679"/>
              </a:lnSpc>
              <a:spcBef>
                <a:spcPts val="0"/>
              </a:spcBef>
              <a:spcAft>
                <a:spcPts val="0"/>
              </a:spcAft>
              <a:buFont typeface="Courier New" panose="02070309020205020404" pitchFamily="49" charset="0"/>
              <a:buChar char="o"/>
              <a:tabLst>
                <a:tab pos="354965" algn="l"/>
                <a:tab pos="355600" algn="l"/>
              </a:tabLst>
            </a:pPr>
            <a:r>
              <a:rPr lang="en-US" sz="3200" spc="-5" dirty="0">
                <a:solidFill>
                  <a:prstClr val="black"/>
                </a:solidFill>
                <a:latin typeface="Times New Roman"/>
                <a:ea typeface="+mn-ea"/>
                <a:cs typeface="Times New Roman"/>
              </a:rPr>
              <a:t>Maintain liaison and cooperation with</a:t>
            </a:r>
            <a:r>
              <a:rPr lang="en-US" sz="3200" spc="-95" dirty="0">
                <a:solidFill>
                  <a:prstClr val="black"/>
                </a:solidFill>
                <a:latin typeface="Times New Roman"/>
                <a:ea typeface="+mn-ea"/>
                <a:cs typeface="Times New Roman"/>
              </a:rPr>
              <a:t> </a:t>
            </a:r>
            <a:r>
              <a:rPr lang="en-US" sz="3200" spc="-5" dirty="0">
                <a:solidFill>
                  <a:prstClr val="black"/>
                </a:solidFill>
                <a:latin typeface="Times New Roman"/>
                <a:ea typeface="+mn-ea"/>
                <a:cs typeface="Times New Roman"/>
              </a:rPr>
              <a:t>emergency</a:t>
            </a:r>
            <a:r>
              <a:rPr lang="en-US" sz="3200" dirty="0">
                <a:solidFill>
                  <a:prstClr val="black"/>
                </a:solidFill>
                <a:latin typeface="Times New Roman"/>
                <a:ea typeface="+mn-ea"/>
                <a:cs typeface="Times New Roman"/>
              </a:rPr>
              <a:t> </a:t>
            </a:r>
            <a:r>
              <a:rPr lang="en-US" sz="3200" spc="-5" dirty="0">
                <a:solidFill>
                  <a:prstClr val="black"/>
                </a:solidFill>
                <a:latin typeface="Times New Roman"/>
                <a:ea typeface="+mn-ea"/>
                <a:cs typeface="Times New Roman"/>
              </a:rPr>
              <a:t>management agencies and organizations of other  states and the federal</a:t>
            </a:r>
            <a:r>
              <a:rPr lang="en-US" sz="3200" spc="-55" dirty="0">
                <a:solidFill>
                  <a:prstClr val="black"/>
                </a:solidFill>
                <a:latin typeface="Times New Roman"/>
                <a:ea typeface="+mn-ea"/>
                <a:cs typeface="Times New Roman"/>
              </a:rPr>
              <a:t> </a:t>
            </a:r>
            <a:r>
              <a:rPr lang="en-US" sz="3200" spc="-5" dirty="0">
                <a:solidFill>
                  <a:prstClr val="black"/>
                </a:solidFill>
                <a:latin typeface="Times New Roman"/>
                <a:ea typeface="+mn-ea"/>
                <a:cs typeface="Times New Roman"/>
              </a:rPr>
              <a:t>government.</a:t>
            </a:r>
            <a:endParaRPr lang="en-US" sz="3200" dirty="0">
              <a:solidFill>
                <a:prstClr val="black"/>
              </a:solidFill>
              <a:latin typeface="Times New Roman"/>
              <a:ea typeface="+mn-ea"/>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2984422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824398"/>
          </a:xfrm>
          <a:prstGeom prst="rect">
            <a:avLst/>
          </a:prstGeom>
        </p:spPr>
        <p:txBody>
          <a:bodyPr wrap="square">
            <a:spAutoFit/>
          </a:bodyPr>
          <a:lstStyle/>
          <a:p>
            <a:pPr marL="355600" marR="1106805" indent="-342900">
              <a:lnSpc>
                <a:spcPts val="3820"/>
              </a:lnSpc>
              <a:spcBef>
                <a:spcPts val="245"/>
              </a:spcBef>
              <a:buChar char="•"/>
              <a:tabLst>
                <a:tab pos="354965" algn="l"/>
                <a:tab pos="355600" algn="l"/>
              </a:tabLst>
            </a:pPr>
            <a:r>
              <a:rPr lang="en-US" sz="3200" dirty="0">
                <a:latin typeface="Times New Roman"/>
                <a:cs typeface="Times New Roman"/>
              </a:rPr>
              <a:t>Emergency</a:t>
            </a:r>
            <a:r>
              <a:rPr lang="en-US" sz="3200" spc="-75" dirty="0">
                <a:latin typeface="Times New Roman"/>
                <a:cs typeface="Times New Roman"/>
              </a:rPr>
              <a:t> </a:t>
            </a:r>
            <a:r>
              <a:rPr lang="en-US" sz="3200" dirty="0">
                <a:latin typeface="Times New Roman"/>
                <a:cs typeface="Times New Roman"/>
              </a:rPr>
              <a:t>Management               Powers </a:t>
            </a:r>
            <a:r>
              <a:rPr lang="en-US" sz="3200" spc="-10" dirty="0">
                <a:latin typeface="Times New Roman"/>
                <a:cs typeface="Times New Roman"/>
              </a:rPr>
              <a:t>of </a:t>
            </a:r>
            <a:r>
              <a:rPr lang="en-US" sz="3200" dirty="0">
                <a:latin typeface="Times New Roman"/>
                <a:cs typeface="Times New Roman"/>
              </a:rPr>
              <a:t>the Governor</a:t>
            </a:r>
          </a:p>
          <a:p>
            <a:pPr marL="756285" marR="371475" indent="-287020">
              <a:lnSpc>
                <a:spcPts val="3340"/>
              </a:lnSpc>
              <a:spcBef>
                <a:spcPts val="5"/>
              </a:spcBef>
            </a:pPr>
            <a:r>
              <a:rPr lang="en-US" sz="3600" spc="-5" dirty="0">
                <a:latin typeface="Times New Roman"/>
                <a:cs typeface="Times New Roman"/>
              </a:rPr>
              <a:t>– </a:t>
            </a:r>
            <a:r>
              <a:rPr lang="en-US" sz="2800" spc="-5" dirty="0">
                <a:latin typeface="Times New Roman"/>
                <a:cs typeface="Times New Roman"/>
              </a:rPr>
              <a:t>Governor has general                              direction  and control of                            MEMA; in</a:t>
            </a:r>
            <a:r>
              <a:rPr lang="en-US" sz="2800" spc="-25" dirty="0">
                <a:latin typeface="Times New Roman"/>
                <a:cs typeface="Times New Roman"/>
              </a:rPr>
              <a:t> </a:t>
            </a:r>
            <a:r>
              <a:rPr lang="en-US" sz="2800" dirty="0">
                <a:latin typeface="Times New Roman"/>
                <a:cs typeface="Times New Roman"/>
              </a:rPr>
              <a:t>the </a:t>
            </a:r>
            <a:r>
              <a:rPr lang="en-US" sz="2800" spc="-5" dirty="0">
                <a:latin typeface="Times New Roman"/>
                <a:cs typeface="Times New Roman"/>
              </a:rPr>
              <a:t>event of a                            disaster beyond local                                  control, </a:t>
            </a:r>
            <a:r>
              <a:rPr lang="en-US" sz="2800" spc="-10" dirty="0">
                <a:latin typeface="Times New Roman"/>
                <a:cs typeface="Times New Roman"/>
              </a:rPr>
              <a:t>may </a:t>
            </a:r>
            <a:r>
              <a:rPr lang="en-US" sz="2800" dirty="0">
                <a:latin typeface="Times New Roman"/>
                <a:cs typeface="Times New Roman"/>
              </a:rPr>
              <a:t>assume</a:t>
            </a:r>
            <a:r>
              <a:rPr lang="en-US" sz="2800" spc="-10" dirty="0">
                <a:latin typeface="Times New Roman"/>
                <a:cs typeface="Times New Roman"/>
              </a:rPr>
              <a:t> </a:t>
            </a:r>
            <a:r>
              <a:rPr lang="en-US" sz="2800" spc="-5" dirty="0">
                <a:latin typeface="Times New Roman"/>
                <a:cs typeface="Times New Roman"/>
              </a:rPr>
              <a:t>direct</a:t>
            </a:r>
            <a:endParaRPr lang="en-US" sz="2800" dirty="0">
              <a:latin typeface="Times New Roman"/>
              <a:cs typeface="Times New Roman"/>
            </a:endParaRPr>
          </a:p>
          <a:p>
            <a:pPr marL="756285">
              <a:lnSpc>
                <a:spcPts val="3220"/>
              </a:lnSpc>
            </a:pPr>
            <a:r>
              <a:rPr lang="en-US" sz="2800" spc="-5" dirty="0">
                <a:latin typeface="Times New Roman"/>
                <a:cs typeface="Times New Roman"/>
              </a:rPr>
              <a:t>operational control over all</a:t>
            </a:r>
            <a:r>
              <a:rPr lang="en-US" sz="2800" spc="-10" dirty="0">
                <a:latin typeface="Times New Roman"/>
                <a:cs typeface="Times New Roman"/>
              </a:rPr>
              <a:t>                                      </a:t>
            </a:r>
            <a:r>
              <a:rPr lang="en-US" sz="2800" spc="-5" dirty="0">
                <a:latin typeface="Times New Roman"/>
                <a:cs typeface="Times New Roman"/>
              </a:rPr>
              <a:t>or</a:t>
            </a:r>
            <a:r>
              <a:rPr lang="en-US" sz="2800" dirty="0">
                <a:latin typeface="Times New Roman"/>
                <a:cs typeface="Times New Roman"/>
              </a:rPr>
              <a:t> </a:t>
            </a:r>
            <a:r>
              <a:rPr lang="en-US" sz="2800" spc="-5" dirty="0">
                <a:latin typeface="Times New Roman"/>
                <a:cs typeface="Times New Roman"/>
              </a:rPr>
              <a:t>any part of Emergency                      Management functions                                    within</a:t>
            </a:r>
            <a:r>
              <a:rPr lang="en-US" sz="2800" spc="-70" dirty="0">
                <a:latin typeface="Times New Roman"/>
                <a:cs typeface="Times New Roman"/>
              </a:rPr>
              <a:t> </a:t>
            </a:r>
            <a:r>
              <a:rPr lang="en-US" sz="2800" spc="-5" dirty="0">
                <a:latin typeface="Times New Roman"/>
                <a:cs typeface="Times New Roman"/>
              </a:rPr>
              <a:t>the  state.</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58254" y="1657643"/>
            <a:ext cx="2712341" cy="466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6658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868705"/>
          </a:xfrm>
          <a:prstGeom prst="rect">
            <a:avLst/>
          </a:prstGeom>
        </p:spPr>
        <p:txBody>
          <a:bodyPr wrap="square">
            <a:spAutoFit/>
          </a:bodyPr>
          <a:lstStyle/>
          <a:p>
            <a:pPr marL="355600" indent="-342900">
              <a:lnSpc>
                <a:spcPct val="100000"/>
              </a:lnSpc>
              <a:spcBef>
                <a:spcPts val="105"/>
              </a:spcBef>
              <a:buChar char="•"/>
              <a:tabLst>
                <a:tab pos="354965" algn="l"/>
                <a:tab pos="355600" algn="l"/>
              </a:tabLst>
            </a:pPr>
            <a:r>
              <a:rPr lang="en-US" sz="3200" dirty="0">
                <a:latin typeface="Times New Roman"/>
                <a:cs typeface="Times New Roman"/>
              </a:rPr>
              <a:t>Governor</a:t>
            </a:r>
            <a:r>
              <a:rPr lang="en-US" sz="3200" spc="-15" dirty="0">
                <a:latin typeface="Times New Roman"/>
                <a:cs typeface="Times New Roman"/>
              </a:rPr>
              <a:t> </a:t>
            </a:r>
            <a:r>
              <a:rPr lang="en-US" sz="3200" dirty="0">
                <a:latin typeface="Times New Roman"/>
                <a:cs typeface="Times New Roman"/>
              </a:rPr>
              <a:t>may:</a:t>
            </a:r>
          </a:p>
          <a:p>
            <a:pPr marL="756285" marR="273050" lvl="1" indent="-286385">
              <a:lnSpc>
                <a:spcPct val="100000"/>
              </a:lnSpc>
              <a:buChar char="–"/>
              <a:tabLst>
                <a:tab pos="756920" algn="l"/>
              </a:tabLst>
            </a:pPr>
            <a:r>
              <a:rPr lang="en-US" sz="2800" spc="-5" dirty="0">
                <a:latin typeface="Times New Roman"/>
                <a:cs typeface="Times New Roman"/>
              </a:rPr>
              <a:t>Make, amend, </a:t>
            </a:r>
            <a:r>
              <a:rPr lang="en-US" sz="2800" spc="-10" dirty="0">
                <a:latin typeface="Times New Roman"/>
                <a:cs typeface="Times New Roman"/>
              </a:rPr>
              <a:t>and </a:t>
            </a:r>
            <a:r>
              <a:rPr lang="en-US" sz="2800" spc="-5" dirty="0">
                <a:latin typeface="Times New Roman"/>
                <a:cs typeface="Times New Roman"/>
              </a:rPr>
              <a:t>rescind orders, rules and  regulations to carry out these provisions of</a:t>
            </a:r>
            <a:r>
              <a:rPr lang="en-US" sz="2800" spc="55" dirty="0">
                <a:latin typeface="Times New Roman"/>
                <a:cs typeface="Times New Roman"/>
              </a:rPr>
              <a:t> </a:t>
            </a:r>
            <a:r>
              <a:rPr lang="en-US" sz="2800" spc="-5" dirty="0">
                <a:latin typeface="Times New Roman"/>
                <a:cs typeface="Times New Roman"/>
              </a:rPr>
              <a:t>law.</a:t>
            </a:r>
            <a:endParaRPr lang="en-US" sz="2800" dirty="0">
              <a:latin typeface="Times New Roman"/>
              <a:cs typeface="Times New Roman"/>
            </a:endParaRPr>
          </a:p>
          <a:p>
            <a:pPr marL="756285" lvl="1" indent="-286385">
              <a:lnSpc>
                <a:spcPts val="3345"/>
              </a:lnSpc>
              <a:buChar char="–"/>
              <a:tabLst>
                <a:tab pos="756920" algn="l"/>
              </a:tabLst>
            </a:pPr>
            <a:r>
              <a:rPr lang="en-US" sz="2800" spc="-50" dirty="0">
                <a:latin typeface="Times New Roman"/>
                <a:cs typeface="Times New Roman"/>
              </a:rPr>
              <a:t>Work </a:t>
            </a:r>
            <a:r>
              <a:rPr lang="en-US" sz="2800" spc="-5" dirty="0">
                <a:latin typeface="Times New Roman"/>
                <a:cs typeface="Times New Roman"/>
              </a:rPr>
              <a:t>with MEMA </a:t>
            </a:r>
            <a:r>
              <a:rPr lang="en-US" sz="2800" dirty="0">
                <a:latin typeface="Times New Roman"/>
                <a:cs typeface="Times New Roman"/>
              </a:rPr>
              <a:t>to </a:t>
            </a:r>
            <a:r>
              <a:rPr lang="en-US" sz="2800" spc="-5" dirty="0">
                <a:latin typeface="Times New Roman"/>
                <a:cs typeface="Times New Roman"/>
              </a:rPr>
              <a:t>create </a:t>
            </a:r>
            <a:r>
              <a:rPr lang="en-US" sz="2800" dirty="0">
                <a:latin typeface="Times New Roman"/>
                <a:cs typeface="Times New Roman"/>
              </a:rPr>
              <a:t>the</a:t>
            </a:r>
            <a:r>
              <a:rPr lang="en-US" sz="2800" spc="-250" dirty="0">
                <a:latin typeface="Times New Roman"/>
                <a:cs typeface="Times New Roman"/>
              </a:rPr>
              <a:t> </a:t>
            </a:r>
            <a:r>
              <a:rPr lang="en-US" sz="2800" spc="-5" dirty="0">
                <a:latin typeface="Times New Roman"/>
                <a:cs typeface="Times New Roman"/>
              </a:rPr>
              <a:t>CEMP</a:t>
            </a:r>
            <a:endParaRPr lang="en-US" sz="2800" dirty="0">
              <a:latin typeface="Times New Roman"/>
              <a:cs typeface="Times New Roman"/>
            </a:endParaRPr>
          </a:p>
          <a:p>
            <a:pPr marL="756285" lvl="1" indent="-286385">
              <a:lnSpc>
                <a:spcPts val="3350"/>
              </a:lnSpc>
              <a:buChar char="–"/>
              <a:tabLst>
                <a:tab pos="756920" algn="l"/>
              </a:tabLst>
            </a:pPr>
            <a:r>
              <a:rPr lang="en-US" sz="2800" spc="-45" dirty="0">
                <a:latin typeface="Times New Roman"/>
                <a:cs typeface="Times New Roman"/>
              </a:rPr>
              <a:t>Take </a:t>
            </a:r>
            <a:r>
              <a:rPr lang="en-US" sz="2800" spc="-5" dirty="0">
                <a:latin typeface="Times New Roman"/>
                <a:cs typeface="Times New Roman"/>
              </a:rPr>
              <a:t>preparedness</a:t>
            </a:r>
            <a:r>
              <a:rPr lang="en-US" sz="2800" spc="-65" dirty="0">
                <a:latin typeface="Times New Roman"/>
                <a:cs typeface="Times New Roman"/>
              </a:rPr>
              <a:t> </a:t>
            </a:r>
            <a:r>
              <a:rPr lang="en-US" sz="2800" spc="-5" dirty="0">
                <a:latin typeface="Times New Roman"/>
                <a:cs typeface="Times New Roman"/>
              </a:rPr>
              <a:t>actions</a:t>
            </a:r>
            <a:endParaRPr lang="en-US" sz="2800" dirty="0">
              <a:latin typeface="Times New Roman"/>
              <a:cs typeface="Times New Roman"/>
            </a:endParaRPr>
          </a:p>
          <a:p>
            <a:pPr marL="756285" marR="5080" lvl="1" indent="-286385">
              <a:lnSpc>
                <a:spcPct val="99300"/>
              </a:lnSpc>
              <a:spcBef>
                <a:spcPts val="20"/>
              </a:spcBef>
              <a:buChar char="–"/>
              <a:tabLst>
                <a:tab pos="756920" algn="l"/>
              </a:tabLst>
            </a:pPr>
            <a:r>
              <a:rPr lang="en-US" sz="2800" spc="-5" dirty="0">
                <a:latin typeface="Times New Roman"/>
                <a:cs typeface="Times New Roman"/>
              </a:rPr>
              <a:t>Cooperate with the President </a:t>
            </a:r>
            <a:r>
              <a:rPr lang="en-US" sz="2800" spc="-10" dirty="0">
                <a:latin typeface="Times New Roman"/>
                <a:cs typeface="Times New Roman"/>
              </a:rPr>
              <a:t>and </a:t>
            </a:r>
            <a:r>
              <a:rPr lang="en-US" sz="2800" spc="-5" dirty="0">
                <a:latin typeface="Times New Roman"/>
                <a:cs typeface="Times New Roman"/>
              </a:rPr>
              <a:t>the heads of the  Armed Forces, FEMA, and </a:t>
            </a:r>
            <a:r>
              <a:rPr lang="en-US" sz="2800" dirty="0">
                <a:latin typeface="Times New Roman"/>
                <a:cs typeface="Times New Roman"/>
              </a:rPr>
              <a:t>with </a:t>
            </a:r>
            <a:r>
              <a:rPr lang="en-US" sz="2800" spc="-5" dirty="0">
                <a:latin typeface="Times New Roman"/>
                <a:cs typeface="Times New Roman"/>
              </a:rPr>
              <a:t>the officers and  agencies of other</a:t>
            </a:r>
            <a:r>
              <a:rPr lang="en-US" sz="2800" spc="-55" dirty="0">
                <a:latin typeface="Times New Roman"/>
                <a:cs typeface="Times New Roman"/>
              </a:rPr>
              <a:t> </a:t>
            </a:r>
            <a:r>
              <a:rPr lang="en-US" sz="2800" spc="-5" dirty="0">
                <a:latin typeface="Times New Roman"/>
                <a:cs typeface="Times New Roman"/>
              </a:rPr>
              <a:t>states</a:t>
            </a:r>
            <a:endParaRPr lang="en-US" sz="2800" dirty="0">
              <a:latin typeface="Times New Roman"/>
              <a:cs typeface="Times New Roman"/>
            </a:endParaRPr>
          </a:p>
          <a:p>
            <a:pPr marL="756285" lvl="1" indent="-286385">
              <a:lnSpc>
                <a:spcPts val="3345"/>
              </a:lnSpc>
              <a:buChar char="–"/>
              <a:tabLst>
                <a:tab pos="756920" algn="l"/>
              </a:tabLst>
            </a:pPr>
            <a:r>
              <a:rPr lang="en-US" sz="2800" spc="-5" dirty="0">
                <a:latin typeface="Times New Roman"/>
                <a:cs typeface="Times New Roman"/>
              </a:rPr>
              <a:t>Direct state and local law</a:t>
            </a:r>
            <a:r>
              <a:rPr lang="en-US" sz="2800" spc="-90" dirty="0">
                <a:latin typeface="Times New Roman"/>
                <a:cs typeface="Times New Roman"/>
              </a:rPr>
              <a:t> </a:t>
            </a:r>
            <a:r>
              <a:rPr lang="en-US" sz="2800" spc="-5" dirty="0">
                <a:latin typeface="Times New Roman"/>
                <a:cs typeface="Times New Roman"/>
              </a:rPr>
              <a:t>enforcement</a:t>
            </a:r>
            <a:endParaRPr lang="en-US" sz="2800" dirty="0">
              <a:latin typeface="Times New Roman"/>
              <a:cs typeface="Times New Roman"/>
            </a:endParaRPr>
          </a:p>
          <a:p>
            <a:pPr marL="756285" marR="665480" lvl="1" indent="-286385">
              <a:lnSpc>
                <a:spcPts val="3350"/>
              </a:lnSpc>
              <a:spcBef>
                <a:spcPts val="114"/>
              </a:spcBef>
              <a:buChar char="–"/>
              <a:tabLst>
                <a:tab pos="756920" algn="l"/>
              </a:tabLst>
            </a:pPr>
            <a:r>
              <a:rPr lang="en-US" sz="2800" spc="-5" dirty="0">
                <a:latin typeface="Times New Roman"/>
                <a:cs typeface="Times New Roman"/>
              </a:rPr>
              <a:t>Empower the state Board of Health to secure  compliance with these</a:t>
            </a:r>
            <a:r>
              <a:rPr lang="en-US" sz="2800" spc="-85" dirty="0">
                <a:latin typeface="Times New Roman"/>
                <a:cs typeface="Times New Roman"/>
              </a:rPr>
              <a:t> </a:t>
            </a:r>
            <a:r>
              <a:rPr lang="en-US" sz="2800" spc="-5" dirty="0">
                <a:latin typeface="Times New Roman"/>
                <a:cs typeface="Times New Roman"/>
              </a:rPr>
              <a:t>laws</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31004991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978782"/>
          </a:xfrm>
          <a:prstGeom prst="rect">
            <a:avLst/>
          </a:prstGeom>
        </p:spPr>
        <p:txBody>
          <a:bodyPr wrap="square">
            <a:spAutoFit/>
          </a:bodyPr>
          <a:lstStyle/>
          <a:p>
            <a:pPr marL="355600" indent="-342900">
              <a:lnSpc>
                <a:spcPts val="3835"/>
              </a:lnSpc>
              <a:spcBef>
                <a:spcPts val="105"/>
              </a:spcBef>
              <a:buChar char="•"/>
              <a:tabLst>
                <a:tab pos="354965" algn="l"/>
                <a:tab pos="355600" algn="l"/>
              </a:tabLst>
            </a:pPr>
            <a:r>
              <a:rPr lang="en-US" sz="3200" dirty="0">
                <a:latin typeface="Times New Roman"/>
                <a:cs typeface="Times New Roman"/>
              </a:rPr>
              <a:t>Governor may</a:t>
            </a:r>
            <a:r>
              <a:rPr lang="en-US" sz="3200" spc="-20" dirty="0">
                <a:latin typeface="Times New Roman"/>
                <a:cs typeface="Times New Roman"/>
              </a:rPr>
              <a:t> </a:t>
            </a:r>
            <a:r>
              <a:rPr lang="en-US" sz="3200" spc="-5" dirty="0">
                <a:latin typeface="Times New Roman"/>
                <a:cs typeface="Times New Roman"/>
              </a:rPr>
              <a:t>also:</a:t>
            </a:r>
            <a:endParaRPr lang="en-US" sz="3200" dirty="0">
              <a:latin typeface="Times New Roman"/>
              <a:cs typeface="Times New Roman"/>
            </a:endParaRPr>
          </a:p>
          <a:p>
            <a:pPr marL="756285" marR="1136015" lvl="1" indent="-286385">
              <a:lnSpc>
                <a:spcPts val="3360"/>
              </a:lnSpc>
              <a:spcBef>
                <a:spcPts val="105"/>
              </a:spcBef>
              <a:buChar char="–"/>
              <a:tabLst>
                <a:tab pos="756920" algn="l"/>
              </a:tabLst>
            </a:pPr>
            <a:r>
              <a:rPr lang="en-US" sz="2800" spc="-5" dirty="0">
                <a:latin typeface="Times New Roman"/>
                <a:cs typeface="Times New Roman"/>
              </a:rPr>
              <a:t>Utilize the services &amp; facilities of officers</a:t>
            </a:r>
            <a:r>
              <a:rPr lang="en-US" sz="2800" spc="-75" dirty="0">
                <a:latin typeface="Times New Roman"/>
                <a:cs typeface="Times New Roman"/>
              </a:rPr>
              <a:t> </a:t>
            </a:r>
            <a:r>
              <a:rPr lang="en-US" sz="2800" spc="-5" dirty="0">
                <a:latin typeface="Times New Roman"/>
                <a:cs typeface="Times New Roman"/>
              </a:rPr>
              <a:t>and  agencies of state &amp; political</a:t>
            </a:r>
            <a:r>
              <a:rPr lang="en-US" sz="2800" spc="25" dirty="0">
                <a:latin typeface="Times New Roman"/>
                <a:cs typeface="Times New Roman"/>
              </a:rPr>
              <a:t> </a:t>
            </a:r>
            <a:r>
              <a:rPr lang="en-US" sz="2800" spc="-5" dirty="0">
                <a:latin typeface="Times New Roman"/>
                <a:cs typeface="Times New Roman"/>
              </a:rPr>
              <a:t>subdivisions.</a:t>
            </a:r>
            <a:endParaRPr lang="en-US" sz="2800" dirty="0">
              <a:latin typeface="Times New Roman"/>
              <a:cs typeface="Times New Roman"/>
            </a:endParaRPr>
          </a:p>
          <a:p>
            <a:pPr marL="756285" marR="391160" lvl="1" indent="-286385">
              <a:lnSpc>
                <a:spcPts val="3340"/>
              </a:lnSpc>
              <a:spcBef>
                <a:spcPts val="5"/>
              </a:spcBef>
              <a:buChar char="–"/>
              <a:tabLst>
                <a:tab pos="756920" algn="l"/>
              </a:tabLst>
            </a:pPr>
            <a:r>
              <a:rPr lang="en-US" sz="2800" spc="-5" dirty="0">
                <a:latin typeface="Times New Roman"/>
                <a:cs typeface="Times New Roman"/>
              </a:rPr>
              <a:t>Establish agencies and offices as necessary to</a:t>
            </a:r>
            <a:r>
              <a:rPr lang="en-US" sz="2800" spc="-110" dirty="0">
                <a:latin typeface="Times New Roman"/>
                <a:cs typeface="Times New Roman"/>
              </a:rPr>
              <a:t> </a:t>
            </a:r>
            <a:r>
              <a:rPr lang="en-US" sz="2800" spc="-5" dirty="0">
                <a:latin typeface="Times New Roman"/>
                <a:cs typeface="Times New Roman"/>
              </a:rPr>
              <a:t>carry  out the provisions of this</a:t>
            </a:r>
            <a:r>
              <a:rPr lang="en-US" sz="2800" spc="-70" dirty="0">
                <a:latin typeface="Times New Roman"/>
                <a:cs typeface="Times New Roman"/>
              </a:rPr>
              <a:t> </a:t>
            </a:r>
            <a:r>
              <a:rPr lang="en-US" sz="2800" spc="-5" dirty="0">
                <a:latin typeface="Times New Roman"/>
                <a:cs typeface="Times New Roman"/>
              </a:rPr>
              <a:t>article.</a:t>
            </a:r>
            <a:endParaRPr lang="en-US" sz="2800" dirty="0">
              <a:latin typeface="Times New Roman"/>
              <a:cs typeface="Times New Roman"/>
            </a:endParaRPr>
          </a:p>
          <a:p>
            <a:pPr marL="756285" lvl="1" indent="-286385">
              <a:lnSpc>
                <a:spcPts val="3225"/>
              </a:lnSpc>
              <a:buChar char="–"/>
              <a:tabLst>
                <a:tab pos="756920" algn="l"/>
              </a:tabLst>
            </a:pPr>
            <a:r>
              <a:rPr lang="en-US" sz="2800" spc="-5" dirty="0">
                <a:latin typeface="Times New Roman"/>
                <a:cs typeface="Times New Roman"/>
              </a:rPr>
              <a:t>Delegate any authority vested in him </a:t>
            </a:r>
            <a:r>
              <a:rPr lang="en-US" sz="2800" spc="-10" dirty="0">
                <a:latin typeface="Times New Roman"/>
                <a:cs typeface="Times New Roman"/>
              </a:rPr>
              <a:t>and </a:t>
            </a:r>
            <a:r>
              <a:rPr lang="en-US" sz="2800" spc="-5" dirty="0">
                <a:latin typeface="Times New Roman"/>
                <a:cs typeface="Times New Roman"/>
              </a:rPr>
              <a:t>to</a:t>
            </a:r>
            <a:r>
              <a:rPr lang="en-US" sz="2800" spc="-50" dirty="0">
                <a:latin typeface="Times New Roman"/>
                <a:cs typeface="Times New Roman"/>
              </a:rPr>
              <a:t> </a:t>
            </a:r>
            <a:r>
              <a:rPr lang="en-US" sz="2800" spc="-5" dirty="0">
                <a:latin typeface="Times New Roman"/>
                <a:cs typeface="Times New Roman"/>
              </a:rPr>
              <a:t>provide</a:t>
            </a:r>
            <a:endParaRPr lang="en-US" sz="2800" dirty="0">
              <a:latin typeface="Times New Roman"/>
              <a:cs typeface="Times New Roman"/>
            </a:endParaRPr>
          </a:p>
          <a:p>
            <a:pPr marL="756285">
              <a:lnSpc>
                <a:spcPts val="3350"/>
              </a:lnSpc>
              <a:spcBef>
                <a:spcPts val="15"/>
              </a:spcBef>
            </a:pPr>
            <a:r>
              <a:rPr lang="en-US" sz="2800" spc="-5" dirty="0">
                <a:latin typeface="Times New Roman"/>
                <a:cs typeface="Times New Roman"/>
              </a:rPr>
              <a:t>for the sub delegation of any such</a:t>
            </a:r>
            <a:r>
              <a:rPr lang="en-US" sz="2800" spc="25" dirty="0">
                <a:latin typeface="Times New Roman"/>
                <a:cs typeface="Times New Roman"/>
              </a:rPr>
              <a:t> </a:t>
            </a:r>
            <a:r>
              <a:rPr lang="en-US" sz="2800" spc="-5" dirty="0">
                <a:latin typeface="Times New Roman"/>
                <a:cs typeface="Times New Roman"/>
              </a:rPr>
              <a:t>authority.</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18952402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044697"/>
          </a:xfrm>
          <a:prstGeom prst="rect">
            <a:avLst/>
          </a:prstGeom>
        </p:spPr>
        <p:txBody>
          <a:bodyPr wrap="square">
            <a:spAutoFit/>
          </a:bodyPr>
          <a:lstStyle/>
          <a:p>
            <a:pPr marL="355600" indent="-342900">
              <a:lnSpc>
                <a:spcPts val="3835"/>
              </a:lnSpc>
              <a:spcBef>
                <a:spcPts val="105"/>
              </a:spcBef>
              <a:buChar char="•"/>
              <a:tabLst>
                <a:tab pos="354965" algn="l"/>
                <a:tab pos="355600" algn="l"/>
              </a:tabLst>
            </a:pPr>
            <a:r>
              <a:rPr lang="en-US" sz="3200" dirty="0">
                <a:latin typeface="Times New Roman"/>
                <a:cs typeface="Times New Roman"/>
              </a:rPr>
              <a:t>Governor may</a:t>
            </a:r>
            <a:r>
              <a:rPr lang="en-US" sz="3200" spc="-20" dirty="0">
                <a:latin typeface="Times New Roman"/>
                <a:cs typeface="Times New Roman"/>
              </a:rPr>
              <a:t> </a:t>
            </a:r>
            <a:r>
              <a:rPr lang="en-US" sz="3200" spc="-5" dirty="0">
                <a:latin typeface="Times New Roman"/>
                <a:cs typeface="Times New Roman"/>
              </a:rPr>
              <a:t>also:</a:t>
            </a:r>
            <a:endParaRPr lang="en-US" sz="3200" dirty="0">
              <a:latin typeface="Times New Roman"/>
              <a:cs typeface="Times New Roman"/>
            </a:endParaRPr>
          </a:p>
          <a:p>
            <a:pPr marL="756285" marR="5080" lvl="1" indent="-286385">
              <a:lnSpc>
                <a:spcPts val="3360"/>
              </a:lnSpc>
              <a:spcBef>
                <a:spcPts val="100"/>
              </a:spcBef>
              <a:buChar char="–"/>
              <a:tabLst>
                <a:tab pos="756920" algn="l"/>
              </a:tabLst>
            </a:pPr>
            <a:r>
              <a:rPr lang="en-US" sz="2800" spc="-5" dirty="0">
                <a:latin typeface="Times New Roman"/>
                <a:cs typeface="Times New Roman"/>
              </a:rPr>
              <a:t>Enter into reciprocal aid agreements or compacts with  other states </a:t>
            </a:r>
            <a:r>
              <a:rPr lang="en-US" sz="2800" spc="-10" dirty="0">
                <a:latin typeface="Times New Roman"/>
                <a:cs typeface="Times New Roman"/>
              </a:rPr>
              <a:t>and </a:t>
            </a:r>
            <a:r>
              <a:rPr lang="en-US" sz="2800" spc="-5" dirty="0">
                <a:latin typeface="Times New Roman"/>
                <a:cs typeface="Times New Roman"/>
              </a:rPr>
              <a:t>the federal</a:t>
            </a:r>
            <a:r>
              <a:rPr lang="en-US" sz="2800" spc="10" dirty="0">
                <a:latin typeface="Times New Roman"/>
                <a:cs typeface="Times New Roman"/>
              </a:rPr>
              <a:t> </a:t>
            </a:r>
            <a:r>
              <a:rPr lang="en-US" sz="2800" spc="-5" dirty="0">
                <a:latin typeface="Times New Roman"/>
                <a:cs typeface="Times New Roman"/>
              </a:rPr>
              <a:t>government.</a:t>
            </a:r>
            <a:endParaRPr lang="en-US" sz="2800" dirty="0">
              <a:latin typeface="Times New Roman"/>
              <a:cs typeface="Times New Roman"/>
            </a:endParaRPr>
          </a:p>
          <a:p>
            <a:pPr marL="756285" marR="135255" lvl="1" indent="-286385">
              <a:lnSpc>
                <a:spcPts val="3340"/>
              </a:lnSpc>
              <a:spcBef>
                <a:spcPts val="10"/>
              </a:spcBef>
              <a:buChar char="–"/>
              <a:tabLst>
                <a:tab pos="756920" algn="l"/>
              </a:tabLst>
            </a:pPr>
            <a:r>
              <a:rPr lang="en-US" sz="2800" spc="-5" dirty="0">
                <a:latin typeface="Times New Roman"/>
                <a:cs typeface="Times New Roman"/>
              </a:rPr>
              <a:t>Sponsor and develop mutual aid agreements between  political subdivisions of the</a:t>
            </a:r>
            <a:r>
              <a:rPr lang="en-US" sz="2800" spc="-110" dirty="0">
                <a:latin typeface="Times New Roman"/>
                <a:cs typeface="Times New Roman"/>
              </a:rPr>
              <a:t> </a:t>
            </a:r>
            <a:r>
              <a:rPr lang="en-US" sz="2800" spc="-5" dirty="0">
                <a:latin typeface="Times New Roman"/>
                <a:cs typeface="Times New Roman"/>
              </a:rPr>
              <a:t>state.</a:t>
            </a:r>
          </a:p>
          <a:p>
            <a:pPr marL="756285" marR="502284" lvl="1" indent="-286385">
              <a:lnSpc>
                <a:spcPct val="100000"/>
              </a:lnSpc>
              <a:buChar char="–"/>
              <a:tabLst>
                <a:tab pos="756920" algn="l"/>
              </a:tabLst>
            </a:pPr>
            <a:r>
              <a:rPr lang="en-US" sz="2800" spc="-5" dirty="0">
                <a:latin typeface="Times New Roman"/>
                <a:cs typeface="Times New Roman"/>
              </a:rPr>
              <a:t>Suspend or limit </a:t>
            </a:r>
            <a:r>
              <a:rPr lang="en-US" sz="2800" dirty="0">
                <a:latin typeface="Times New Roman"/>
                <a:cs typeface="Times New Roman"/>
              </a:rPr>
              <a:t>sale </a:t>
            </a:r>
            <a:r>
              <a:rPr lang="en-US" sz="2800" spc="-5" dirty="0">
                <a:latin typeface="Times New Roman"/>
                <a:cs typeface="Times New Roman"/>
              </a:rPr>
              <a:t>or transportation of alcohol,  firearms &amp;</a:t>
            </a:r>
            <a:r>
              <a:rPr lang="en-US" sz="2800" dirty="0">
                <a:latin typeface="Times New Roman"/>
                <a:cs typeface="Times New Roman"/>
              </a:rPr>
              <a:t> </a:t>
            </a:r>
            <a:r>
              <a:rPr lang="en-US" sz="2800" spc="-5" dirty="0">
                <a:latin typeface="Times New Roman"/>
                <a:cs typeface="Times New Roman"/>
              </a:rPr>
              <a:t>combustibles.</a:t>
            </a:r>
            <a:endParaRPr lang="en-US" sz="2800" dirty="0">
              <a:latin typeface="Times New Roman"/>
              <a:cs typeface="Times New Roman"/>
            </a:endParaRPr>
          </a:p>
          <a:p>
            <a:pPr marL="756285" lvl="1" indent="-286385">
              <a:lnSpc>
                <a:spcPts val="3350"/>
              </a:lnSpc>
              <a:buChar char="–"/>
              <a:tabLst>
                <a:tab pos="756920" algn="l"/>
              </a:tabLst>
            </a:pPr>
            <a:r>
              <a:rPr lang="en-US" sz="2800" spc="-5" dirty="0">
                <a:latin typeface="Times New Roman"/>
                <a:cs typeface="Times New Roman"/>
              </a:rPr>
              <a:t>Control, restrict, ration, freeze all goods &amp;</a:t>
            </a:r>
            <a:r>
              <a:rPr lang="en-US" sz="2800" spc="-55" dirty="0">
                <a:latin typeface="Times New Roman"/>
                <a:cs typeface="Times New Roman"/>
              </a:rPr>
              <a:t> </a:t>
            </a:r>
            <a:r>
              <a:rPr lang="en-US" sz="2800" spc="-5" dirty="0">
                <a:latin typeface="Times New Roman"/>
                <a:cs typeface="Times New Roman"/>
              </a:rPr>
              <a:t>services.</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483702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180166"/>
          </a:xfrm>
          <a:prstGeom prst="rect">
            <a:avLst/>
          </a:prstGeom>
        </p:spPr>
        <p:txBody>
          <a:bodyPr wrap="square">
            <a:spAutoFit/>
          </a:bodyPr>
          <a:lstStyle/>
          <a:p>
            <a:pPr marL="355600" indent="-342900">
              <a:lnSpc>
                <a:spcPct val="100000"/>
              </a:lnSpc>
              <a:spcBef>
                <a:spcPts val="105"/>
              </a:spcBef>
              <a:buChar char="•"/>
              <a:tabLst>
                <a:tab pos="354965" algn="l"/>
                <a:tab pos="355600" algn="l"/>
              </a:tabLst>
            </a:pPr>
            <a:r>
              <a:rPr lang="en-US" sz="3200" dirty="0">
                <a:latin typeface="Times New Roman"/>
                <a:cs typeface="Times New Roman"/>
              </a:rPr>
              <a:t>Governor may</a:t>
            </a:r>
            <a:r>
              <a:rPr lang="en-US" sz="3200" spc="-20" dirty="0">
                <a:latin typeface="Times New Roman"/>
                <a:cs typeface="Times New Roman"/>
              </a:rPr>
              <a:t> </a:t>
            </a:r>
            <a:r>
              <a:rPr lang="en-US" sz="3200" spc="-5" dirty="0">
                <a:latin typeface="Times New Roman"/>
                <a:cs typeface="Times New Roman"/>
              </a:rPr>
              <a:t>also:</a:t>
            </a:r>
            <a:endParaRPr lang="en-US" sz="3200" dirty="0">
              <a:latin typeface="Times New Roman"/>
              <a:cs typeface="Times New Roman"/>
            </a:endParaRPr>
          </a:p>
          <a:p>
            <a:pPr marL="756285" marR="5080" indent="-287020">
              <a:lnSpc>
                <a:spcPct val="99400"/>
              </a:lnSpc>
              <a:spcBef>
                <a:spcPts val="20"/>
              </a:spcBef>
            </a:pPr>
            <a:r>
              <a:rPr lang="en-US" sz="2800" spc="-5" dirty="0">
                <a:latin typeface="Arial"/>
                <a:cs typeface="Arial"/>
              </a:rPr>
              <a:t>– </a:t>
            </a:r>
            <a:r>
              <a:rPr lang="en-US" sz="2800" spc="-5" dirty="0">
                <a:latin typeface="Times New Roman"/>
                <a:cs typeface="Times New Roman"/>
              </a:rPr>
              <a:t>Proclaim a State of Emergency when conditions  described in §33-15-5(g) exist, or when so requested  by </a:t>
            </a:r>
            <a:r>
              <a:rPr lang="en-US" sz="2800" spc="-10" dirty="0">
                <a:latin typeface="Times New Roman"/>
                <a:cs typeface="Times New Roman"/>
              </a:rPr>
              <a:t>mayor </a:t>
            </a:r>
            <a:r>
              <a:rPr lang="en-US" sz="2800" spc="-5" dirty="0">
                <a:latin typeface="Times New Roman"/>
                <a:cs typeface="Times New Roman"/>
              </a:rPr>
              <a:t>or president of the board of supervisors, or  when he finds local authority unable to cope with the  </a:t>
            </a:r>
            <a:r>
              <a:rPr lang="en-US" sz="2800" spc="-30" dirty="0">
                <a:latin typeface="Times New Roman"/>
                <a:cs typeface="Times New Roman"/>
              </a:rPr>
              <a:t>emergency.</a:t>
            </a:r>
            <a:endParaRPr lang="en-US" sz="2800" dirty="0">
              <a:latin typeface="Times New Roman"/>
              <a:cs typeface="Times New Roman"/>
            </a:endParaRPr>
          </a:p>
          <a:p>
            <a:pPr marL="469900" indent="-457200">
              <a:lnSpc>
                <a:spcPts val="3835"/>
              </a:lnSpc>
              <a:spcBef>
                <a:spcPts val="105"/>
              </a:spcBef>
              <a:buFontTx/>
              <a:buChar char="-"/>
              <a:tabLst>
                <a:tab pos="354965" algn="l"/>
                <a:tab pos="355600" algn="l"/>
              </a:tabLst>
            </a:pP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37706329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566822"/>
          </a:xfrm>
          <a:prstGeom prst="rect">
            <a:avLst/>
          </a:prstGeom>
        </p:spPr>
        <p:txBody>
          <a:bodyPr wrap="square">
            <a:spAutoFit/>
          </a:bodyPr>
          <a:lstStyle/>
          <a:p>
            <a:pPr marL="12700" lvl="0" eaLnBrk="1" fontAlgn="auto" hangingPunct="1">
              <a:lnSpc>
                <a:spcPts val="3679"/>
              </a:lnSpc>
              <a:spcBef>
                <a:spcPts val="0"/>
              </a:spcBef>
              <a:spcAft>
                <a:spcPts val="0"/>
              </a:spcAft>
              <a:tabLst>
                <a:tab pos="354965" algn="l"/>
                <a:tab pos="355600" algn="l"/>
              </a:tabLst>
            </a:pPr>
            <a:endParaRPr lang="en-US" sz="3200" dirty="0">
              <a:solidFill>
                <a:prstClr val="black"/>
              </a:solidFill>
              <a:latin typeface="Times New Roman"/>
              <a:ea typeface="+mn-ea"/>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4456" y="1600200"/>
            <a:ext cx="8955087"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1926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219617"/>
          </a:xfrm>
          <a:prstGeom prst="rect">
            <a:avLst/>
          </a:prstGeom>
        </p:spPr>
        <p:txBody>
          <a:bodyPr wrap="square">
            <a:spAutoFit/>
          </a:bodyPr>
          <a:lstStyle/>
          <a:p>
            <a:pPr marL="355600" marR="57150" indent="-342900">
              <a:lnSpc>
                <a:spcPct val="99500"/>
              </a:lnSpc>
              <a:spcBef>
                <a:spcPts val="120"/>
              </a:spcBef>
              <a:buFont typeface="Arial"/>
              <a:buChar char="•"/>
              <a:tabLst>
                <a:tab pos="354965" algn="l"/>
                <a:tab pos="355600" algn="l"/>
              </a:tabLst>
            </a:pPr>
            <a:r>
              <a:rPr lang="en-US" sz="3000" dirty="0">
                <a:latin typeface="Times New Roman"/>
                <a:cs typeface="Times New Roman"/>
              </a:rPr>
              <a:t>Declare an </a:t>
            </a:r>
            <a:r>
              <a:rPr lang="en-US" sz="3000" u="heavy" dirty="0">
                <a:uFill>
                  <a:solidFill>
                    <a:srgbClr val="000000"/>
                  </a:solidFill>
                </a:uFill>
                <a:latin typeface="Times New Roman"/>
                <a:cs typeface="Times New Roman"/>
              </a:rPr>
              <a:t>emergency </a:t>
            </a:r>
            <a:r>
              <a:rPr lang="en-US" sz="3000" u="heavy" spc="-5" dirty="0">
                <a:uFill>
                  <a:solidFill>
                    <a:srgbClr val="000000"/>
                  </a:solidFill>
                </a:uFill>
                <a:latin typeface="Times New Roman"/>
                <a:cs typeface="Times New Roman"/>
              </a:rPr>
              <a:t>impact </a:t>
            </a:r>
            <a:r>
              <a:rPr lang="en-US" sz="3000" u="heavy" dirty="0">
                <a:uFill>
                  <a:solidFill>
                    <a:srgbClr val="000000"/>
                  </a:solidFill>
                </a:uFill>
                <a:latin typeface="Times New Roman"/>
                <a:cs typeface="Times New Roman"/>
              </a:rPr>
              <a:t>area</a:t>
            </a:r>
            <a:r>
              <a:rPr lang="en-US" sz="3000" dirty="0">
                <a:latin typeface="Times New Roman"/>
                <a:cs typeface="Times New Roman"/>
              </a:rPr>
              <a:t> </a:t>
            </a:r>
            <a:r>
              <a:rPr lang="en-US" sz="3000" spc="-5" dirty="0">
                <a:latin typeface="Times New Roman"/>
                <a:cs typeface="Times New Roman"/>
              </a:rPr>
              <a:t>when </a:t>
            </a:r>
            <a:r>
              <a:rPr lang="en-US" sz="3000" dirty="0">
                <a:latin typeface="Times New Roman"/>
                <a:cs typeface="Times New Roman"/>
              </a:rPr>
              <a:t>he  finds </a:t>
            </a:r>
            <a:r>
              <a:rPr lang="en-US" sz="3000" spc="-5" dirty="0">
                <a:latin typeface="Times New Roman"/>
                <a:cs typeface="Times New Roman"/>
              </a:rPr>
              <a:t>that </a:t>
            </a:r>
            <a:r>
              <a:rPr lang="en-US" sz="3000" dirty="0">
                <a:latin typeface="Times New Roman"/>
                <a:cs typeface="Times New Roman"/>
              </a:rPr>
              <a:t>the conditions </a:t>
            </a:r>
            <a:r>
              <a:rPr lang="en-US" sz="3000" spc="-5" dirty="0">
                <a:latin typeface="Times New Roman"/>
                <a:cs typeface="Times New Roman"/>
              </a:rPr>
              <a:t>described </a:t>
            </a:r>
            <a:r>
              <a:rPr lang="en-US" sz="3000" spc="-10" dirty="0">
                <a:latin typeface="Times New Roman"/>
                <a:cs typeface="Times New Roman"/>
              </a:rPr>
              <a:t>in</a:t>
            </a:r>
            <a:r>
              <a:rPr lang="en-US" sz="3000" spc="-5" dirty="0">
                <a:latin typeface="Times New Roman"/>
                <a:cs typeface="Times New Roman"/>
              </a:rPr>
              <a:t>§33-15-  </a:t>
            </a:r>
            <a:r>
              <a:rPr lang="en-US" sz="3000" dirty="0">
                <a:latin typeface="Times New Roman"/>
                <a:cs typeface="Times New Roman"/>
              </a:rPr>
              <a:t>5(o) </a:t>
            </a:r>
            <a:r>
              <a:rPr lang="en-US" sz="3000" spc="-5" dirty="0">
                <a:latin typeface="Times New Roman"/>
                <a:cs typeface="Times New Roman"/>
              </a:rPr>
              <a:t>exist.</a:t>
            </a:r>
            <a:endParaRPr lang="en-US" sz="3000" dirty="0">
              <a:latin typeface="Times New Roman"/>
              <a:cs typeface="Times New Roman"/>
            </a:endParaRPr>
          </a:p>
          <a:p>
            <a:pPr marL="355600" marR="5080" indent="-342900">
              <a:lnSpc>
                <a:spcPct val="99400"/>
              </a:lnSpc>
              <a:spcBef>
                <a:spcPts val="25"/>
              </a:spcBef>
              <a:buFont typeface="Arial"/>
              <a:buChar char="•"/>
              <a:tabLst>
                <a:tab pos="354965" algn="l"/>
                <a:tab pos="355600" algn="l"/>
              </a:tabLst>
            </a:pPr>
            <a:r>
              <a:rPr lang="en-US" sz="3000" dirty="0">
                <a:latin typeface="Times New Roman"/>
                <a:cs typeface="Times New Roman"/>
              </a:rPr>
              <a:t>“Emergency </a:t>
            </a:r>
            <a:r>
              <a:rPr lang="en-US" sz="3000" spc="-5" dirty="0">
                <a:latin typeface="Times New Roman"/>
                <a:cs typeface="Times New Roman"/>
              </a:rPr>
              <a:t>impact area” </a:t>
            </a:r>
            <a:r>
              <a:rPr lang="en-US" sz="3000" dirty="0">
                <a:latin typeface="Times New Roman"/>
                <a:cs typeface="Times New Roman"/>
              </a:rPr>
              <a:t>means </a:t>
            </a:r>
            <a:r>
              <a:rPr lang="en-US" sz="3000" spc="-10" dirty="0">
                <a:latin typeface="Times New Roman"/>
                <a:cs typeface="Times New Roman"/>
              </a:rPr>
              <a:t>the </a:t>
            </a:r>
            <a:r>
              <a:rPr lang="en-US" sz="3000" spc="-5" dirty="0">
                <a:latin typeface="Times New Roman"/>
                <a:cs typeface="Times New Roman"/>
              </a:rPr>
              <a:t>area </a:t>
            </a:r>
            <a:r>
              <a:rPr lang="en-US" sz="3000" dirty="0">
                <a:latin typeface="Times New Roman"/>
                <a:cs typeface="Times New Roman"/>
              </a:rPr>
              <a:t>of  the </a:t>
            </a:r>
            <a:r>
              <a:rPr lang="en-US" sz="3000" spc="-5" dirty="0">
                <a:latin typeface="Times New Roman"/>
                <a:cs typeface="Times New Roman"/>
              </a:rPr>
              <a:t>state </a:t>
            </a:r>
            <a:r>
              <a:rPr lang="en-US" sz="3000" dirty="0">
                <a:latin typeface="Times New Roman"/>
                <a:cs typeface="Times New Roman"/>
              </a:rPr>
              <a:t>in </a:t>
            </a:r>
            <a:r>
              <a:rPr lang="en-US" sz="3000" spc="-5" dirty="0">
                <a:latin typeface="Times New Roman"/>
                <a:cs typeface="Times New Roman"/>
              </a:rPr>
              <a:t>which market conditions </a:t>
            </a:r>
            <a:r>
              <a:rPr lang="en-US" sz="3000" dirty="0">
                <a:latin typeface="Times New Roman"/>
                <a:cs typeface="Times New Roman"/>
              </a:rPr>
              <a:t>exist due  to a </a:t>
            </a:r>
            <a:r>
              <a:rPr lang="en-US" sz="3000" spc="-5" dirty="0">
                <a:latin typeface="Times New Roman"/>
                <a:cs typeface="Times New Roman"/>
              </a:rPr>
              <a:t>state </a:t>
            </a:r>
            <a:r>
              <a:rPr lang="en-US" sz="3000" dirty="0">
                <a:latin typeface="Times New Roman"/>
                <a:cs typeface="Times New Roman"/>
              </a:rPr>
              <a:t>of </a:t>
            </a:r>
            <a:r>
              <a:rPr lang="en-US" sz="3000" spc="-5" dirty="0">
                <a:latin typeface="Times New Roman"/>
                <a:cs typeface="Times New Roman"/>
              </a:rPr>
              <a:t>emergency </a:t>
            </a:r>
            <a:r>
              <a:rPr lang="en-US" sz="3000" dirty="0">
                <a:latin typeface="Times New Roman"/>
                <a:cs typeface="Times New Roman"/>
              </a:rPr>
              <a:t>creating a </a:t>
            </a:r>
            <a:r>
              <a:rPr lang="en-US" sz="3000" spc="-5" dirty="0">
                <a:latin typeface="Times New Roman"/>
                <a:cs typeface="Times New Roman"/>
              </a:rPr>
              <a:t>likelihood  </a:t>
            </a:r>
            <a:r>
              <a:rPr lang="en-US" sz="3000" dirty="0">
                <a:latin typeface="Times New Roman"/>
                <a:cs typeface="Times New Roman"/>
              </a:rPr>
              <a:t>that </a:t>
            </a:r>
            <a:r>
              <a:rPr lang="en-US" sz="3000" spc="-5" dirty="0">
                <a:latin typeface="Times New Roman"/>
                <a:cs typeface="Times New Roman"/>
              </a:rPr>
              <a:t>prices ordinarily charged </a:t>
            </a:r>
            <a:r>
              <a:rPr lang="en-US" sz="3000" dirty="0">
                <a:latin typeface="Times New Roman"/>
                <a:cs typeface="Times New Roman"/>
              </a:rPr>
              <a:t>for </a:t>
            </a:r>
            <a:r>
              <a:rPr lang="en-US" sz="3000" spc="-5" dirty="0">
                <a:latin typeface="Times New Roman"/>
                <a:cs typeface="Times New Roman"/>
              </a:rPr>
              <a:t>goods </a:t>
            </a:r>
            <a:r>
              <a:rPr lang="en-US" sz="3000" dirty="0">
                <a:latin typeface="Times New Roman"/>
                <a:cs typeface="Times New Roman"/>
              </a:rPr>
              <a:t>and  services </a:t>
            </a:r>
            <a:r>
              <a:rPr lang="en-US" sz="3000" spc="-5" dirty="0">
                <a:latin typeface="Times New Roman"/>
                <a:cs typeface="Times New Roman"/>
              </a:rPr>
              <a:t>could </a:t>
            </a:r>
            <a:r>
              <a:rPr lang="en-US" sz="3000" dirty="0">
                <a:latin typeface="Times New Roman"/>
                <a:cs typeface="Times New Roman"/>
              </a:rPr>
              <a:t>be </a:t>
            </a:r>
            <a:r>
              <a:rPr lang="en-US" sz="3000" spc="-5" dirty="0">
                <a:latin typeface="Times New Roman"/>
                <a:cs typeface="Times New Roman"/>
              </a:rPr>
              <a:t>raised </a:t>
            </a:r>
            <a:r>
              <a:rPr lang="en-US" sz="3000" dirty="0">
                <a:latin typeface="Times New Roman"/>
                <a:cs typeface="Times New Roman"/>
              </a:rPr>
              <a:t>unfairly due </a:t>
            </a:r>
            <a:r>
              <a:rPr lang="en-US" sz="3000" spc="-10" dirty="0">
                <a:latin typeface="Times New Roman"/>
                <a:cs typeface="Times New Roman"/>
              </a:rPr>
              <a:t>to </a:t>
            </a:r>
            <a:r>
              <a:rPr lang="en-US" sz="3000" dirty="0">
                <a:latin typeface="Times New Roman"/>
                <a:cs typeface="Times New Roman"/>
              </a:rPr>
              <a:t>the  </a:t>
            </a:r>
            <a:r>
              <a:rPr lang="en-US" sz="3000" spc="-5" dirty="0">
                <a:latin typeface="Times New Roman"/>
                <a:cs typeface="Times New Roman"/>
              </a:rPr>
              <a:t>underlying</a:t>
            </a:r>
            <a:r>
              <a:rPr lang="en-US" sz="3000" spc="35" dirty="0">
                <a:latin typeface="Times New Roman"/>
                <a:cs typeface="Times New Roman"/>
              </a:rPr>
              <a:t> </a:t>
            </a:r>
            <a:r>
              <a:rPr lang="en-US" sz="3000" spc="-30" dirty="0">
                <a:latin typeface="Times New Roman"/>
                <a:cs typeface="Times New Roman"/>
              </a:rPr>
              <a:t>emergency.</a:t>
            </a:r>
            <a:endParaRPr lang="en-US" sz="30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2865543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876207"/>
          </a:xfrm>
          <a:prstGeom prst="rect">
            <a:avLst/>
          </a:prstGeom>
        </p:spPr>
        <p:txBody>
          <a:bodyPr wrap="square">
            <a:spAutoFit/>
          </a:bodyPr>
          <a:lstStyle/>
          <a:p>
            <a:pPr fontAlgn="auto">
              <a:spcAft>
                <a:spcPts val="0"/>
              </a:spcAft>
            </a:pPr>
            <a:r>
              <a:rPr lang="en-US" sz="3600" b="1" dirty="0">
                <a:latin typeface="Times New Roman" panose="02020603050405020304" pitchFamily="18" charset="0"/>
                <a:ea typeface="Tw Cen MT Condensed" charset="0"/>
                <a:cs typeface="Times New Roman" panose="02020603050405020304" pitchFamily="18" charset="0"/>
              </a:rPr>
              <a:t>CEMP </a:t>
            </a:r>
            <a:r>
              <a:rPr lang="en-US" sz="3600" b="1" spc="-5" dirty="0">
                <a:latin typeface="Times New Roman" panose="02020603050405020304" pitchFamily="18" charset="0"/>
                <a:cs typeface="Times New Roman" panose="02020603050405020304" pitchFamily="18" charset="0"/>
              </a:rPr>
              <a:t>§33-15-14</a:t>
            </a:r>
            <a:endParaRPr lang="en-US" sz="3600" b="1" dirty="0">
              <a:latin typeface="Times New Roman" panose="02020603050405020304" pitchFamily="18" charset="0"/>
              <a:ea typeface="Tw Cen MT Condensed" charset="0"/>
              <a:cs typeface="Times New Roman" panose="02020603050405020304" pitchFamily="18" charset="0"/>
            </a:endParaRPr>
          </a:p>
          <a:p>
            <a:pPr marL="355600" marR="5080" indent="-342900">
              <a:lnSpc>
                <a:spcPct val="99400"/>
              </a:lnSpc>
              <a:spcBef>
                <a:spcPts val="125"/>
              </a:spcBef>
              <a:buChar char="•"/>
              <a:tabLst>
                <a:tab pos="354965" algn="l"/>
                <a:tab pos="355600" algn="l"/>
              </a:tabLst>
            </a:pPr>
            <a:r>
              <a:rPr lang="en-US" sz="3000" dirty="0">
                <a:latin typeface="Times New Roman"/>
                <a:cs typeface="Times New Roman"/>
              </a:rPr>
              <a:t>Suspend </a:t>
            </a:r>
            <a:r>
              <a:rPr lang="en-US" sz="3000" spc="-5" dirty="0">
                <a:latin typeface="Times New Roman"/>
                <a:cs typeface="Times New Roman"/>
              </a:rPr>
              <a:t>regulatory statutes prescribing </a:t>
            </a:r>
            <a:r>
              <a:rPr lang="en-US" sz="3000" dirty="0">
                <a:latin typeface="Times New Roman"/>
                <a:cs typeface="Times New Roman"/>
              </a:rPr>
              <a:t>the  procedures </a:t>
            </a:r>
            <a:r>
              <a:rPr lang="en-US" sz="3000" spc="-5" dirty="0">
                <a:latin typeface="Times New Roman"/>
                <a:cs typeface="Times New Roman"/>
              </a:rPr>
              <a:t>for conduct </a:t>
            </a:r>
            <a:r>
              <a:rPr lang="en-US" sz="3000" dirty="0">
                <a:latin typeface="Times New Roman"/>
                <a:cs typeface="Times New Roman"/>
              </a:rPr>
              <a:t>of state </a:t>
            </a:r>
            <a:r>
              <a:rPr lang="en-US" sz="3000" spc="-5" dirty="0">
                <a:latin typeface="Times New Roman"/>
                <a:cs typeface="Times New Roman"/>
              </a:rPr>
              <a:t>business, </a:t>
            </a:r>
            <a:r>
              <a:rPr lang="en-US" sz="3000" dirty="0">
                <a:latin typeface="Times New Roman"/>
                <a:cs typeface="Times New Roman"/>
              </a:rPr>
              <a:t>or the  orders, </a:t>
            </a:r>
            <a:r>
              <a:rPr lang="en-US" sz="3000" spc="-5" dirty="0">
                <a:latin typeface="Times New Roman"/>
                <a:cs typeface="Times New Roman"/>
              </a:rPr>
              <a:t>rules </a:t>
            </a:r>
            <a:r>
              <a:rPr lang="en-US" sz="3000" dirty="0">
                <a:latin typeface="Times New Roman"/>
                <a:cs typeface="Times New Roman"/>
              </a:rPr>
              <a:t>or </a:t>
            </a:r>
            <a:r>
              <a:rPr lang="en-US" sz="3000" spc="-5" dirty="0">
                <a:latin typeface="Times New Roman"/>
                <a:cs typeface="Times New Roman"/>
              </a:rPr>
              <a:t>regulations </a:t>
            </a:r>
            <a:r>
              <a:rPr lang="en-US" sz="3000" dirty="0">
                <a:latin typeface="Times New Roman"/>
                <a:cs typeface="Times New Roman"/>
              </a:rPr>
              <a:t>of </a:t>
            </a:r>
            <a:r>
              <a:rPr lang="en-US" sz="3000" spc="-5" dirty="0">
                <a:latin typeface="Times New Roman"/>
                <a:cs typeface="Times New Roman"/>
              </a:rPr>
              <a:t>any state </a:t>
            </a:r>
            <a:r>
              <a:rPr lang="en-US" sz="3000" spc="-30" dirty="0">
                <a:latin typeface="Times New Roman"/>
                <a:cs typeface="Times New Roman"/>
              </a:rPr>
              <a:t>agency, </a:t>
            </a:r>
            <a:r>
              <a:rPr lang="en-US" sz="3000" dirty="0">
                <a:latin typeface="Times New Roman"/>
                <a:cs typeface="Times New Roman"/>
              </a:rPr>
              <a:t>if regulation </a:t>
            </a:r>
            <a:r>
              <a:rPr lang="en-US" sz="3000" spc="-5" dirty="0">
                <a:latin typeface="Times New Roman"/>
                <a:cs typeface="Times New Roman"/>
              </a:rPr>
              <a:t>hinders</a:t>
            </a:r>
            <a:r>
              <a:rPr lang="en-US" sz="3000" spc="35" dirty="0">
                <a:latin typeface="Times New Roman"/>
                <a:cs typeface="Times New Roman"/>
              </a:rPr>
              <a:t> </a:t>
            </a:r>
            <a:r>
              <a:rPr lang="en-US" sz="3000" spc="-5" dirty="0">
                <a:latin typeface="Times New Roman"/>
                <a:cs typeface="Times New Roman"/>
              </a:rPr>
              <a:t>action.</a:t>
            </a:r>
          </a:p>
          <a:p>
            <a:pPr marL="355600" marR="5080" indent="-342900">
              <a:lnSpc>
                <a:spcPct val="99400"/>
              </a:lnSpc>
              <a:spcBef>
                <a:spcPts val="125"/>
              </a:spcBef>
              <a:buFontTx/>
              <a:buChar char="•"/>
              <a:tabLst>
                <a:tab pos="354965" algn="l"/>
                <a:tab pos="355600" algn="l"/>
              </a:tabLst>
            </a:pPr>
            <a:r>
              <a:rPr lang="en-US" sz="3000" spc="-5" dirty="0">
                <a:latin typeface="Times New Roman"/>
                <a:cs typeface="Times New Roman"/>
              </a:rPr>
              <a:t>Redirect </a:t>
            </a:r>
            <a:r>
              <a:rPr lang="en-US" sz="3000" dirty="0">
                <a:latin typeface="Times New Roman"/>
                <a:cs typeface="Times New Roman"/>
              </a:rPr>
              <a:t>state </a:t>
            </a:r>
            <a:r>
              <a:rPr lang="en-US" sz="3000" spc="-5" dirty="0">
                <a:latin typeface="Times New Roman"/>
                <a:cs typeface="Times New Roman"/>
              </a:rPr>
              <a:t>government </a:t>
            </a:r>
            <a:r>
              <a:rPr lang="en-US" sz="3000" dirty="0">
                <a:latin typeface="Times New Roman"/>
                <a:cs typeface="Times New Roman"/>
              </a:rPr>
              <a:t>for </a:t>
            </a:r>
            <a:r>
              <a:rPr lang="en-US" sz="3000" spc="-5" dirty="0">
                <a:latin typeface="Times New Roman"/>
                <a:cs typeface="Times New Roman"/>
              </a:rPr>
              <a:t>emergency </a:t>
            </a:r>
            <a:r>
              <a:rPr lang="en-US" sz="3000" dirty="0">
                <a:latin typeface="Times New Roman"/>
                <a:cs typeface="Times New Roman"/>
              </a:rPr>
              <a:t>services.</a:t>
            </a:r>
          </a:p>
          <a:p>
            <a:pPr marL="355600" marR="1596390" indent="-342900">
              <a:lnSpc>
                <a:spcPts val="3820"/>
              </a:lnSpc>
              <a:spcBef>
                <a:spcPts val="20"/>
              </a:spcBef>
              <a:buFont typeface="Arial"/>
              <a:buChar char="•"/>
              <a:tabLst>
                <a:tab pos="354965" algn="l"/>
                <a:tab pos="355600" algn="l"/>
              </a:tabLst>
            </a:pPr>
            <a:r>
              <a:rPr lang="en-US" sz="3000" dirty="0">
                <a:latin typeface="Times New Roman"/>
                <a:cs typeface="Times New Roman"/>
              </a:rPr>
              <a:t>Commandeer </a:t>
            </a:r>
            <a:r>
              <a:rPr lang="en-US" sz="3000" spc="-5" dirty="0">
                <a:latin typeface="Times New Roman"/>
                <a:cs typeface="Times New Roman"/>
              </a:rPr>
              <a:t>private property for </a:t>
            </a:r>
            <a:r>
              <a:rPr lang="en-US" sz="3000" spc="-10" dirty="0">
                <a:latin typeface="Times New Roman"/>
                <a:cs typeface="Times New Roman"/>
              </a:rPr>
              <a:t>the  </a:t>
            </a:r>
            <a:r>
              <a:rPr lang="en-US" sz="3000" dirty="0">
                <a:latin typeface="Times New Roman"/>
                <a:cs typeface="Times New Roman"/>
              </a:rPr>
              <a:t>“common </a:t>
            </a:r>
            <a:r>
              <a:rPr lang="en-US" sz="3000" spc="-5" dirty="0">
                <a:latin typeface="Times New Roman"/>
                <a:cs typeface="Times New Roman"/>
              </a:rPr>
              <a:t>good.” (but </a:t>
            </a:r>
            <a:r>
              <a:rPr lang="en-US" sz="3000" dirty="0">
                <a:latin typeface="Times New Roman"/>
                <a:cs typeface="Times New Roman"/>
              </a:rPr>
              <a:t>not</a:t>
            </a:r>
            <a:r>
              <a:rPr lang="en-US" sz="3000" spc="-10" dirty="0">
                <a:latin typeface="Times New Roman"/>
                <a:cs typeface="Times New Roman"/>
              </a:rPr>
              <a:t> </a:t>
            </a:r>
            <a:r>
              <a:rPr lang="en-US" sz="3000" spc="-5" dirty="0">
                <a:latin typeface="Times New Roman"/>
                <a:cs typeface="Times New Roman"/>
              </a:rPr>
              <a:t>without</a:t>
            </a:r>
            <a:r>
              <a:rPr lang="en-US" sz="3000" dirty="0">
                <a:latin typeface="Times New Roman"/>
                <a:cs typeface="Times New Roman"/>
              </a:rPr>
              <a:t> compensation)</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CEMP </a:t>
            </a:r>
            <a:r>
              <a:rPr lang="en-US" sz="5400" spc="-5" dirty="0">
                <a:solidFill>
                  <a:schemeClr val="bg1"/>
                </a:solidFill>
                <a:latin typeface="Tw Cen MT Condensed" panose="020B0606020104020203" pitchFamily="34" charset="0"/>
              </a:rPr>
              <a:t>§33-15-14</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30516623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275256"/>
          </a:xfrm>
          <a:prstGeom prst="rect">
            <a:avLst/>
          </a:prstGeom>
        </p:spPr>
        <p:txBody>
          <a:bodyPr wrap="square">
            <a:spAutoFit/>
          </a:bodyPr>
          <a:lstStyle/>
          <a:p>
            <a:pPr marL="355600" marR="592455" indent="-342900">
              <a:lnSpc>
                <a:spcPct val="99500"/>
              </a:lnSpc>
              <a:spcBef>
                <a:spcPts val="110"/>
              </a:spcBef>
              <a:buChar char="•"/>
              <a:tabLst>
                <a:tab pos="354965" algn="l"/>
                <a:tab pos="355600" algn="l"/>
              </a:tabLst>
            </a:pPr>
            <a:r>
              <a:rPr lang="en-US" sz="3200" spc="-5" dirty="0">
                <a:latin typeface="Times New Roman"/>
                <a:cs typeface="Times New Roman"/>
              </a:rPr>
              <a:t>MEMA is responsible for maintaining a  comprehensive statewide program of emergency  management.</a:t>
            </a:r>
            <a:endParaRPr lang="en-US" sz="3200" dirty="0">
              <a:latin typeface="Times New Roman"/>
              <a:cs typeface="Times New Roman"/>
            </a:endParaRPr>
          </a:p>
          <a:p>
            <a:pPr marL="355600" indent="-342900">
              <a:lnSpc>
                <a:spcPts val="3329"/>
              </a:lnSpc>
              <a:buChar char="•"/>
              <a:tabLst>
                <a:tab pos="354965" algn="l"/>
                <a:tab pos="355600" algn="l"/>
              </a:tabLst>
            </a:pPr>
            <a:r>
              <a:rPr lang="en-US" sz="3200" spc="-5" dirty="0">
                <a:latin typeface="Times New Roman"/>
                <a:cs typeface="Times New Roman"/>
              </a:rPr>
              <a:t>MEMA </a:t>
            </a:r>
            <a:r>
              <a:rPr lang="en-US" sz="3200" dirty="0">
                <a:latin typeface="Times New Roman"/>
                <a:cs typeface="Times New Roman"/>
              </a:rPr>
              <a:t>shall </a:t>
            </a:r>
            <a:r>
              <a:rPr lang="en-US" sz="3200" spc="-5" dirty="0">
                <a:latin typeface="Times New Roman"/>
                <a:cs typeface="Times New Roman"/>
              </a:rPr>
              <a:t>prepare an interim post</a:t>
            </a:r>
            <a:r>
              <a:rPr lang="en-US" sz="3200" dirty="0">
                <a:latin typeface="Times New Roman"/>
                <a:cs typeface="Times New Roman"/>
              </a:rPr>
              <a:t> </a:t>
            </a:r>
            <a:r>
              <a:rPr lang="en-US" sz="3200" spc="-5" dirty="0">
                <a:latin typeface="Times New Roman"/>
                <a:cs typeface="Times New Roman"/>
              </a:rPr>
              <a:t>disaster</a:t>
            </a:r>
            <a:endParaRPr lang="en-US" sz="3200" dirty="0">
              <a:latin typeface="Times New Roman"/>
              <a:cs typeface="Times New Roman"/>
            </a:endParaRPr>
          </a:p>
          <a:p>
            <a:pPr marL="355600" marR="126364">
              <a:lnSpc>
                <a:spcPts val="3340"/>
              </a:lnSpc>
              <a:spcBef>
                <a:spcPts val="125"/>
              </a:spcBef>
            </a:pPr>
            <a:r>
              <a:rPr lang="en-US" sz="3200" spc="-5" dirty="0">
                <a:latin typeface="Times New Roman"/>
                <a:cs typeface="Times New Roman"/>
              </a:rPr>
              <a:t>response </a:t>
            </a:r>
            <a:r>
              <a:rPr lang="en-US" sz="3200" spc="-10" dirty="0">
                <a:latin typeface="Times New Roman"/>
                <a:cs typeface="Times New Roman"/>
              </a:rPr>
              <a:t>and </a:t>
            </a:r>
            <a:r>
              <a:rPr lang="en-US" sz="3200" spc="-5" dirty="0">
                <a:latin typeface="Times New Roman"/>
                <a:cs typeface="Times New Roman"/>
              </a:rPr>
              <a:t>recovery component that substantially  complies with the previously mentioned</a:t>
            </a:r>
            <a:r>
              <a:rPr lang="en-US" sz="3200" spc="60" dirty="0">
                <a:latin typeface="Times New Roman"/>
                <a:cs typeface="Times New Roman"/>
              </a:rPr>
              <a:t> </a:t>
            </a:r>
            <a:r>
              <a:rPr lang="en-US" sz="3200" spc="-5" dirty="0">
                <a:latin typeface="Times New Roman"/>
                <a:cs typeface="Times New Roman"/>
              </a:rPr>
              <a:t>provisions.</a:t>
            </a:r>
            <a:endParaRPr lang="en-US" sz="32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CEMP </a:t>
            </a:r>
            <a:r>
              <a:rPr lang="en-US" sz="5400" spc="-5" dirty="0">
                <a:solidFill>
                  <a:schemeClr val="bg1"/>
                </a:solidFill>
                <a:latin typeface="Tw Cen MT Condensed" panose="020B0606020104020203" pitchFamily="34" charset="0"/>
              </a:rPr>
              <a:t>§33-15-14</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257090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6" b="76666"/>
          <a:stretch/>
        </p:blipFill>
        <p:spPr>
          <a:xfrm>
            <a:off x="0" y="0"/>
            <a:ext cx="9144000" cy="1295400"/>
          </a:xfrm>
          <a:prstGeom prst="rect">
            <a:avLst/>
          </a:prstGeom>
        </p:spPr>
      </p:pic>
      <p:sp>
        <p:nvSpPr>
          <p:cNvPr id="5" name="Rectangle 4"/>
          <p:cNvSpPr/>
          <p:nvPr/>
        </p:nvSpPr>
        <p:spPr>
          <a:xfrm>
            <a:off x="609600" y="1676400"/>
            <a:ext cx="8229600" cy="4585871"/>
          </a:xfrm>
          <a:prstGeom prst="rect">
            <a:avLst/>
          </a:prstGeom>
        </p:spPr>
        <p:txBody>
          <a:bodyPr wrap="square">
            <a:spAutoFit/>
          </a:bodyPr>
          <a:lstStyle/>
          <a:p>
            <a:r>
              <a:rPr lang="en-US" sz="3000" dirty="0">
                <a:latin typeface="Times New Roman" charset="0"/>
                <a:ea typeface="Times New Roman" charset="0"/>
                <a:cs typeface="Times New Roman" charset="0"/>
              </a:rPr>
              <a:t>MEMA is led by the Executive Director, and organized into seven offices:</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Preparedness</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Radiological Emergency Preparedness</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Response</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Recovery</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Mitigation</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Outreach Services</a:t>
            </a:r>
          </a:p>
          <a:p>
            <a:pPr marL="1028700" lvl="1" indent="-571500">
              <a:buFont typeface="Arial" panose="020B0604020202020204" pitchFamily="34" charset="0"/>
              <a:buChar char="•"/>
            </a:pPr>
            <a:r>
              <a:rPr lang="en-US" sz="2900" dirty="0">
                <a:latin typeface="Times New Roman" charset="0"/>
                <a:ea typeface="Times New Roman" charset="0"/>
                <a:cs typeface="Times New Roman" charset="0"/>
              </a:rPr>
              <a:t>Office of Support Services</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MEMA’s Offices</a:t>
            </a:r>
          </a:p>
        </p:txBody>
      </p:sp>
    </p:spTree>
    <p:extLst>
      <p:ext uri="{BB962C8B-B14F-4D97-AF65-F5344CB8AC3E}">
        <p14:creationId xmlns:p14="http://schemas.microsoft.com/office/powerpoint/2010/main" val="33745889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2821285"/>
          </a:xfrm>
          <a:prstGeom prst="rect">
            <a:avLst/>
          </a:prstGeom>
        </p:spPr>
        <p:txBody>
          <a:bodyPr wrap="square">
            <a:spAutoFit/>
          </a:bodyPr>
          <a:lstStyle/>
          <a:p>
            <a:pPr marL="355600" indent="-342900">
              <a:lnSpc>
                <a:spcPts val="3220"/>
              </a:lnSpc>
              <a:buChar char="•"/>
              <a:tabLst>
                <a:tab pos="354965" algn="l"/>
                <a:tab pos="355600" algn="l"/>
              </a:tabLst>
            </a:pPr>
            <a:r>
              <a:rPr lang="en-US" sz="3200" spc="-5" dirty="0">
                <a:latin typeface="Times New Roman"/>
                <a:cs typeface="Times New Roman"/>
              </a:rPr>
              <a:t>Each state agency assigned lead responsibility for</a:t>
            </a:r>
            <a:r>
              <a:rPr lang="en-US" sz="3200" spc="40" dirty="0">
                <a:latin typeface="Times New Roman"/>
                <a:cs typeface="Times New Roman"/>
              </a:rPr>
              <a:t> </a:t>
            </a:r>
            <a:r>
              <a:rPr lang="en-US" sz="3200" spc="-5" dirty="0">
                <a:latin typeface="Times New Roman"/>
                <a:cs typeface="Times New Roman"/>
              </a:rPr>
              <a:t>an</a:t>
            </a:r>
            <a:endParaRPr lang="en-US" sz="3200" dirty="0">
              <a:latin typeface="Times New Roman"/>
              <a:cs typeface="Times New Roman"/>
            </a:endParaRPr>
          </a:p>
          <a:p>
            <a:pPr marL="355600" marR="57150">
              <a:lnSpc>
                <a:spcPct val="99500"/>
              </a:lnSpc>
              <a:spcBef>
                <a:spcPts val="10"/>
              </a:spcBef>
            </a:pPr>
            <a:r>
              <a:rPr lang="en-US" sz="3200" spc="-5" dirty="0">
                <a:latin typeface="Times New Roman"/>
                <a:cs typeface="Times New Roman"/>
              </a:rPr>
              <a:t>emergency support function by the CEMP shall also  prepare a detailed operational plan needed to  implement its</a:t>
            </a:r>
            <a:r>
              <a:rPr lang="en-US" sz="3200" spc="-15" dirty="0">
                <a:latin typeface="Times New Roman"/>
                <a:cs typeface="Times New Roman"/>
              </a:rPr>
              <a:t> </a:t>
            </a:r>
            <a:r>
              <a:rPr lang="en-US" sz="3200" spc="-5" dirty="0">
                <a:latin typeface="Times New Roman"/>
                <a:cs typeface="Times New Roman"/>
              </a:rPr>
              <a:t>responsibilities.</a:t>
            </a:r>
            <a:endParaRPr lang="en-US" sz="3200" dirty="0">
              <a:latin typeface="Times New Roman"/>
              <a:cs typeface="Times New Roman"/>
            </a:endParaRPr>
          </a:p>
          <a:p>
            <a:pPr marL="250825" algn="ctr">
              <a:lnSpc>
                <a:spcPct val="100000"/>
              </a:lnSpc>
              <a:spcBef>
                <a:spcPts val="5"/>
              </a:spcBef>
            </a:pPr>
            <a:r>
              <a:rPr lang="en-US" sz="2800" u="heavy" spc="-5" dirty="0">
                <a:solidFill>
                  <a:srgbClr val="1F477B"/>
                </a:solidFill>
                <a:uFill>
                  <a:solidFill>
                    <a:srgbClr val="1F477B"/>
                  </a:solidFill>
                </a:uFill>
                <a:latin typeface="Times New Roman"/>
                <a:cs typeface="Times New Roman"/>
                <a:hlinkClick r:id="rId3"/>
              </a:rPr>
              <a:t>http://www.msema.org/emergency-plans/state-cemp</a:t>
            </a:r>
            <a:r>
              <a:rPr lang="en-US" sz="2800" u="heavy" spc="-5" dirty="0">
                <a:solidFill>
                  <a:srgbClr val="1F477B"/>
                </a:solidFill>
                <a:uFill>
                  <a:solidFill>
                    <a:srgbClr val="1F477B"/>
                  </a:solidFill>
                </a:uFill>
                <a:latin typeface="Times New Roman"/>
                <a:cs typeface="Times New Roman"/>
              </a:rPr>
              <a:t> </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CEMP </a:t>
            </a:r>
            <a:r>
              <a:rPr lang="en-US" sz="5400" spc="-5" dirty="0">
                <a:solidFill>
                  <a:schemeClr val="bg1"/>
                </a:solidFill>
                <a:latin typeface="Tw Cen MT Condensed" panose="020B0606020104020203" pitchFamily="34" charset="0"/>
              </a:rPr>
              <a:t>§33-15-14</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11293140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085734"/>
          </a:xfrm>
          <a:prstGeom prst="rect">
            <a:avLst/>
          </a:prstGeom>
        </p:spPr>
        <p:txBody>
          <a:bodyPr wrap="square">
            <a:spAutoFit/>
          </a:bodyPr>
          <a:lstStyle/>
          <a:p>
            <a:pPr marL="355600" indent="-342900">
              <a:lnSpc>
                <a:spcPct val="100000"/>
              </a:lnSpc>
              <a:spcBef>
                <a:spcPts val="100"/>
              </a:spcBef>
              <a:buChar char="•"/>
              <a:tabLst>
                <a:tab pos="354965" algn="l"/>
                <a:tab pos="355600" algn="l"/>
              </a:tabLst>
            </a:pPr>
            <a:r>
              <a:rPr lang="en-US" sz="3600" spc="-5" dirty="0">
                <a:latin typeface="Times New Roman"/>
                <a:cs typeface="Times New Roman"/>
              </a:rPr>
              <a:t>MEMA </a:t>
            </a:r>
            <a:r>
              <a:rPr lang="en-US" sz="3600" dirty="0">
                <a:latin typeface="Times New Roman"/>
                <a:cs typeface="Times New Roman"/>
              </a:rPr>
              <a:t>shall</a:t>
            </a:r>
            <a:r>
              <a:rPr lang="en-US" sz="3600" spc="-210" dirty="0">
                <a:latin typeface="Times New Roman"/>
                <a:cs typeface="Times New Roman"/>
              </a:rPr>
              <a:t> </a:t>
            </a:r>
            <a:r>
              <a:rPr lang="en-US" sz="3600" dirty="0">
                <a:latin typeface="Times New Roman"/>
                <a:cs typeface="Times New Roman"/>
              </a:rPr>
              <a:t>also:</a:t>
            </a:r>
          </a:p>
          <a:p>
            <a:pPr marL="756285" lvl="1" indent="-286385">
              <a:lnSpc>
                <a:spcPts val="3835"/>
              </a:lnSpc>
              <a:spcBef>
                <a:spcPts val="5"/>
              </a:spcBef>
              <a:buChar char="–"/>
              <a:tabLst>
                <a:tab pos="756920" algn="l"/>
              </a:tabLst>
            </a:pPr>
            <a:r>
              <a:rPr lang="en-US" sz="3200" dirty="0">
                <a:latin typeface="Times New Roman"/>
                <a:cs typeface="Times New Roman"/>
              </a:rPr>
              <a:t>Prepare Executive</a:t>
            </a:r>
            <a:r>
              <a:rPr lang="en-US" sz="3200" spc="15" dirty="0">
                <a:latin typeface="Times New Roman"/>
                <a:cs typeface="Times New Roman"/>
              </a:rPr>
              <a:t> </a:t>
            </a:r>
            <a:r>
              <a:rPr lang="en-US" sz="3200" spc="-5" dirty="0">
                <a:latin typeface="Times New Roman"/>
                <a:cs typeface="Times New Roman"/>
              </a:rPr>
              <a:t>Orders/proclamations</a:t>
            </a:r>
            <a:endParaRPr lang="en-US" sz="3200" dirty="0">
              <a:latin typeface="Times New Roman"/>
              <a:cs typeface="Times New Roman"/>
            </a:endParaRPr>
          </a:p>
          <a:p>
            <a:pPr marL="756285" lvl="1" indent="-286385">
              <a:lnSpc>
                <a:spcPts val="3829"/>
              </a:lnSpc>
              <a:buChar char="–"/>
              <a:tabLst>
                <a:tab pos="756920" algn="l"/>
              </a:tabLst>
            </a:pPr>
            <a:r>
              <a:rPr lang="en-US" sz="3200" dirty="0">
                <a:latin typeface="Times New Roman"/>
                <a:cs typeface="Times New Roman"/>
              </a:rPr>
              <a:t>Coordinate </a:t>
            </a:r>
            <a:r>
              <a:rPr lang="en-US" sz="3200" spc="-5" dirty="0">
                <a:latin typeface="Times New Roman"/>
                <a:cs typeface="Times New Roman"/>
              </a:rPr>
              <a:t>with the </a:t>
            </a:r>
            <a:r>
              <a:rPr lang="en-US" sz="3200" dirty="0">
                <a:latin typeface="Times New Roman"/>
                <a:cs typeface="Times New Roman"/>
              </a:rPr>
              <a:t>Federal</a:t>
            </a:r>
            <a:r>
              <a:rPr lang="en-US" sz="3200" spc="-15" dirty="0">
                <a:latin typeface="Times New Roman"/>
                <a:cs typeface="Times New Roman"/>
              </a:rPr>
              <a:t> </a:t>
            </a:r>
            <a:r>
              <a:rPr lang="en-US" sz="3200" dirty="0">
                <a:latin typeface="Times New Roman"/>
                <a:cs typeface="Times New Roman"/>
              </a:rPr>
              <a:t>Government</a:t>
            </a:r>
          </a:p>
          <a:p>
            <a:pPr marL="756285" marR="313690" lvl="1" indent="-286385">
              <a:lnSpc>
                <a:spcPct val="99600"/>
              </a:lnSpc>
              <a:spcBef>
                <a:spcPts val="10"/>
              </a:spcBef>
              <a:buChar char="–"/>
              <a:tabLst>
                <a:tab pos="756920" algn="l"/>
              </a:tabLst>
            </a:pPr>
            <a:r>
              <a:rPr lang="en-US" sz="3200" dirty="0">
                <a:latin typeface="Times New Roman"/>
                <a:cs typeface="Times New Roman"/>
              </a:rPr>
              <a:t>Assist </a:t>
            </a:r>
            <a:r>
              <a:rPr lang="en-US" sz="3200" spc="-5" dirty="0">
                <a:latin typeface="Times New Roman"/>
                <a:cs typeface="Times New Roman"/>
              </a:rPr>
              <a:t>political subdivisions </a:t>
            </a:r>
            <a:r>
              <a:rPr lang="en-US" sz="3200" dirty="0">
                <a:latin typeface="Times New Roman"/>
                <a:cs typeface="Times New Roman"/>
              </a:rPr>
              <a:t>with </a:t>
            </a:r>
            <a:r>
              <a:rPr lang="en-US" sz="3200" spc="-5" dirty="0">
                <a:latin typeface="Times New Roman"/>
                <a:cs typeface="Times New Roman"/>
              </a:rPr>
              <a:t>the  creation </a:t>
            </a:r>
            <a:r>
              <a:rPr lang="en-US" sz="3200" dirty="0">
                <a:latin typeface="Times New Roman"/>
                <a:cs typeface="Times New Roman"/>
              </a:rPr>
              <a:t>and </a:t>
            </a:r>
            <a:r>
              <a:rPr lang="en-US" sz="3200" spc="-5" dirty="0">
                <a:latin typeface="Times New Roman"/>
                <a:cs typeface="Times New Roman"/>
              </a:rPr>
              <a:t>training </a:t>
            </a:r>
            <a:r>
              <a:rPr lang="en-US" sz="3200" dirty="0">
                <a:latin typeface="Times New Roman"/>
                <a:cs typeface="Times New Roman"/>
              </a:rPr>
              <a:t>of </a:t>
            </a:r>
            <a:r>
              <a:rPr lang="en-US" sz="3200" spc="-5" dirty="0">
                <a:latin typeface="Times New Roman"/>
                <a:cs typeface="Times New Roman"/>
              </a:rPr>
              <a:t>urban search </a:t>
            </a:r>
            <a:r>
              <a:rPr lang="en-US" sz="3200" dirty="0">
                <a:latin typeface="Times New Roman"/>
                <a:cs typeface="Times New Roman"/>
              </a:rPr>
              <a:t>and  rescue</a:t>
            </a:r>
            <a:r>
              <a:rPr lang="en-US" sz="3200" spc="5" dirty="0">
                <a:latin typeface="Times New Roman"/>
                <a:cs typeface="Times New Roman"/>
              </a:rPr>
              <a:t> </a:t>
            </a:r>
            <a:r>
              <a:rPr lang="en-US" sz="3200" dirty="0">
                <a:latin typeface="Times New Roman"/>
                <a:cs typeface="Times New Roman"/>
              </a:rPr>
              <a:t>teams</a:t>
            </a:r>
          </a:p>
          <a:p>
            <a:pPr marL="756285" marR="5080" lvl="1" indent="-286385">
              <a:lnSpc>
                <a:spcPts val="3840"/>
              </a:lnSpc>
              <a:spcBef>
                <a:spcPts val="100"/>
              </a:spcBef>
              <a:buChar char="–"/>
              <a:tabLst>
                <a:tab pos="756920" algn="l"/>
              </a:tabLst>
            </a:pPr>
            <a:r>
              <a:rPr lang="en-US" sz="3200" dirty="0">
                <a:latin typeface="Times New Roman"/>
                <a:cs typeface="Times New Roman"/>
              </a:rPr>
              <a:t>Development of </a:t>
            </a:r>
            <a:r>
              <a:rPr lang="en-US" sz="3200" spc="-10" dirty="0">
                <a:latin typeface="Times New Roman"/>
                <a:cs typeface="Times New Roman"/>
              </a:rPr>
              <a:t>the </a:t>
            </a:r>
            <a:r>
              <a:rPr lang="en-US" sz="3200" dirty="0">
                <a:latin typeface="Times New Roman"/>
                <a:cs typeface="Times New Roman"/>
              </a:rPr>
              <a:t>MS </a:t>
            </a:r>
            <a:r>
              <a:rPr lang="en-US" sz="3200" spc="-5" dirty="0">
                <a:latin typeface="Times New Roman"/>
                <a:cs typeface="Times New Roman"/>
              </a:rPr>
              <a:t>Disaster Reservist  </a:t>
            </a:r>
            <a:r>
              <a:rPr lang="en-US" sz="3200" dirty="0">
                <a:latin typeface="Times New Roman"/>
                <a:cs typeface="Times New Roman"/>
              </a:rPr>
              <a:t>Program</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Additional Duties </a:t>
            </a:r>
            <a:r>
              <a:rPr lang="en-US" sz="4800" spc="-5" dirty="0">
                <a:solidFill>
                  <a:schemeClr val="bg1"/>
                </a:solidFill>
                <a:latin typeface="Tw Cen MT Condensed" panose="020B0606020104020203" pitchFamily="34" charset="0"/>
              </a:rPr>
              <a:t>§33-15-14</a:t>
            </a:r>
            <a:endParaRPr lang="en-US" sz="48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6960419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646331"/>
          </a:xfrm>
          <a:prstGeom prst="rect">
            <a:avLst/>
          </a:prstGeom>
        </p:spPr>
        <p:txBody>
          <a:bodyPr wrap="square">
            <a:spAutoFit/>
          </a:bodyPr>
          <a:lstStyle/>
          <a:p>
            <a:pPr marL="469900" marR="57150" indent="-457200">
              <a:lnSpc>
                <a:spcPct val="99500"/>
              </a:lnSpc>
              <a:spcBef>
                <a:spcPts val="120"/>
              </a:spcBef>
              <a:buFont typeface="Arial" panose="020B0604020202020204" pitchFamily="34" charset="0"/>
              <a:buChar char="•"/>
              <a:tabLst>
                <a:tab pos="354965" algn="l"/>
                <a:tab pos="355600" algn="l"/>
              </a:tabLst>
            </a:pPr>
            <a:r>
              <a:rPr lang="en-US" sz="3600" dirty="0">
                <a:latin typeface="Times New Roman"/>
                <a:cs typeface="Times New Roman"/>
              </a:rPr>
              <a:t>Each </a:t>
            </a:r>
            <a:r>
              <a:rPr lang="en-US" sz="3600" spc="-5" dirty="0">
                <a:latin typeface="Times New Roman"/>
                <a:cs typeface="Times New Roman"/>
              </a:rPr>
              <a:t>county </a:t>
            </a:r>
            <a:r>
              <a:rPr lang="en-US" sz="3600" dirty="0">
                <a:latin typeface="Times New Roman"/>
                <a:cs typeface="Times New Roman"/>
              </a:rPr>
              <a:t>and municipality</a:t>
            </a:r>
            <a:r>
              <a:rPr lang="en-US" sz="3600" spc="-20" dirty="0">
                <a:latin typeface="Times New Roman"/>
                <a:cs typeface="Times New Roman"/>
              </a:rPr>
              <a:t> </a:t>
            </a:r>
            <a:r>
              <a:rPr lang="en-US" sz="3600" dirty="0">
                <a:latin typeface="Times New Roman"/>
                <a:cs typeface="Times New Roman"/>
              </a:rPr>
              <a:t>may:</a:t>
            </a:r>
          </a:p>
        </p:txBody>
      </p:sp>
      <p:sp>
        <p:nvSpPr>
          <p:cNvPr id="5" name="Title 1"/>
          <p:cNvSpPr txBox="1">
            <a:spLocks/>
          </p:cNvSpPr>
          <p:nvPr/>
        </p:nvSpPr>
        <p:spPr>
          <a:xfrm>
            <a:off x="2819400" y="304800"/>
            <a:ext cx="63246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Local Emergency Management Organizations </a:t>
            </a:r>
            <a:r>
              <a:rPr lang="en-US" sz="4400" spc="-5" dirty="0">
                <a:solidFill>
                  <a:schemeClr val="bg1"/>
                </a:solidFill>
                <a:latin typeface="Tw Cen MT Condensed" panose="020B0606020104020203" pitchFamily="34" charset="0"/>
              </a:rPr>
              <a:t>§33-15-17</a:t>
            </a:r>
            <a:r>
              <a:rPr lang="en-US" sz="4400" dirty="0">
                <a:solidFill>
                  <a:schemeClr val="bg1"/>
                </a:solidFill>
                <a:latin typeface="Tw Cen MT Condensed" charset="0"/>
                <a:ea typeface="Tw Cen MT Condensed" charset="0"/>
                <a:cs typeface="Tw Cen MT Condensed" charset="0"/>
              </a:rPr>
              <a:t> </a:t>
            </a: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7002" y="2565009"/>
            <a:ext cx="8569996"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685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992375"/>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3200" dirty="0">
                <a:latin typeface="Times New Roman"/>
                <a:cs typeface="Times New Roman"/>
              </a:rPr>
              <a:t>Each </a:t>
            </a:r>
            <a:r>
              <a:rPr lang="en-US" sz="3200" spc="-5" dirty="0">
                <a:latin typeface="Times New Roman"/>
                <a:cs typeface="Times New Roman"/>
              </a:rPr>
              <a:t>county </a:t>
            </a:r>
            <a:r>
              <a:rPr lang="en-US" sz="3200" dirty="0">
                <a:latin typeface="Times New Roman"/>
                <a:cs typeface="Times New Roman"/>
              </a:rPr>
              <a:t>and </a:t>
            </a:r>
            <a:r>
              <a:rPr lang="en-US" sz="3200" spc="-25" dirty="0">
                <a:latin typeface="Times New Roman"/>
                <a:cs typeface="Times New Roman"/>
              </a:rPr>
              <a:t>municipality, </a:t>
            </a:r>
            <a:r>
              <a:rPr lang="en-US" sz="3200" dirty="0">
                <a:latin typeface="Times New Roman"/>
                <a:cs typeface="Times New Roman"/>
              </a:rPr>
              <a:t>or </a:t>
            </a:r>
            <a:r>
              <a:rPr lang="en-US" sz="3200" spc="-5" dirty="0">
                <a:latin typeface="Times New Roman"/>
                <a:cs typeface="Times New Roman"/>
              </a:rPr>
              <a:t>counties </a:t>
            </a:r>
            <a:r>
              <a:rPr lang="en-US" sz="3200" dirty="0">
                <a:latin typeface="Times New Roman"/>
                <a:cs typeface="Times New Roman"/>
              </a:rPr>
              <a:t>and the </a:t>
            </a:r>
            <a:r>
              <a:rPr lang="en-US" sz="3200" spc="-5" dirty="0">
                <a:latin typeface="Times New Roman"/>
                <a:cs typeface="Times New Roman"/>
              </a:rPr>
              <a:t>municipalities </a:t>
            </a:r>
            <a:r>
              <a:rPr lang="en-US" sz="3200" dirty="0">
                <a:latin typeface="Times New Roman"/>
                <a:cs typeface="Times New Roman"/>
              </a:rPr>
              <a:t>therein acting  </a:t>
            </a:r>
            <a:r>
              <a:rPr lang="en-US" sz="3200" spc="-30" dirty="0">
                <a:latin typeface="Times New Roman"/>
                <a:cs typeface="Times New Roman"/>
              </a:rPr>
              <a:t>jointly, </a:t>
            </a:r>
            <a:r>
              <a:rPr lang="en-US" sz="3200" dirty="0">
                <a:latin typeface="Times New Roman"/>
                <a:cs typeface="Times New Roman"/>
              </a:rPr>
              <a:t>or </a:t>
            </a:r>
            <a:r>
              <a:rPr lang="en-US" sz="3200" spc="-5" dirty="0">
                <a:latin typeface="Times New Roman"/>
                <a:cs typeface="Times New Roman"/>
              </a:rPr>
              <a:t>two </a:t>
            </a:r>
            <a:r>
              <a:rPr lang="en-US" sz="3200" dirty="0">
                <a:latin typeface="Times New Roman"/>
                <a:cs typeface="Times New Roman"/>
              </a:rPr>
              <a:t>(2) or more </a:t>
            </a:r>
            <a:r>
              <a:rPr lang="en-US" sz="3200" spc="-5" dirty="0">
                <a:latin typeface="Times New Roman"/>
                <a:cs typeface="Times New Roman"/>
              </a:rPr>
              <a:t>counties </a:t>
            </a:r>
            <a:r>
              <a:rPr lang="en-US" sz="3200" dirty="0">
                <a:latin typeface="Times New Roman"/>
                <a:cs typeface="Times New Roman"/>
              </a:rPr>
              <a:t>acting  </a:t>
            </a:r>
            <a:r>
              <a:rPr lang="en-US" sz="3200" spc="-30" dirty="0">
                <a:latin typeface="Times New Roman"/>
                <a:cs typeface="Times New Roman"/>
              </a:rPr>
              <a:t>jointly, </a:t>
            </a:r>
            <a:r>
              <a:rPr lang="en-US" sz="3200" u="heavy" dirty="0">
                <a:uFill>
                  <a:solidFill>
                    <a:srgbClr val="000000"/>
                  </a:solidFill>
                </a:uFill>
                <a:latin typeface="Times New Roman"/>
                <a:cs typeface="Times New Roman"/>
              </a:rPr>
              <a:t>shall </a:t>
            </a:r>
            <a:r>
              <a:rPr lang="en-US" sz="3200" u="heavy" spc="-5" dirty="0">
                <a:uFill>
                  <a:solidFill>
                    <a:srgbClr val="000000"/>
                  </a:solidFill>
                </a:uFill>
                <a:latin typeface="Times New Roman"/>
                <a:cs typeface="Times New Roman"/>
              </a:rPr>
              <a:t>establish </a:t>
            </a:r>
            <a:r>
              <a:rPr lang="en-US" sz="3200" u="heavy" dirty="0">
                <a:uFill>
                  <a:solidFill>
                    <a:srgbClr val="000000"/>
                  </a:solidFill>
                </a:uFill>
                <a:latin typeface="Times New Roman"/>
                <a:cs typeface="Times New Roman"/>
              </a:rPr>
              <a:t>a local </a:t>
            </a:r>
            <a:r>
              <a:rPr lang="en-US" sz="3200" u="heavy" spc="-5" dirty="0">
                <a:uFill>
                  <a:solidFill>
                    <a:srgbClr val="000000"/>
                  </a:solidFill>
                </a:uFill>
                <a:latin typeface="Times New Roman"/>
                <a:cs typeface="Times New Roman"/>
              </a:rPr>
              <a:t>organization </a:t>
            </a:r>
            <a:r>
              <a:rPr lang="en-US" sz="3200" u="heavy" dirty="0">
                <a:uFill>
                  <a:solidFill>
                    <a:srgbClr val="000000"/>
                  </a:solidFill>
                </a:uFill>
                <a:latin typeface="Times New Roman"/>
                <a:cs typeface="Times New Roman"/>
              </a:rPr>
              <a:t>for emergency management</a:t>
            </a:r>
            <a:r>
              <a:rPr lang="en-US" sz="3200" dirty="0">
                <a:latin typeface="Times New Roman"/>
                <a:cs typeface="Times New Roman"/>
              </a:rPr>
              <a:t> in accordance with the state </a:t>
            </a:r>
            <a:r>
              <a:rPr lang="en-US" sz="3200" spc="-5" dirty="0">
                <a:latin typeface="Times New Roman"/>
                <a:cs typeface="Times New Roman"/>
              </a:rPr>
              <a:t>emergency </a:t>
            </a:r>
            <a:r>
              <a:rPr lang="en-US" sz="3200" dirty="0">
                <a:latin typeface="Times New Roman"/>
                <a:cs typeface="Times New Roman"/>
              </a:rPr>
              <a:t>management plan and program, if  required and authorized </a:t>
            </a:r>
            <a:r>
              <a:rPr lang="en-US" sz="3200" spc="-5" dirty="0">
                <a:latin typeface="Times New Roman"/>
                <a:cs typeface="Times New Roman"/>
              </a:rPr>
              <a:t>so </a:t>
            </a:r>
            <a:r>
              <a:rPr lang="en-US" sz="3200" dirty="0">
                <a:latin typeface="Times New Roman"/>
                <a:cs typeface="Times New Roman"/>
              </a:rPr>
              <a:t>to do by such state emergency </a:t>
            </a:r>
            <a:r>
              <a:rPr lang="en-US" sz="3200" spc="-5" dirty="0">
                <a:latin typeface="Times New Roman"/>
                <a:cs typeface="Times New Roman"/>
              </a:rPr>
              <a:t>management</a:t>
            </a:r>
            <a:r>
              <a:rPr lang="en-US" sz="3200" spc="-20" dirty="0">
                <a:latin typeface="Times New Roman"/>
                <a:cs typeface="Times New Roman"/>
              </a:rPr>
              <a:t> </a:t>
            </a:r>
            <a:r>
              <a:rPr lang="en-US" sz="3200" dirty="0">
                <a:latin typeface="Times New Roman"/>
                <a:cs typeface="Times New Roman"/>
              </a:rPr>
              <a:t>plan.</a:t>
            </a:r>
          </a:p>
        </p:txBody>
      </p:sp>
      <p:sp>
        <p:nvSpPr>
          <p:cNvPr id="5" name="Title 1"/>
          <p:cNvSpPr txBox="1">
            <a:spLocks/>
          </p:cNvSpPr>
          <p:nvPr/>
        </p:nvSpPr>
        <p:spPr>
          <a:xfrm>
            <a:off x="2819400" y="304800"/>
            <a:ext cx="63246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Local Emergency Management Organizations </a:t>
            </a:r>
            <a:r>
              <a:rPr lang="en-US" sz="4400" spc="-5" dirty="0">
                <a:solidFill>
                  <a:schemeClr val="bg1"/>
                </a:solidFill>
                <a:latin typeface="Tw Cen MT Condensed" panose="020B0606020104020203" pitchFamily="34" charset="0"/>
              </a:rPr>
              <a:t>§33-15-17 </a:t>
            </a:r>
            <a:endParaRPr lang="en-US" sz="4400" dirty="0">
              <a:solidFill>
                <a:schemeClr val="bg1"/>
              </a:solidFill>
              <a:latin typeface="Tw Cen MT Condensed" charset="0"/>
              <a:ea typeface="Tw Cen MT Condensed" charset="0"/>
              <a:cs typeface="Tw Cen MT Condensed" charset="0"/>
            </a:endParaRPr>
          </a:p>
        </p:txBody>
      </p:sp>
    </p:spTree>
    <p:extLst>
      <p:ext uri="{BB962C8B-B14F-4D97-AF65-F5344CB8AC3E}">
        <p14:creationId xmlns:p14="http://schemas.microsoft.com/office/powerpoint/2010/main" val="15772740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878259"/>
          </a:xfrm>
          <a:prstGeom prst="rect">
            <a:avLst/>
          </a:prstGeom>
        </p:spPr>
        <p:txBody>
          <a:bodyPr wrap="square">
            <a:spAutoFit/>
          </a:bodyPr>
          <a:lstStyle/>
          <a:p>
            <a:pPr marL="355600" marR="5080" indent="-342900">
              <a:lnSpc>
                <a:spcPts val="4300"/>
              </a:lnSpc>
              <a:spcBef>
                <a:spcPts val="260"/>
              </a:spcBef>
              <a:buChar char="•"/>
              <a:tabLst>
                <a:tab pos="354965" algn="l"/>
                <a:tab pos="355600" algn="l"/>
              </a:tabLst>
            </a:pPr>
            <a:r>
              <a:rPr lang="en-US" sz="3000" dirty="0">
                <a:latin typeface="Times New Roman"/>
                <a:cs typeface="Times New Roman"/>
              </a:rPr>
              <a:t>The </a:t>
            </a:r>
            <a:r>
              <a:rPr lang="en-US" sz="3000" spc="-5" dirty="0">
                <a:latin typeface="Times New Roman"/>
                <a:cs typeface="Times New Roman"/>
              </a:rPr>
              <a:t>governing </a:t>
            </a:r>
            <a:r>
              <a:rPr lang="en-US" sz="3000" dirty="0">
                <a:latin typeface="Times New Roman"/>
                <a:cs typeface="Times New Roman"/>
              </a:rPr>
              <a:t>body of a </a:t>
            </a:r>
            <a:r>
              <a:rPr lang="en-US" sz="3000" spc="-5" dirty="0">
                <a:latin typeface="Times New Roman"/>
                <a:cs typeface="Times New Roman"/>
              </a:rPr>
              <a:t>municipality </a:t>
            </a:r>
            <a:r>
              <a:rPr lang="en-US" sz="3000" dirty="0">
                <a:latin typeface="Times New Roman"/>
                <a:cs typeface="Times New Roman"/>
              </a:rPr>
              <a:t>or county </a:t>
            </a:r>
            <a:r>
              <a:rPr lang="en-US" sz="3000" spc="-5" dirty="0">
                <a:latin typeface="Times New Roman"/>
                <a:cs typeface="Times New Roman"/>
              </a:rPr>
              <a:t>is authorized </a:t>
            </a:r>
            <a:r>
              <a:rPr lang="en-US" sz="3000" dirty="0">
                <a:latin typeface="Times New Roman"/>
                <a:cs typeface="Times New Roman"/>
              </a:rPr>
              <a:t>to participate </a:t>
            </a:r>
            <a:r>
              <a:rPr lang="en-US" sz="3000" spc="-10" dirty="0">
                <a:latin typeface="Times New Roman"/>
                <a:cs typeface="Times New Roman"/>
              </a:rPr>
              <a:t>in </a:t>
            </a:r>
            <a:r>
              <a:rPr lang="en-US" sz="3000" dirty="0">
                <a:latin typeface="Times New Roman"/>
                <a:cs typeface="Times New Roman"/>
              </a:rPr>
              <a:t>the </a:t>
            </a:r>
            <a:r>
              <a:rPr lang="en-US" sz="3000" spc="-5" dirty="0">
                <a:latin typeface="Times New Roman"/>
                <a:cs typeface="Times New Roman"/>
              </a:rPr>
              <a:t>Statewide </a:t>
            </a:r>
            <a:r>
              <a:rPr lang="en-US" sz="3000" dirty="0">
                <a:latin typeface="Times New Roman"/>
                <a:cs typeface="Times New Roman"/>
              </a:rPr>
              <a:t>Mutual </a:t>
            </a:r>
            <a:r>
              <a:rPr lang="en-US" sz="3000" spc="-5" dirty="0">
                <a:latin typeface="Times New Roman"/>
                <a:cs typeface="Times New Roman"/>
              </a:rPr>
              <a:t>Aid </a:t>
            </a:r>
            <a:r>
              <a:rPr lang="en-US" sz="3000" dirty="0">
                <a:latin typeface="Times New Roman"/>
                <a:cs typeface="Times New Roman"/>
              </a:rPr>
              <a:t>Compact</a:t>
            </a:r>
            <a:r>
              <a:rPr lang="en-US" sz="3000" spc="-145" dirty="0">
                <a:latin typeface="Times New Roman"/>
                <a:cs typeface="Times New Roman"/>
              </a:rPr>
              <a:t> </a:t>
            </a:r>
            <a:r>
              <a:rPr lang="en-US" sz="3000" spc="-5" dirty="0">
                <a:latin typeface="Times New Roman"/>
                <a:cs typeface="Times New Roman"/>
              </a:rPr>
              <a:t>(SMAC).</a:t>
            </a:r>
            <a:endParaRPr lang="en-US" sz="3000" dirty="0">
              <a:latin typeface="Times New Roman"/>
              <a:cs typeface="Times New Roman"/>
            </a:endParaRPr>
          </a:p>
          <a:p>
            <a:pPr marL="469900" marR="5080" indent="-457200">
              <a:spcBef>
                <a:spcPts val="260"/>
              </a:spcBef>
              <a:buFont typeface="Courier New" panose="02070309020205020404" pitchFamily="49" charset="0"/>
              <a:buChar char="o"/>
              <a:tabLst>
                <a:tab pos="354965" algn="l"/>
                <a:tab pos="355600" algn="l"/>
              </a:tabLst>
            </a:pPr>
            <a:r>
              <a:rPr lang="en-US" sz="2800" spc="-5" dirty="0">
                <a:latin typeface="Times New Roman"/>
                <a:cs typeface="Times New Roman"/>
              </a:rPr>
              <a:t>SMAC provides guidelines for requesting</a:t>
            </a:r>
            <a:r>
              <a:rPr lang="en-US" sz="2800" spc="-65" dirty="0">
                <a:latin typeface="Times New Roman"/>
                <a:cs typeface="Times New Roman"/>
              </a:rPr>
              <a:t> </a:t>
            </a:r>
            <a:r>
              <a:rPr lang="en-US" sz="2800" spc="-5" dirty="0">
                <a:latin typeface="Times New Roman"/>
                <a:cs typeface="Times New Roman"/>
              </a:rPr>
              <a:t>and</a:t>
            </a:r>
            <a:r>
              <a:rPr lang="en-US" sz="2800" dirty="0">
                <a:latin typeface="Times New Roman"/>
                <a:cs typeface="Times New Roman"/>
              </a:rPr>
              <a:t> </a:t>
            </a:r>
            <a:r>
              <a:rPr lang="en-US" sz="2800" spc="-5" dirty="0">
                <a:latin typeface="Times New Roman"/>
                <a:cs typeface="Times New Roman"/>
              </a:rPr>
              <a:t>receiving mutual</a:t>
            </a:r>
            <a:r>
              <a:rPr lang="en-US" sz="2800" dirty="0">
                <a:latin typeface="Times New Roman"/>
                <a:cs typeface="Times New Roman"/>
              </a:rPr>
              <a:t> </a:t>
            </a:r>
            <a:r>
              <a:rPr lang="en-US" sz="2800" spc="-5" dirty="0">
                <a:latin typeface="Times New Roman"/>
                <a:cs typeface="Times New Roman"/>
              </a:rPr>
              <a:t>aid.</a:t>
            </a:r>
            <a:endParaRPr lang="en-US" sz="2800" dirty="0">
              <a:latin typeface="Times New Roman"/>
              <a:cs typeface="Times New Roman"/>
            </a:endParaRPr>
          </a:p>
          <a:p>
            <a:pPr marL="469900" marR="5080" indent="-457200">
              <a:spcBef>
                <a:spcPts val="260"/>
              </a:spcBef>
              <a:buFont typeface="Courier New" panose="02070309020205020404" pitchFamily="49" charset="0"/>
              <a:buChar char="o"/>
              <a:tabLst>
                <a:tab pos="354965" algn="l"/>
                <a:tab pos="355600" algn="l"/>
              </a:tabLst>
            </a:pPr>
            <a:r>
              <a:rPr lang="en-US" sz="2800" spc="-5" dirty="0">
                <a:latin typeface="Times New Roman"/>
                <a:cs typeface="Times New Roman"/>
              </a:rPr>
              <a:t>Locals are strongly encouraged to sign and ratify  the</a:t>
            </a:r>
            <a:r>
              <a:rPr lang="en-US" sz="2800" spc="-35" dirty="0">
                <a:latin typeface="Times New Roman"/>
                <a:cs typeface="Times New Roman"/>
              </a:rPr>
              <a:t> </a:t>
            </a:r>
            <a:r>
              <a:rPr lang="en-US" sz="2800" spc="-5" dirty="0">
                <a:latin typeface="Times New Roman"/>
                <a:cs typeface="Times New Roman"/>
              </a:rPr>
              <a:t>SMAC.</a:t>
            </a:r>
            <a:endParaRPr lang="en-US" sz="2800" dirty="0">
              <a:latin typeface="Times New Roman"/>
              <a:cs typeface="Times New Roman"/>
            </a:endParaRPr>
          </a:p>
          <a:p>
            <a:pPr marL="469900" marR="5080" indent="-457200">
              <a:spcBef>
                <a:spcPts val="260"/>
              </a:spcBef>
              <a:buFont typeface="Courier New" panose="02070309020205020404" pitchFamily="49" charset="0"/>
              <a:buChar char="o"/>
              <a:tabLst>
                <a:tab pos="354965" algn="l"/>
                <a:tab pos="355600" algn="l"/>
              </a:tabLst>
            </a:pPr>
            <a:r>
              <a:rPr lang="en-US" sz="2800" spc="-55" dirty="0">
                <a:latin typeface="Times New Roman"/>
                <a:cs typeface="Times New Roman"/>
              </a:rPr>
              <a:t>To </a:t>
            </a:r>
            <a:r>
              <a:rPr lang="en-US" sz="2800" spc="-5" dirty="0">
                <a:latin typeface="Times New Roman"/>
                <a:cs typeface="Times New Roman"/>
              </a:rPr>
              <a:t>enact, </a:t>
            </a:r>
            <a:r>
              <a:rPr lang="en-US" sz="2800" dirty="0">
                <a:latin typeface="Times New Roman"/>
                <a:cs typeface="Times New Roman"/>
              </a:rPr>
              <a:t>the </a:t>
            </a:r>
            <a:r>
              <a:rPr lang="en-US" sz="2800" spc="-5" dirty="0">
                <a:latin typeface="Times New Roman"/>
                <a:cs typeface="Times New Roman"/>
              </a:rPr>
              <a:t>senior elected official must sign, </a:t>
            </a:r>
            <a:r>
              <a:rPr lang="en-US" sz="2800" spc="-10" dirty="0">
                <a:latin typeface="Times New Roman"/>
                <a:cs typeface="Times New Roman"/>
              </a:rPr>
              <a:t>send </a:t>
            </a:r>
            <a:r>
              <a:rPr lang="en-US" sz="2800" spc="-5" dirty="0">
                <a:latin typeface="Times New Roman"/>
                <a:cs typeface="Times New Roman"/>
              </a:rPr>
              <a:t>to </a:t>
            </a:r>
            <a:r>
              <a:rPr lang="en-US" sz="2800" spc="-10" dirty="0">
                <a:latin typeface="Times New Roman"/>
                <a:cs typeface="Times New Roman"/>
              </a:rPr>
              <a:t>MEMA, </a:t>
            </a:r>
            <a:r>
              <a:rPr lang="en-US" sz="2800" spc="-5" dirty="0">
                <a:latin typeface="Times New Roman"/>
                <a:cs typeface="Times New Roman"/>
              </a:rPr>
              <a:t>and the Emergency Management organization </a:t>
            </a:r>
            <a:r>
              <a:rPr lang="en-US" sz="2800" spc="-10" dirty="0">
                <a:latin typeface="Times New Roman"/>
                <a:cs typeface="Times New Roman"/>
              </a:rPr>
              <a:t>must </a:t>
            </a:r>
            <a:r>
              <a:rPr lang="en-US" sz="2800" spc="-5" dirty="0">
                <a:latin typeface="Times New Roman"/>
                <a:cs typeface="Times New Roman"/>
              </a:rPr>
              <a:t>keep on</a:t>
            </a:r>
            <a:r>
              <a:rPr lang="en-US" sz="2800" spc="-100" dirty="0">
                <a:latin typeface="Times New Roman"/>
                <a:cs typeface="Times New Roman"/>
              </a:rPr>
              <a:t> </a:t>
            </a:r>
            <a:r>
              <a:rPr lang="en-US" sz="2800" spc="-5" dirty="0">
                <a:latin typeface="Times New Roman"/>
                <a:cs typeface="Times New Roman"/>
              </a:rPr>
              <a:t>file.</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Mutual Aid Agreements </a:t>
            </a:r>
            <a:r>
              <a:rPr lang="en-US" sz="4400" spc="-5" dirty="0">
                <a:solidFill>
                  <a:schemeClr val="bg1"/>
                </a:solidFill>
                <a:latin typeface="Tw Cen MT Condensed" panose="020B0606020104020203" pitchFamily="34" charset="0"/>
              </a:rPr>
              <a:t>§33-15-17</a:t>
            </a:r>
            <a:r>
              <a:rPr lang="en-US" sz="4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16221502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484048"/>
          </a:xfrm>
          <a:prstGeom prst="rect">
            <a:avLst/>
          </a:prstGeom>
        </p:spPr>
        <p:txBody>
          <a:bodyPr wrap="square">
            <a:spAutoFit/>
          </a:bodyPr>
          <a:lstStyle/>
          <a:p>
            <a:pPr marL="355600" indent="-342900">
              <a:lnSpc>
                <a:spcPct val="100000"/>
              </a:lnSpc>
              <a:spcBef>
                <a:spcPts val="100"/>
              </a:spcBef>
              <a:buChar char="•"/>
              <a:tabLst>
                <a:tab pos="354965" algn="l"/>
                <a:tab pos="355600" algn="l"/>
              </a:tabLst>
            </a:pPr>
            <a:r>
              <a:rPr lang="en-US" sz="3200" spc="-5" dirty="0">
                <a:latin typeface="Times New Roman"/>
                <a:cs typeface="Times New Roman"/>
              </a:rPr>
              <a:t>Outside </a:t>
            </a:r>
            <a:r>
              <a:rPr lang="en-US" sz="3200" dirty="0">
                <a:latin typeface="Times New Roman"/>
                <a:cs typeface="Times New Roman"/>
              </a:rPr>
              <a:t>the state:</a:t>
            </a:r>
          </a:p>
          <a:p>
            <a:pPr marL="756285" marR="343535" lvl="1" indent="-286385">
              <a:lnSpc>
                <a:spcPct val="100000"/>
              </a:lnSpc>
              <a:spcBef>
                <a:spcPts val="5"/>
              </a:spcBef>
              <a:buChar char="–"/>
              <a:tabLst>
                <a:tab pos="756920" algn="l"/>
              </a:tabLst>
            </a:pPr>
            <a:r>
              <a:rPr lang="en-US" sz="2800" spc="-5" dirty="0">
                <a:latin typeface="Times New Roman"/>
                <a:cs typeface="Times New Roman"/>
              </a:rPr>
              <a:t>Locals may develop </a:t>
            </a:r>
            <a:r>
              <a:rPr lang="en-US" sz="2800" spc="-10" dirty="0">
                <a:latin typeface="Times New Roman"/>
                <a:cs typeface="Times New Roman"/>
              </a:rPr>
              <a:t>and </a:t>
            </a:r>
            <a:r>
              <a:rPr lang="en-US" sz="2800" spc="-5" dirty="0">
                <a:latin typeface="Times New Roman"/>
                <a:cs typeface="Times New Roman"/>
              </a:rPr>
              <a:t>enter into mutual aid  agreements with jurisdictions outside the</a:t>
            </a:r>
            <a:r>
              <a:rPr lang="en-US" sz="2800" spc="75" dirty="0">
                <a:latin typeface="Times New Roman"/>
                <a:cs typeface="Times New Roman"/>
              </a:rPr>
              <a:t> </a:t>
            </a:r>
            <a:r>
              <a:rPr lang="en-US" sz="2800" spc="-5" dirty="0">
                <a:latin typeface="Times New Roman"/>
                <a:cs typeface="Times New Roman"/>
              </a:rPr>
              <a:t>state.</a:t>
            </a:r>
            <a:endParaRPr lang="en-US" sz="2800" dirty="0">
              <a:latin typeface="Times New Roman"/>
              <a:cs typeface="Times New Roman"/>
            </a:endParaRPr>
          </a:p>
          <a:p>
            <a:pPr marL="756285" marR="76200" lvl="1" indent="-286385">
              <a:lnSpc>
                <a:spcPts val="3340"/>
              </a:lnSpc>
              <a:spcBef>
                <a:spcPts val="120"/>
              </a:spcBef>
              <a:buChar char="–"/>
              <a:tabLst>
                <a:tab pos="756920" algn="l"/>
              </a:tabLst>
            </a:pPr>
            <a:r>
              <a:rPr lang="en-US" sz="2800" spc="-5" dirty="0">
                <a:latin typeface="Times New Roman"/>
                <a:cs typeface="Times New Roman"/>
              </a:rPr>
              <a:t>Agreements </a:t>
            </a:r>
            <a:r>
              <a:rPr lang="en-US" sz="2800" spc="-10" dirty="0">
                <a:latin typeface="Times New Roman"/>
                <a:cs typeface="Times New Roman"/>
              </a:rPr>
              <a:t>must </a:t>
            </a:r>
            <a:r>
              <a:rPr lang="en-US" sz="2800" spc="-5" dirty="0">
                <a:latin typeface="Times New Roman"/>
                <a:cs typeface="Times New Roman"/>
              </a:rPr>
              <a:t>be sent to MEMA </a:t>
            </a:r>
            <a:r>
              <a:rPr lang="en-US" sz="2800" spc="-10" dirty="0">
                <a:latin typeface="Times New Roman"/>
                <a:cs typeface="Times New Roman"/>
              </a:rPr>
              <a:t>and must</a:t>
            </a:r>
            <a:r>
              <a:rPr lang="en-US" sz="2800" spc="-135" dirty="0">
                <a:latin typeface="Times New Roman"/>
                <a:cs typeface="Times New Roman"/>
              </a:rPr>
              <a:t> </a:t>
            </a:r>
            <a:r>
              <a:rPr lang="en-US" sz="2800" spc="-5" dirty="0">
                <a:latin typeface="Times New Roman"/>
                <a:cs typeface="Times New Roman"/>
              </a:rPr>
              <a:t>be  consistent with the</a:t>
            </a:r>
            <a:r>
              <a:rPr lang="en-US" sz="2800" spc="-50" dirty="0">
                <a:latin typeface="Times New Roman"/>
                <a:cs typeface="Times New Roman"/>
              </a:rPr>
              <a:t> </a:t>
            </a:r>
            <a:r>
              <a:rPr lang="en-US" sz="2800" spc="-55" dirty="0">
                <a:latin typeface="Times New Roman"/>
                <a:cs typeface="Times New Roman"/>
              </a:rPr>
              <a:t>CEMP.</a:t>
            </a:r>
            <a:endParaRPr lang="en-US" sz="2800" dirty="0">
              <a:latin typeface="Times New Roman"/>
              <a:cs typeface="Times New Roman"/>
            </a:endParaRPr>
          </a:p>
          <a:p>
            <a:pPr marL="756285" lvl="1" indent="-286385">
              <a:lnSpc>
                <a:spcPts val="3220"/>
              </a:lnSpc>
              <a:buChar char="–"/>
              <a:tabLst>
                <a:tab pos="756920" algn="l"/>
              </a:tabLst>
            </a:pPr>
            <a:r>
              <a:rPr lang="en-US" sz="2800" spc="-5" dirty="0">
                <a:latin typeface="Times New Roman"/>
                <a:cs typeface="Times New Roman"/>
              </a:rPr>
              <a:t>Governor may enter into </a:t>
            </a:r>
            <a:r>
              <a:rPr lang="en-US" sz="2800" spc="-10" dirty="0">
                <a:latin typeface="Times New Roman"/>
                <a:cs typeface="Times New Roman"/>
              </a:rPr>
              <a:t>compacts </a:t>
            </a:r>
            <a:r>
              <a:rPr lang="en-US" sz="2800" spc="-5" dirty="0">
                <a:latin typeface="Times New Roman"/>
                <a:cs typeface="Times New Roman"/>
              </a:rPr>
              <a:t>with any</a:t>
            </a:r>
            <a:r>
              <a:rPr lang="en-US" sz="2800" spc="40" dirty="0">
                <a:latin typeface="Times New Roman"/>
                <a:cs typeface="Times New Roman"/>
              </a:rPr>
              <a:t> </a:t>
            </a:r>
            <a:r>
              <a:rPr lang="en-US" sz="2800" spc="-5" dirty="0">
                <a:latin typeface="Times New Roman"/>
                <a:cs typeface="Times New Roman"/>
              </a:rPr>
              <a:t>state</a:t>
            </a:r>
            <a:endParaRPr lang="en-US" sz="2800" dirty="0">
              <a:latin typeface="Times New Roman"/>
              <a:cs typeface="Times New Roman"/>
            </a:endParaRPr>
          </a:p>
          <a:p>
            <a:pPr marL="756285" marR="86995">
              <a:lnSpc>
                <a:spcPct val="99400"/>
              </a:lnSpc>
              <a:spcBef>
                <a:spcPts val="15"/>
              </a:spcBef>
              <a:tabLst>
                <a:tab pos="7255509" algn="l"/>
              </a:tabLst>
            </a:pPr>
            <a:r>
              <a:rPr lang="en-US" sz="2800" spc="-5" dirty="0">
                <a:latin typeface="Times New Roman"/>
                <a:cs typeface="Times New Roman"/>
              </a:rPr>
              <a:t>or group </a:t>
            </a:r>
            <a:r>
              <a:rPr lang="en-US" sz="2800" spc="-10" dirty="0">
                <a:latin typeface="Times New Roman"/>
                <a:cs typeface="Times New Roman"/>
              </a:rPr>
              <a:t>of </a:t>
            </a:r>
            <a:r>
              <a:rPr lang="en-US" sz="2800" spc="-5" dirty="0">
                <a:latin typeface="Times New Roman"/>
                <a:cs typeface="Times New Roman"/>
              </a:rPr>
              <a:t>states if he finds </a:t>
            </a:r>
            <a:r>
              <a:rPr lang="en-US" sz="2800" spc="-10" dirty="0">
                <a:latin typeface="Times New Roman"/>
                <a:cs typeface="Times New Roman"/>
              </a:rPr>
              <a:t>that</a:t>
            </a:r>
            <a:r>
              <a:rPr lang="en-US" sz="2800" spc="85" dirty="0">
                <a:latin typeface="Times New Roman"/>
                <a:cs typeface="Times New Roman"/>
              </a:rPr>
              <a:t> </a:t>
            </a:r>
            <a:r>
              <a:rPr lang="en-US" sz="2800" spc="-5" dirty="0">
                <a:latin typeface="Times New Roman"/>
                <a:cs typeface="Times New Roman"/>
              </a:rPr>
              <a:t>joint</a:t>
            </a:r>
            <a:r>
              <a:rPr lang="en-US" sz="2800" spc="-20" dirty="0">
                <a:latin typeface="Times New Roman"/>
                <a:cs typeface="Times New Roman"/>
              </a:rPr>
              <a:t> </a:t>
            </a:r>
            <a:r>
              <a:rPr lang="en-US" sz="2800" spc="-5" dirty="0">
                <a:latin typeface="Times New Roman"/>
                <a:cs typeface="Times New Roman"/>
              </a:rPr>
              <a:t>action	is  desirable in meeting </a:t>
            </a:r>
            <a:r>
              <a:rPr lang="en-US" sz="2800" spc="-10" dirty="0">
                <a:latin typeface="Times New Roman"/>
                <a:cs typeface="Times New Roman"/>
              </a:rPr>
              <a:t>common </a:t>
            </a:r>
            <a:r>
              <a:rPr lang="en-US" sz="2800" spc="-5" dirty="0">
                <a:latin typeface="Times New Roman"/>
                <a:cs typeface="Times New Roman"/>
              </a:rPr>
              <a:t>intergovernmental  problems of EM planning or emergency  prevention, mitigation, response and</a:t>
            </a:r>
            <a:r>
              <a:rPr lang="en-US" sz="2800" spc="-85" dirty="0">
                <a:latin typeface="Times New Roman"/>
                <a:cs typeface="Times New Roman"/>
              </a:rPr>
              <a:t> </a:t>
            </a:r>
            <a:r>
              <a:rPr lang="en-US" sz="2800" spc="-20" dirty="0">
                <a:latin typeface="Times New Roman"/>
                <a:cs typeface="Times New Roman"/>
              </a:rPr>
              <a:t>recovery.</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Mutual Aid Agreements </a:t>
            </a:r>
            <a:r>
              <a:rPr lang="en-US" sz="4400" spc="-5" dirty="0">
                <a:solidFill>
                  <a:schemeClr val="bg1"/>
                </a:solidFill>
                <a:latin typeface="Tw Cen MT Condensed" panose="020B0606020104020203" pitchFamily="34" charset="0"/>
              </a:rPr>
              <a:t>§33-15-17</a:t>
            </a:r>
            <a:r>
              <a:rPr lang="en-US" sz="4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1551991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085734"/>
          </a:xfrm>
          <a:prstGeom prst="rect">
            <a:avLst/>
          </a:prstGeom>
        </p:spPr>
        <p:txBody>
          <a:bodyPr wrap="square">
            <a:spAutoFit/>
          </a:bodyPr>
          <a:lstStyle/>
          <a:p>
            <a:pPr marL="355600" indent="-342900">
              <a:lnSpc>
                <a:spcPct val="100000"/>
              </a:lnSpc>
              <a:spcBef>
                <a:spcPts val="100"/>
              </a:spcBef>
              <a:buChar char="•"/>
              <a:tabLst>
                <a:tab pos="354965" algn="l"/>
                <a:tab pos="355600" algn="l"/>
              </a:tabLst>
            </a:pPr>
            <a:r>
              <a:rPr lang="en-US" sz="3600" spc="-5" dirty="0">
                <a:latin typeface="Times New Roman"/>
                <a:cs typeface="Times New Roman"/>
              </a:rPr>
              <a:t>MEMA </a:t>
            </a:r>
            <a:r>
              <a:rPr lang="en-US" sz="3600" dirty="0">
                <a:latin typeface="Times New Roman"/>
                <a:cs typeface="Times New Roman"/>
              </a:rPr>
              <a:t>shall</a:t>
            </a:r>
            <a:r>
              <a:rPr lang="en-US" sz="3600" spc="-210" dirty="0">
                <a:latin typeface="Times New Roman"/>
                <a:cs typeface="Times New Roman"/>
              </a:rPr>
              <a:t> </a:t>
            </a:r>
            <a:r>
              <a:rPr lang="en-US" sz="3600" dirty="0">
                <a:latin typeface="Times New Roman"/>
                <a:cs typeface="Times New Roman"/>
              </a:rPr>
              <a:t>also:</a:t>
            </a:r>
          </a:p>
          <a:p>
            <a:pPr marL="756285" lvl="1" indent="-286385">
              <a:lnSpc>
                <a:spcPts val="3835"/>
              </a:lnSpc>
              <a:spcBef>
                <a:spcPts val="5"/>
              </a:spcBef>
              <a:buChar char="–"/>
              <a:tabLst>
                <a:tab pos="756920" algn="l"/>
              </a:tabLst>
            </a:pPr>
            <a:r>
              <a:rPr lang="en-US" sz="3200" dirty="0">
                <a:latin typeface="Times New Roman"/>
                <a:cs typeface="Times New Roman"/>
              </a:rPr>
              <a:t>Prepare Executive</a:t>
            </a:r>
            <a:r>
              <a:rPr lang="en-US" sz="3200" spc="15" dirty="0">
                <a:latin typeface="Times New Roman"/>
                <a:cs typeface="Times New Roman"/>
              </a:rPr>
              <a:t> </a:t>
            </a:r>
            <a:r>
              <a:rPr lang="en-US" sz="3200" spc="-5" dirty="0">
                <a:latin typeface="Times New Roman"/>
                <a:cs typeface="Times New Roman"/>
              </a:rPr>
              <a:t>Orders/proclamations</a:t>
            </a:r>
            <a:endParaRPr lang="en-US" sz="3200" dirty="0">
              <a:latin typeface="Times New Roman"/>
              <a:cs typeface="Times New Roman"/>
            </a:endParaRPr>
          </a:p>
          <a:p>
            <a:pPr marL="756285" lvl="1" indent="-286385">
              <a:lnSpc>
                <a:spcPts val="3829"/>
              </a:lnSpc>
              <a:buChar char="–"/>
              <a:tabLst>
                <a:tab pos="756920" algn="l"/>
              </a:tabLst>
            </a:pPr>
            <a:r>
              <a:rPr lang="en-US" sz="3200" dirty="0">
                <a:latin typeface="Times New Roman"/>
                <a:cs typeface="Times New Roman"/>
              </a:rPr>
              <a:t>Coordinate </a:t>
            </a:r>
            <a:r>
              <a:rPr lang="en-US" sz="3200" spc="-5" dirty="0">
                <a:latin typeface="Times New Roman"/>
                <a:cs typeface="Times New Roman"/>
              </a:rPr>
              <a:t>with the </a:t>
            </a:r>
            <a:r>
              <a:rPr lang="en-US" sz="3200" dirty="0">
                <a:latin typeface="Times New Roman"/>
                <a:cs typeface="Times New Roman"/>
              </a:rPr>
              <a:t>Federal</a:t>
            </a:r>
            <a:r>
              <a:rPr lang="en-US" sz="3200" spc="-15" dirty="0">
                <a:latin typeface="Times New Roman"/>
                <a:cs typeface="Times New Roman"/>
              </a:rPr>
              <a:t> </a:t>
            </a:r>
            <a:r>
              <a:rPr lang="en-US" sz="3200" dirty="0">
                <a:latin typeface="Times New Roman"/>
                <a:cs typeface="Times New Roman"/>
              </a:rPr>
              <a:t>Government</a:t>
            </a:r>
          </a:p>
          <a:p>
            <a:pPr marL="756285" marR="313690" lvl="1" indent="-286385">
              <a:lnSpc>
                <a:spcPct val="99600"/>
              </a:lnSpc>
              <a:spcBef>
                <a:spcPts val="10"/>
              </a:spcBef>
              <a:buChar char="–"/>
              <a:tabLst>
                <a:tab pos="756920" algn="l"/>
              </a:tabLst>
            </a:pPr>
            <a:r>
              <a:rPr lang="en-US" sz="3200" dirty="0">
                <a:latin typeface="Times New Roman"/>
                <a:cs typeface="Times New Roman"/>
              </a:rPr>
              <a:t>Assist </a:t>
            </a:r>
            <a:r>
              <a:rPr lang="en-US" sz="3200" spc="-5" dirty="0">
                <a:latin typeface="Times New Roman"/>
                <a:cs typeface="Times New Roman"/>
              </a:rPr>
              <a:t>political subdivisions </a:t>
            </a:r>
            <a:r>
              <a:rPr lang="en-US" sz="3200" dirty="0">
                <a:latin typeface="Times New Roman"/>
                <a:cs typeface="Times New Roman"/>
              </a:rPr>
              <a:t>with </a:t>
            </a:r>
            <a:r>
              <a:rPr lang="en-US" sz="3200" spc="-5" dirty="0">
                <a:latin typeface="Times New Roman"/>
                <a:cs typeface="Times New Roman"/>
              </a:rPr>
              <a:t>the  creation </a:t>
            </a:r>
            <a:r>
              <a:rPr lang="en-US" sz="3200" dirty="0">
                <a:latin typeface="Times New Roman"/>
                <a:cs typeface="Times New Roman"/>
              </a:rPr>
              <a:t>and </a:t>
            </a:r>
            <a:r>
              <a:rPr lang="en-US" sz="3200" spc="-5" dirty="0">
                <a:latin typeface="Times New Roman"/>
                <a:cs typeface="Times New Roman"/>
              </a:rPr>
              <a:t>training </a:t>
            </a:r>
            <a:r>
              <a:rPr lang="en-US" sz="3200" dirty="0">
                <a:latin typeface="Times New Roman"/>
                <a:cs typeface="Times New Roman"/>
              </a:rPr>
              <a:t>of </a:t>
            </a:r>
            <a:r>
              <a:rPr lang="en-US" sz="3200" spc="-5" dirty="0">
                <a:latin typeface="Times New Roman"/>
                <a:cs typeface="Times New Roman"/>
              </a:rPr>
              <a:t>urban search </a:t>
            </a:r>
            <a:r>
              <a:rPr lang="en-US" sz="3200" dirty="0">
                <a:latin typeface="Times New Roman"/>
                <a:cs typeface="Times New Roman"/>
              </a:rPr>
              <a:t>and  rescue</a:t>
            </a:r>
            <a:r>
              <a:rPr lang="en-US" sz="3200" spc="5" dirty="0">
                <a:latin typeface="Times New Roman"/>
                <a:cs typeface="Times New Roman"/>
              </a:rPr>
              <a:t> </a:t>
            </a:r>
            <a:r>
              <a:rPr lang="en-US" sz="3200" dirty="0">
                <a:latin typeface="Times New Roman"/>
                <a:cs typeface="Times New Roman"/>
              </a:rPr>
              <a:t>teams</a:t>
            </a:r>
          </a:p>
          <a:p>
            <a:pPr marL="756285" marR="5080" lvl="1" indent="-286385">
              <a:lnSpc>
                <a:spcPts val="3840"/>
              </a:lnSpc>
              <a:spcBef>
                <a:spcPts val="100"/>
              </a:spcBef>
              <a:buChar char="–"/>
              <a:tabLst>
                <a:tab pos="756920" algn="l"/>
              </a:tabLst>
            </a:pPr>
            <a:r>
              <a:rPr lang="en-US" sz="3200" dirty="0">
                <a:latin typeface="Times New Roman"/>
                <a:cs typeface="Times New Roman"/>
              </a:rPr>
              <a:t>Development of </a:t>
            </a:r>
            <a:r>
              <a:rPr lang="en-US" sz="3200" spc="-10" dirty="0">
                <a:latin typeface="Times New Roman"/>
                <a:cs typeface="Times New Roman"/>
              </a:rPr>
              <a:t>the </a:t>
            </a:r>
            <a:r>
              <a:rPr lang="en-US" sz="3200" dirty="0">
                <a:latin typeface="Times New Roman"/>
                <a:cs typeface="Times New Roman"/>
              </a:rPr>
              <a:t>MS </a:t>
            </a:r>
            <a:r>
              <a:rPr lang="en-US" sz="3200" spc="-5" dirty="0">
                <a:latin typeface="Times New Roman"/>
                <a:cs typeface="Times New Roman"/>
              </a:rPr>
              <a:t>Disaster Reservist  </a:t>
            </a:r>
            <a:r>
              <a:rPr lang="en-US" sz="3200" dirty="0">
                <a:latin typeface="Times New Roman"/>
                <a:cs typeface="Times New Roman"/>
              </a:rPr>
              <a:t>Program</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Additional Duties </a:t>
            </a:r>
            <a:r>
              <a:rPr lang="en-US" sz="4800" spc="-5" dirty="0">
                <a:solidFill>
                  <a:schemeClr val="bg1"/>
                </a:solidFill>
                <a:latin typeface="Tw Cen MT Condensed" panose="020B0606020104020203" pitchFamily="34" charset="0"/>
              </a:rPr>
              <a:t>§33-15-14</a:t>
            </a:r>
            <a:endParaRPr lang="en-US" sz="48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4853117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847143"/>
          </a:xfrm>
          <a:prstGeom prst="rect">
            <a:avLst/>
          </a:prstGeom>
        </p:spPr>
        <p:txBody>
          <a:bodyPr wrap="square">
            <a:spAutoFit/>
          </a:bodyPr>
          <a:lstStyle/>
          <a:p>
            <a:pPr marL="355600" marR="321945" indent="-342900">
              <a:lnSpc>
                <a:spcPts val="3820"/>
              </a:lnSpc>
              <a:spcBef>
                <a:spcPts val="245"/>
              </a:spcBef>
              <a:buChar char="•"/>
              <a:tabLst>
                <a:tab pos="354965" algn="l"/>
                <a:tab pos="355600" algn="l"/>
              </a:tabLst>
            </a:pPr>
            <a:r>
              <a:rPr lang="en-US" sz="3200" dirty="0">
                <a:latin typeface="Times New Roman"/>
                <a:cs typeface="Times New Roman"/>
              </a:rPr>
              <a:t>In </a:t>
            </a:r>
            <a:r>
              <a:rPr lang="en-US" sz="3200" spc="-10" dirty="0">
                <a:latin typeface="Times New Roman"/>
                <a:cs typeface="Times New Roman"/>
              </a:rPr>
              <a:t>the </a:t>
            </a:r>
            <a:r>
              <a:rPr lang="en-US" sz="3200" spc="-5" dirty="0">
                <a:latin typeface="Times New Roman"/>
                <a:cs typeface="Times New Roman"/>
              </a:rPr>
              <a:t>event </a:t>
            </a:r>
            <a:r>
              <a:rPr lang="en-US" sz="3200" dirty="0">
                <a:latin typeface="Times New Roman"/>
                <a:cs typeface="Times New Roman"/>
              </a:rPr>
              <a:t>of a </a:t>
            </a:r>
            <a:r>
              <a:rPr lang="en-US" sz="3200" spc="-15" dirty="0">
                <a:latin typeface="Times New Roman"/>
                <a:cs typeface="Times New Roman"/>
              </a:rPr>
              <a:t>disaster, </a:t>
            </a:r>
            <a:r>
              <a:rPr lang="en-US" sz="3200" dirty="0">
                <a:latin typeface="Times New Roman"/>
                <a:cs typeface="Times New Roman"/>
              </a:rPr>
              <a:t>and a </a:t>
            </a:r>
            <a:r>
              <a:rPr lang="en-US" sz="3200" spc="-5" dirty="0">
                <a:latin typeface="Times New Roman"/>
                <a:cs typeface="Times New Roman"/>
              </a:rPr>
              <a:t>Proclamation  </a:t>
            </a:r>
            <a:r>
              <a:rPr lang="en-US" sz="3200" dirty="0">
                <a:latin typeface="Times New Roman"/>
                <a:cs typeface="Times New Roman"/>
              </a:rPr>
              <a:t>issued by governing </a:t>
            </a:r>
            <a:r>
              <a:rPr lang="en-US" sz="3200" spc="-5" dirty="0">
                <a:latin typeface="Times New Roman"/>
                <a:cs typeface="Times New Roman"/>
              </a:rPr>
              <a:t>authorities, city/county  personnel</a:t>
            </a:r>
            <a:r>
              <a:rPr lang="en-US" sz="3200" spc="15" dirty="0">
                <a:latin typeface="Times New Roman"/>
                <a:cs typeface="Times New Roman"/>
              </a:rPr>
              <a:t> </a:t>
            </a:r>
            <a:r>
              <a:rPr lang="en-US" sz="3200" dirty="0">
                <a:latin typeface="Times New Roman"/>
                <a:cs typeface="Times New Roman"/>
              </a:rPr>
              <a:t>may:</a:t>
            </a:r>
          </a:p>
          <a:p>
            <a:pPr marL="756285" marR="340995" lvl="1" indent="-286385">
              <a:lnSpc>
                <a:spcPts val="3340"/>
              </a:lnSpc>
              <a:spcBef>
                <a:spcPts val="665"/>
              </a:spcBef>
              <a:buChar char="–"/>
              <a:tabLst>
                <a:tab pos="756920" algn="l"/>
              </a:tabLst>
            </a:pPr>
            <a:r>
              <a:rPr lang="en-US" sz="2800" spc="-45" dirty="0">
                <a:latin typeface="Times New Roman"/>
                <a:cs typeface="Times New Roman"/>
              </a:rPr>
              <a:t>Venture </a:t>
            </a:r>
            <a:r>
              <a:rPr lang="en-US" sz="2800" spc="-5" dirty="0">
                <a:latin typeface="Times New Roman"/>
                <a:cs typeface="Times New Roman"/>
              </a:rPr>
              <a:t>onto private property </a:t>
            </a:r>
            <a:r>
              <a:rPr lang="en-US" sz="2800" spc="-10" dirty="0">
                <a:latin typeface="Times New Roman"/>
                <a:cs typeface="Times New Roman"/>
              </a:rPr>
              <a:t>to </a:t>
            </a:r>
            <a:r>
              <a:rPr lang="en-US" sz="2800" spc="-5" dirty="0">
                <a:latin typeface="Times New Roman"/>
                <a:cs typeface="Times New Roman"/>
              </a:rPr>
              <a:t>aid in removing  debris</a:t>
            </a:r>
            <a:endParaRPr lang="en-US" sz="2800" dirty="0">
              <a:latin typeface="Times New Roman"/>
              <a:cs typeface="Times New Roman"/>
            </a:endParaRPr>
          </a:p>
          <a:p>
            <a:pPr marL="756285" marR="5080" lvl="1" indent="-286385">
              <a:lnSpc>
                <a:spcPct val="99300"/>
              </a:lnSpc>
              <a:spcBef>
                <a:spcPts val="570"/>
              </a:spcBef>
              <a:buChar char="–"/>
              <a:tabLst>
                <a:tab pos="756920" algn="l"/>
              </a:tabLst>
            </a:pPr>
            <a:r>
              <a:rPr lang="en-US" sz="2800" spc="-5" dirty="0">
                <a:latin typeface="Times New Roman"/>
                <a:cs typeface="Times New Roman"/>
              </a:rPr>
              <a:t>Perform any other necessary and needed services  to prevent the spread of disease </a:t>
            </a:r>
            <a:r>
              <a:rPr lang="en-US" sz="2800" dirty="0">
                <a:latin typeface="Times New Roman"/>
                <a:cs typeface="Times New Roman"/>
              </a:rPr>
              <a:t>or </a:t>
            </a:r>
            <a:r>
              <a:rPr lang="en-US" sz="2800" spc="-5" dirty="0">
                <a:latin typeface="Times New Roman"/>
                <a:cs typeface="Times New Roman"/>
              </a:rPr>
              <a:t>any other health  hazard to </a:t>
            </a:r>
            <a:r>
              <a:rPr lang="en-US" sz="2800" dirty="0">
                <a:latin typeface="Times New Roman"/>
                <a:cs typeface="Times New Roman"/>
              </a:rPr>
              <a:t>the </a:t>
            </a:r>
            <a:r>
              <a:rPr lang="en-US" sz="2800" spc="-5" dirty="0">
                <a:latin typeface="Times New Roman"/>
                <a:cs typeface="Times New Roman"/>
              </a:rPr>
              <a:t>community </a:t>
            </a:r>
            <a:r>
              <a:rPr lang="en-US" sz="2800" spc="-10" dirty="0">
                <a:latin typeface="Times New Roman"/>
                <a:cs typeface="Times New Roman"/>
              </a:rPr>
              <a:t>at</a:t>
            </a:r>
            <a:r>
              <a:rPr lang="en-US" sz="2800" spc="-114" dirty="0">
                <a:latin typeface="Times New Roman"/>
                <a:cs typeface="Times New Roman"/>
              </a:rPr>
              <a:t> </a:t>
            </a:r>
            <a:r>
              <a:rPr lang="en-US" sz="2800" spc="-5" dirty="0">
                <a:latin typeface="Times New Roman"/>
                <a:cs typeface="Times New Roman"/>
              </a:rPr>
              <a:t>large.</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State, Local Personnel &amp;    Equipment </a:t>
            </a:r>
            <a:r>
              <a:rPr lang="en-US" sz="4400" spc="-5" dirty="0">
                <a:solidFill>
                  <a:schemeClr val="bg1"/>
                </a:solidFill>
                <a:latin typeface="Tw Cen MT Condensed" panose="020B0606020104020203" pitchFamily="34" charset="0"/>
              </a:rPr>
              <a:t>§33-15-49</a:t>
            </a:r>
            <a:endParaRPr lang="en-US" sz="4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34735584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471480"/>
          </a:xfrm>
          <a:prstGeom prst="rect">
            <a:avLst/>
          </a:prstGeom>
        </p:spPr>
        <p:txBody>
          <a:bodyPr wrap="square">
            <a:spAutoFit/>
          </a:bodyPr>
          <a:lstStyle/>
          <a:p>
            <a:pPr marL="355600" marR="933450" indent="-342900">
              <a:lnSpc>
                <a:spcPts val="4300"/>
              </a:lnSpc>
              <a:spcBef>
                <a:spcPts val="260"/>
              </a:spcBef>
              <a:buFont typeface="Arial"/>
              <a:buChar char="•"/>
              <a:tabLst>
                <a:tab pos="355600" algn="l"/>
              </a:tabLst>
            </a:pPr>
            <a:r>
              <a:rPr lang="en-US" sz="3200" spc="-5" dirty="0">
                <a:latin typeface="Times New Roman"/>
                <a:cs typeface="Times New Roman"/>
              </a:rPr>
              <a:t>Governor’s Authorized</a:t>
            </a:r>
            <a:r>
              <a:rPr lang="en-US" sz="3200" spc="-190" dirty="0">
                <a:latin typeface="Times New Roman"/>
                <a:cs typeface="Times New Roman"/>
              </a:rPr>
              <a:t> </a:t>
            </a:r>
            <a:r>
              <a:rPr lang="en-US" sz="3200" spc="-5" dirty="0">
                <a:latin typeface="Times New Roman"/>
                <a:cs typeface="Times New Roman"/>
              </a:rPr>
              <a:t>Representative (GAR) </a:t>
            </a:r>
            <a:endParaRPr lang="en-US" sz="3200" dirty="0">
              <a:latin typeface="Times New Roman"/>
              <a:cs typeface="Times New Roman"/>
            </a:endParaRPr>
          </a:p>
          <a:p>
            <a:pPr marL="756285" marR="5080" indent="-287020">
              <a:lnSpc>
                <a:spcPct val="99400"/>
              </a:lnSpc>
              <a:spcBef>
                <a:spcPts val="640"/>
              </a:spcBef>
            </a:pPr>
            <a:r>
              <a:rPr lang="en-US" sz="2800" dirty="0">
                <a:latin typeface="Times New Roman"/>
                <a:cs typeface="Times New Roman"/>
              </a:rPr>
              <a:t>– </a:t>
            </a:r>
            <a:r>
              <a:rPr lang="en-US" sz="3000" dirty="0">
                <a:latin typeface="Times New Roman"/>
                <a:cs typeface="Times New Roman"/>
              </a:rPr>
              <a:t>The </a:t>
            </a:r>
            <a:r>
              <a:rPr lang="en-US" sz="3000" spc="-5" dirty="0">
                <a:latin typeface="Times New Roman"/>
                <a:cs typeface="Times New Roman"/>
              </a:rPr>
              <a:t>primary </a:t>
            </a:r>
            <a:r>
              <a:rPr lang="en-US" sz="3000" dirty="0">
                <a:latin typeface="Times New Roman"/>
                <a:cs typeface="Times New Roman"/>
              </a:rPr>
              <a:t>and </a:t>
            </a:r>
            <a:r>
              <a:rPr lang="en-US" sz="3000" spc="-5" dirty="0">
                <a:latin typeface="Times New Roman"/>
                <a:cs typeface="Times New Roman"/>
              </a:rPr>
              <a:t>alternate emergency  </a:t>
            </a:r>
            <a:r>
              <a:rPr lang="en-US" sz="3000" dirty="0">
                <a:latin typeface="Times New Roman"/>
                <a:cs typeface="Times New Roman"/>
              </a:rPr>
              <a:t>management </a:t>
            </a:r>
            <a:r>
              <a:rPr lang="en-US" sz="3000" spc="-5" dirty="0">
                <a:latin typeface="Times New Roman"/>
                <a:cs typeface="Times New Roman"/>
              </a:rPr>
              <a:t>official designated </a:t>
            </a:r>
            <a:r>
              <a:rPr lang="en-US" sz="3000" dirty="0">
                <a:latin typeface="Times New Roman"/>
                <a:cs typeface="Times New Roman"/>
              </a:rPr>
              <a:t>by the  Governor to </a:t>
            </a:r>
            <a:r>
              <a:rPr lang="en-US" sz="3000" spc="-5" dirty="0">
                <a:latin typeface="Times New Roman"/>
                <a:cs typeface="Times New Roman"/>
              </a:rPr>
              <a:t>administer </a:t>
            </a:r>
            <a:r>
              <a:rPr lang="en-US" sz="3000" dirty="0">
                <a:latin typeface="Times New Roman"/>
                <a:cs typeface="Times New Roman"/>
              </a:rPr>
              <a:t>federal </a:t>
            </a:r>
            <a:r>
              <a:rPr lang="en-US" sz="3000" spc="-5" dirty="0">
                <a:latin typeface="Times New Roman"/>
                <a:cs typeface="Times New Roman"/>
              </a:rPr>
              <a:t>assistance  </a:t>
            </a:r>
            <a:r>
              <a:rPr lang="en-US" sz="3000" dirty="0">
                <a:latin typeface="Times New Roman"/>
                <a:cs typeface="Times New Roman"/>
              </a:rPr>
              <a:t>programs </a:t>
            </a:r>
            <a:r>
              <a:rPr lang="en-US" sz="3000" spc="-5" dirty="0">
                <a:latin typeface="Times New Roman"/>
                <a:cs typeface="Times New Roman"/>
              </a:rPr>
              <a:t>on </a:t>
            </a:r>
            <a:r>
              <a:rPr lang="en-US" sz="3000" dirty="0">
                <a:latin typeface="Times New Roman"/>
                <a:cs typeface="Times New Roman"/>
              </a:rPr>
              <a:t>behalf of </a:t>
            </a:r>
            <a:r>
              <a:rPr lang="en-US" sz="3000" spc="-5" dirty="0">
                <a:latin typeface="Times New Roman"/>
                <a:cs typeface="Times New Roman"/>
              </a:rPr>
              <a:t>the state </a:t>
            </a:r>
            <a:r>
              <a:rPr lang="en-US" sz="3000" dirty="0">
                <a:latin typeface="Times New Roman"/>
                <a:cs typeface="Times New Roman"/>
              </a:rPr>
              <a:t>and </a:t>
            </a:r>
            <a:r>
              <a:rPr lang="en-US" sz="3000" spc="-5" dirty="0">
                <a:latin typeface="Times New Roman"/>
                <a:cs typeface="Times New Roman"/>
              </a:rPr>
              <a:t>local  </a:t>
            </a:r>
            <a:r>
              <a:rPr lang="en-US" sz="3000" dirty="0">
                <a:latin typeface="Times New Roman"/>
                <a:cs typeface="Times New Roman"/>
              </a:rPr>
              <a:t>governments and other </a:t>
            </a:r>
            <a:r>
              <a:rPr lang="en-US" sz="3000" spc="-5" dirty="0">
                <a:latin typeface="Times New Roman"/>
                <a:cs typeface="Times New Roman"/>
              </a:rPr>
              <a:t>grant </a:t>
            </a:r>
            <a:r>
              <a:rPr lang="en-US" sz="3000" dirty="0">
                <a:latin typeface="Times New Roman"/>
                <a:cs typeface="Times New Roman"/>
              </a:rPr>
              <a:t>or </a:t>
            </a:r>
            <a:r>
              <a:rPr lang="en-US" sz="3000" spc="-5" dirty="0">
                <a:latin typeface="Times New Roman"/>
                <a:cs typeface="Times New Roman"/>
              </a:rPr>
              <a:t>loan recipients  </a:t>
            </a:r>
            <a:r>
              <a:rPr lang="en-US" sz="3000" dirty="0">
                <a:latin typeface="Times New Roman"/>
                <a:cs typeface="Times New Roman"/>
              </a:rPr>
              <a:t>and is </a:t>
            </a:r>
            <a:r>
              <a:rPr lang="en-US" sz="3000" spc="-5" dirty="0">
                <a:latin typeface="Times New Roman"/>
                <a:cs typeface="Times New Roman"/>
              </a:rPr>
              <a:t>responsible </a:t>
            </a:r>
            <a:r>
              <a:rPr lang="en-US" sz="3000" dirty="0">
                <a:latin typeface="Times New Roman"/>
                <a:cs typeface="Times New Roman"/>
              </a:rPr>
              <a:t>for </a:t>
            </a:r>
            <a:r>
              <a:rPr lang="en-US" sz="3000" spc="-10" dirty="0">
                <a:latin typeface="Times New Roman"/>
                <a:cs typeface="Times New Roman"/>
              </a:rPr>
              <a:t>the </a:t>
            </a:r>
            <a:r>
              <a:rPr lang="en-US" sz="3000" spc="-5" dirty="0">
                <a:latin typeface="Times New Roman"/>
                <a:cs typeface="Times New Roman"/>
              </a:rPr>
              <a:t>state compliance  </a:t>
            </a:r>
            <a:r>
              <a:rPr lang="en-US" sz="3000" dirty="0">
                <a:latin typeface="Times New Roman"/>
                <a:cs typeface="Times New Roman"/>
              </a:rPr>
              <a:t>with the FEMA-State</a:t>
            </a:r>
            <a:r>
              <a:rPr lang="en-US" sz="3000" spc="-200" dirty="0">
                <a:latin typeface="Times New Roman"/>
                <a:cs typeface="Times New Roman"/>
              </a:rPr>
              <a:t> </a:t>
            </a:r>
            <a:r>
              <a:rPr lang="en-US" sz="3000" spc="-5" dirty="0">
                <a:latin typeface="Times New Roman"/>
                <a:cs typeface="Times New Roman"/>
              </a:rPr>
              <a:t>Agreement.</a:t>
            </a:r>
            <a:endParaRPr lang="en-US" sz="30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Disaster Assistance Act</a:t>
            </a:r>
          </a:p>
          <a:p>
            <a:pPr algn="ctr" fontAlgn="auto">
              <a:spcAft>
                <a:spcPts val="0"/>
              </a:spcAft>
            </a:pPr>
            <a:r>
              <a:rPr lang="en-US" sz="4400" dirty="0">
                <a:solidFill>
                  <a:schemeClr val="bg1"/>
                </a:solidFill>
                <a:latin typeface="Tw Cen MT Condensed" charset="0"/>
                <a:ea typeface="Tw Cen MT Condensed" charset="0"/>
                <a:cs typeface="Tw Cen MT Condensed" charset="0"/>
              </a:rPr>
              <a:t>Of 1993 </a:t>
            </a:r>
            <a:r>
              <a:rPr lang="en-US" sz="4400" spc="-5" dirty="0">
                <a:solidFill>
                  <a:schemeClr val="bg1"/>
                </a:solidFill>
                <a:latin typeface="Tw Cen MT Condensed" panose="020B0606020104020203" pitchFamily="34" charset="0"/>
              </a:rPr>
              <a:t>§33-15-305</a:t>
            </a:r>
            <a:r>
              <a:rPr lang="en-US" sz="4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7991308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965957"/>
          </a:xfrm>
          <a:prstGeom prst="rect">
            <a:avLst/>
          </a:prstGeom>
        </p:spPr>
        <p:txBody>
          <a:bodyPr wrap="square">
            <a:spAutoFit/>
          </a:bodyPr>
          <a:lstStyle/>
          <a:p>
            <a:pPr marL="12700">
              <a:lnSpc>
                <a:spcPts val="3835"/>
              </a:lnSpc>
              <a:spcBef>
                <a:spcPts val="105"/>
              </a:spcBef>
              <a:tabLst>
                <a:tab pos="354965" algn="l"/>
                <a:tab pos="355600" algn="l"/>
              </a:tabLst>
            </a:pPr>
            <a:r>
              <a:rPr lang="en-US" sz="3200" b="1" dirty="0">
                <a:latin typeface="Times New Roman"/>
                <a:cs typeface="Times New Roman"/>
              </a:rPr>
              <a:t>Office of Disaster Assistance</a:t>
            </a:r>
            <a:r>
              <a:rPr lang="en-US" sz="3200" b="1" spc="-175" dirty="0">
                <a:latin typeface="Times New Roman"/>
                <a:cs typeface="Times New Roman"/>
              </a:rPr>
              <a:t> </a:t>
            </a:r>
            <a:r>
              <a:rPr lang="en-US" sz="3200" b="1" spc="-5" dirty="0">
                <a:latin typeface="Times New Roman"/>
                <a:cs typeface="Times New Roman"/>
              </a:rPr>
              <a:t>Coordination</a:t>
            </a:r>
            <a:endParaRPr lang="en-US" sz="3200" b="1" dirty="0">
              <a:latin typeface="Times New Roman"/>
              <a:cs typeface="Times New Roman"/>
            </a:endParaRPr>
          </a:p>
          <a:p>
            <a:pPr marL="12700">
              <a:lnSpc>
                <a:spcPts val="3835"/>
              </a:lnSpc>
              <a:spcBef>
                <a:spcPts val="105"/>
              </a:spcBef>
              <a:tabLst>
                <a:tab pos="354965" algn="l"/>
                <a:tab pos="355600" algn="l"/>
              </a:tabLst>
            </a:pPr>
            <a:r>
              <a:rPr lang="en-US" sz="2800" spc="-5" dirty="0">
                <a:latin typeface="Times New Roman"/>
                <a:cs typeface="Times New Roman"/>
              </a:rPr>
              <a:t>Established within the Office of the Governor as  the primary entity responsible for coordinating  information regarding disaster assistance provided  by federal agencies other than FEMA, by state  agencies other than MEMA, and by </a:t>
            </a:r>
            <a:r>
              <a:rPr lang="en-US" sz="2800" spc="-10" dirty="0">
                <a:latin typeface="Times New Roman"/>
                <a:cs typeface="Times New Roman"/>
              </a:rPr>
              <a:t>other </a:t>
            </a:r>
            <a:r>
              <a:rPr lang="en-US" sz="2800" spc="-5" dirty="0">
                <a:latin typeface="Times New Roman"/>
                <a:cs typeface="Times New Roman"/>
              </a:rPr>
              <a:t>public  and private entities that provide various types of  assistance and benefits to victims of major natural  disasters.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Disaster Assistance       Coordination </a:t>
            </a:r>
            <a:r>
              <a:rPr lang="en-US" sz="4400" spc="-5" dirty="0">
                <a:solidFill>
                  <a:schemeClr val="bg1"/>
                </a:solidFill>
                <a:latin typeface="Tw Cen MT Condensed" panose="020B0606020104020203" pitchFamily="34" charset="0"/>
              </a:rPr>
              <a:t>§33-15-403</a:t>
            </a:r>
            <a:endParaRPr lang="en-US" sz="4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262467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1184940"/>
          </a:xfrm>
          <a:prstGeom prst="rect">
            <a:avLst/>
          </a:prstGeom>
        </p:spPr>
        <p:txBody>
          <a:bodyPr wrap="square">
            <a:spAutoFit/>
          </a:bodyPr>
          <a:lstStyle/>
          <a:p>
            <a:r>
              <a:rPr lang="en-US" sz="4400" b="1" dirty="0">
                <a:latin typeface="Times New Roman" charset="0"/>
                <a:ea typeface="Times New Roman" charset="0"/>
                <a:cs typeface="Times New Roman" charset="0"/>
              </a:rPr>
              <a:t>OFFICE OF PREPAREDNESS</a:t>
            </a:r>
          </a:p>
          <a:p>
            <a:pPr algn="ctr"/>
            <a:r>
              <a:rPr lang="en-US" sz="2700" dirty="0">
                <a:latin typeface="Times New Roman" charset="0"/>
                <a:ea typeface="Times New Roman" charset="0"/>
                <a:cs typeface="Times New Roman" charset="0"/>
              </a:rPr>
              <a:t>Daily oversight for Plans, Training and Exercise Bureaus.</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Preparedness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14600" y="2971800"/>
            <a:ext cx="3673780" cy="3657600"/>
          </a:xfrm>
          <a:prstGeom prst="rect">
            <a:avLst/>
          </a:prstGeom>
        </p:spPr>
      </p:pic>
    </p:spTree>
    <p:extLst>
      <p:ext uri="{BB962C8B-B14F-4D97-AF65-F5344CB8AC3E}">
        <p14:creationId xmlns:p14="http://schemas.microsoft.com/office/powerpoint/2010/main" val="10619039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839786"/>
          </a:xfrm>
          <a:prstGeom prst="rect">
            <a:avLst/>
          </a:prstGeom>
        </p:spPr>
        <p:txBody>
          <a:bodyPr wrap="square">
            <a:spAutoFit/>
          </a:bodyPr>
          <a:lstStyle/>
          <a:p>
            <a:pPr marL="12700" marR="57150">
              <a:lnSpc>
                <a:spcPct val="99500"/>
              </a:lnSpc>
              <a:spcBef>
                <a:spcPts val="120"/>
              </a:spcBef>
              <a:tabLst>
                <a:tab pos="354965" algn="l"/>
                <a:tab pos="355600" algn="l"/>
              </a:tabLst>
            </a:pPr>
            <a:r>
              <a:rPr lang="en-US" sz="3600" b="1" dirty="0">
                <a:latin typeface="Times New Roman"/>
                <a:cs typeface="Times New Roman"/>
              </a:rPr>
              <a:t>To Do List:</a:t>
            </a:r>
          </a:p>
          <a:p>
            <a:pPr marL="469900" marR="57150" indent="-457200">
              <a:lnSpc>
                <a:spcPct val="99500"/>
              </a:lnSpc>
              <a:spcBef>
                <a:spcPts val="120"/>
              </a:spcBef>
              <a:buFont typeface="Wingdings" panose="05000000000000000000" pitchFamily="2" charset="2"/>
              <a:buChar char="Ø"/>
              <a:tabLst>
                <a:tab pos="354965" algn="l"/>
                <a:tab pos="355600" algn="l"/>
              </a:tabLst>
            </a:pPr>
            <a:r>
              <a:rPr lang="en-US" sz="3000" dirty="0">
                <a:latin typeface="Times New Roman"/>
                <a:cs typeface="Times New Roman"/>
              </a:rPr>
              <a:t>Know and understand statues, </a:t>
            </a:r>
            <a:r>
              <a:rPr lang="en-US" sz="3000" spc="-5" dirty="0">
                <a:latin typeface="Times New Roman"/>
                <a:cs typeface="Times New Roman"/>
              </a:rPr>
              <a:t>codes, ordinances </a:t>
            </a:r>
            <a:r>
              <a:rPr lang="en-US" sz="3000" dirty="0">
                <a:latin typeface="Times New Roman"/>
                <a:cs typeface="Times New Roman"/>
              </a:rPr>
              <a:t>and regulations that </a:t>
            </a:r>
            <a:r>
              <a:rPr lang="en-US" sz="3000" spc="-5" dirty="0">
                <a:latin typeface="Times New Roman"/>
                <a:cs typeface="Times New Roman"/>
              </a:rPr>
              <a:t>affect  </a:t>
            </a:r>
            <a:r>
              <a:rPr lang="en-US" sz="3000" dirty="0">
                <a:latin typeface="Times New Roman"/>
                <a:cs typeface="Times New Roman"/>
              </a:rPr>
              <a:t>you and your</a:t>
            </a:r>
            <a:r>
              <a:rPr lang="en-US" sz="3000" spc="-5" dirty="0">
                <a:latin typeface="Times New Roman"/>
                <a:cs typeface="Times New Roman"/>
              </a:rPr>
              <a:t> </a:t>
            </a:r>
            <a:r>
              <a:rPr lang="en-US" sz="3000" dirty="0">
                <a:latin typeface="Times New Roman"/>
                <a:cs typeface="Times New Roman"/>
              </a:rPr>
              <a:t>profession.</a:t>
            </a:r>
          </a:p>
          <a:p>
            <a:pPr marL="469900" marR="57150" indent="-457200">
              <a:lnSpc>
                <a:spcPct val="99500"/>
              </a:lnSpc>
              <a:spcBef>
                <a:spcPts val="120"/>
              </a:spcBef>
              <a:buFont typeface="Wingdings" panose="05000000000000000000" pitchFamily="2" charset="2"/>
              <a:buChar char="Ø"/>
              <a:tabLst>
                <a:tab pos="354965" algn="l"/>
                <a:tab pos="355600" algn="l"/>
              </a:tabLst>
            </a:pPr>
            <a:r>
              <a:rPr lang="en-US" sz="3000" dirty="0">
                <a:latin typeface="Times New Roman"/>
                <a:cs typeface="Times New Roman"/>
              </a:rPr>
              <a:t>Coordinate local ordinances with  State </a:t>
            </a:r>
            <a:r>
              <a:rPr lang="en-US" sz="3000" spc="-5" dirty="0">
                <a:latin typeface="Times New Roman"/>
                <a:cs typeface="Times New Roman"/>
              </a:rPr>
              <a:t>Laws </a:t>
            </a:r>
            <a:r>
              <a:rPr lang="en-US" sz="3000" dirty="0">
                <a:latin typeface="Times New Roman"/>
                <a:cs typeface="Times New Roman"/>
              </a:rPr>
              <a:t>and </a:t>
            </a:r>
            <a:r>
              <a:rPr lang="en-US" sz="3000" spc="-5" dirty="0">
                <a:latin typeface="Times New Roman"/>
                <a:cs typeface="Times New Roman"/>
              </a:rPr>
              <a:t>all </a:t>
            </a:r>
            <a:r>
              <a:rPr lang="en-US" sz="3000" dirty="0">
                <a:latin typeface="Times New Roman"/>
                <a:cs typeface="Times New Roman"/>
              </a:rPr>
              <a:t>applicable </a:t>
            </a:r>
            <a:r>
              <a:rPr lang="en-US" sz="3000" spc="-5" dirty="0">
                <a:latin typeface="Times New Roman"/>
                <a:cs typeface="Times New Roman"/>
              </a:rPr>
              <a:t>federal  </a:t>
            </a:r>
            <a:r>
              <a:rPr lang="en-US" sz="3000" dirty="0">
                <a:latin typeface="Times New Roman"/>
                <a:cs typeface="Times New Roman"/>
              </a:rPr>
              <a:t>codes and regulation. </a:t>
            </a:r>
            <a:r>
              <a:rPr lang="en-US" sz="3000" spc="-5" dirty="0">
                <a:latin typeface="Times New Roman"/>
                <a:cs typeface="Times New Roman"/>
              </a:rPr>
              <a:t>Misapplying  </a:t>
            </a:r>
            <a:r>
              <a:rPr lang="en-US" sz="3000" dirty="0">
                <a:latin typeface="Times New Roman"/>
                <a:cs typeface="Times New Roman"/>
              </a:rPr>
              <a:t>State and Federal </a:t>
            </a:r>
            <a:r>
              <a:rPr lang="en-US" sz="3000" spc="-5" dirty="0">
                <a:latin typeface="Times New Roman"/>
                <a:cs typeface="Times New Roman"/>
              </a:rPr>
              <a:t>regulations </a:t>
            </a:r>
            <a:r>
              <a:rPr lang="en-US" sz="3000" dirty="0">
                <a:latin typeface="Times New Roman"/>
                <a:cs typeface="Times New Roman"/>
              </a:rPr>
              <a:t>can  result in </a:t>
            </a:r>
            <a:r>
              <a:rPr lang="en-US" sz="3000" spc="-5" dirty="0">
                <a:latin typeface="Times New Roman"/>
                <a:cs typeface="Times New Roman"/>
              </a:rPr>
              <a:t>disallowance </a:t>
            </a:r>
            <a:r>
              <a:rPr lang="en-US" sz="3000" dirty="0">
                <a:latin typeface="Times New Roman"/>
                <a:cs typeface="Times New Roman"/>
              </a:rPr>
              <a:t>of </a:t>
            </a:r>
            <a:r>
              <a:rPr lang="en-US" sz="3000" spc="-5" dirty="0">
                <a:latin typeface="Times New Roman"/>
                <a:cs typeface="Times New Roman"/>
              </a:rPr>
              <a:t>disaster costs  </a:t>
            </a:r>
            <a:r>
              <a:rPr lang="en-US" sz="3000" dirty="0">
                <a:latin typeface="Times New Roman"/>
                <a:cs typeface="Times New Roman"/>
              </a:rPr>
              <a:t>reimbursement.</a:t>
            </a:r>
          </a:p>
          <a:p>
            <a:pPr marL="469900" marR="57150" indent="-457200">
              <a:lnSpc>
                <a:spcPct val="99500"/>
              </a:lnSpc>
              <a:spcBef>
                <a:spcPts val="120"/>
              </a:spcBef>
              <a:buFont typeface="Wingdings" panose="05000000000000000000" pitchFamily="2" charset="2"/>
              <a:buChar char="Ø"/>
              <a:tabLst>
                <a:tab pos="354965" algn="l"/>
                <a:tab pos="355600" algn="l"/>
              </a:tabLst>
            </a:pPr>
            <a:r>
              <a:rPr lang="en-US" sz="3000" dirty="0">
                <a:latin typeface="Times New Roman"/>
                <a:cs typeface="Times New Roman"/>
              </a:rPr>
              <a:t>Document </a:t>
            </a:r>
            <a:r>
              <a:rPr lang="en-US" sz="3000" spc="-5" dirty="0">
                <a:latin typeface="Times New Roman"/>
                <a:cs typeface="Times New Roman"/>
              </a:rPr>
              <a:t>actions </a:t>
            </a:r>
            <a:r>
              <a:rPr lang="en-US" sz="3000" dirty="0">
                <a:latin typeface="Times New Roman"/>
                <a:cs typeface="Times New Roman"/>
              </a:rPr>
              <a:t>and </a:t>
            </a:r>
            <a:r>
              <a:rPr lang="en-US" sz="3000" spc="-5" dirty="0">
                <a:latin typeface="Times New Roman"/>
                <a:cs typeface="Times New Roman"/>
              </a:rPr>
              <a:t>retain </a:t>
            </a:r>
            <a:r>
              <a:rPr lang="en-US" sz="3000" dirty="0">
                <a:latin typeface="Times New Roman"/>
                <a:cs typeface="Times New Roman"/>
              </a:rPr>
              <a:t>a</a:t>
            </a:r>
            <a:r>
              <a:rPr lang="en-US" sz="3000" spc="55" dirty="0">
                <a:latin typeface="Times New Roman"/>
                <a:cs typeface="Times New Roman"/>
              </a:rPr>
              <a:t> </a:t>
            </a:r>
            <a:r>
              <a:rPr lang="en-US" sz="3000" spc="-5" dirty="0">
                <a:latin typeface="Times New Roman"/>
                <a:cs typeface="Times New Roman"/>
              </a:rPr>
              <a:t>record.</a:t>
            </a:r>
            <a:endParaRPr lang="en-US" sz="30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What to do now?</a:t>
            </a:r>
          </a:p>
        </p:txBody>
      </p:sp>
    </p:spTree>
    <p:extLst>
      <p:ext uri="{BB962C8B-B14F-4D97-AF65-F5344CB8AC3E}">
        <p14:creationId xmlns:p14="http://schemas.microsoft.com/office/powerpoint/2010/main" val="6563321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034246"/>
          </a:xfrm>
          <a:prstGeom prst="rect">
            <a:avLst/>
          </a:prstGeom>
        </p:spPr>
        <p:txBody>
          <a:bodyPr wrap="square">
            <a:spAutoFit/>
          </a:bodyPr>
          <a:lstStyle/>
          <a:p>
            <a:pPr marL="469900" marR="87630" indent="-457200">
              <a:lnSpc>
                <a:spcPct val="99400"/>
              </a:lnSpc>
              <a:spcBef>
                <a:spcPts val="780"/>
              </a:spcBef>
              <a:buFont typeface="Wingdings" panose="05000000000000000000" pitchFamily="2" charset="2"/>
              <a:buChar char="Ø"/>
              <a:tabLst>
                <a:tab pos="354965" algn="l"/>
                <a:tab pos="355600" algn="l"/>
              </a:tabLst>
            </a:pPr>
            <a:r>
              <a:rPr lang="en-US" sz="2800" dirty="0">
                <a:latin typeface="Times New Roman"/>
                <a:cs typeface="Times New Roman"/>
              </a:rPr>
              <a:t>Discuss EM law with </a:t>
            </a:r>
            <a:r>
              <a:rPr lang="en-US" sz="2800" spc="-5" dirty="0">
                <a:latin typeface="Times New Roman"/>
                <a:cs typeface="Times New Roman"/>
              </a:rPr>
              <a:t>County                         Attorney and </a:t>
            </a:r>
            <a:r>
              <a:rPr lang="en-US" sz="2800" dirty="0">
                <a:latin typeface="Times New Roman"/>
                <a:cs typeface="Times New Roman"/>
              </a:rPr>
              <a:t>ensure </a:t>
            </a:r>
            <a:r>
              <a:rPr lang="en-US" sz="2800" spc="-5" dirty="0">
                <a:latin typeface="Times New Roman"/>
                <a:cs typeface="Times New Roman"/>
              </a:rPr>
              <a:t>local                               officials </a:t>
            </a:r>
            <a:r>
              <a:rPr lang="en-US" sz="2800" dirty="0">
                <a:latin typeface="Times New Roman"/>
                <a:cs typeface="Times New Roman"/>
              </a:rPr>
              <a:t>know of </a:t>
            </a:r>
            <a:r>
              <a:rPr lang="en-US" sz="2800" spc="-5" dirty="0">
                <a:latin typeface="Times New Roman"/>
                <a:cs typeface="Times New Roman"/>
              </a:rPr>
              <a:t>their                                 emergency </a:t>
            </a:r>
            <a:r>
              <a:rPr lang="en-US" sz="2800" dirty="0">
                <a:latin typeface="Times New Roman"/>
                <a:cs typeface="Times New Roman"/>
              </a:rPr>
              <a:t>management                       responsibilities </a:t>
            </a:r>
            <a:r>
              <a:rPr lang="en-US" sz="2800" spc="-5" dirty="0">
                <a:latin typeface="Times New Roman"/>
                <a:cs typeface="Times New Roman"/>
              </a:rPr>
              <a:t>and</a:t>
            </a:r>
            <a:r>
              <a:rPr lang="en-US" sz="2800" spc="35" dirty="0">
                <a:latin typeface="Times New Roman"/>
                <a:cs typeface="Times New Roman"/>
              </a:rPr>
              <a:t> </a:t>
            </a:r>
            <a:r>
              <a:rPr lang="en-US" sz="2800" dirty="0">
                <a:latin typeface="Times New Roman"/>
                <a:cs typeface="Times New Roman"/>
              </a:rPr>
              <a:t>powers.</a:t>
            </a:r>
          </a:p>
          <a:p>
            <a:pPr marL="469900" marR="5080" indent="-457200">
              <a:lnSpc>
                <a:spcPct val="99400"/>
              </a:lnSpc>
              <a:spcBef>
                <a:spcPts val="775"/>
              </a:spcBef>
              <a:buFont typeface="Wingdings" panose="05000000000000000000" pitchFamily="2" charset="2"/>
              <a:buChar char="Ø"/>
              <a:tabLst>
                <a:tab pos="354965" algn="l"/>
                <a:tab pos="355600" algn="l"/>
              </a:tabLst>
            </a:pPr>
            <a:r>
              <a:rPr lang="en-US" sz="2800" spc="-5" dirty="0">
                <a:latin typeface="Times New Roman"/>
                <a:cs typeface="Times New Roman"/>
              </a:rPr>
              <a:t>Develop </a:t>
            </a:r>
            <a:r>
              <a:rPr lang="en-US" sz="2800" dirty="0">
                <a:latin typeface="Times New Roman"/>
                <a:cs typeface="Times New Roman"/>
              </a:rPr>
              <a:t>and </a:t>
            </a:r>
            <a:r>
              <a:rPr lang="en-US" sz="2800" spc="-5" dirty="0">
                <a:latin typeface="Times New Roman"/>
                <a:cs typeface="Times New Roman"/>
              </a:rPr>
              <a:t>maintain </a:t>
            </a:r>
            <a:r>
              <a:rPr lang="en-US" sz="2800" dirty="0">
                <a:latin typeface="Times New Roman"/>
                <a:cs typeface="Times New Roman"/>
              </a:rPr>
              <a:t>a                                        </a:t>
            </a:r>
            <a:r>
              <a:rPr lang="en-US" sz="2800" spc="-5" dirty="0">
                <a:latin typeface="Times New Roman"/>
                <a:cs typeface="Times New Roman"/>
              </a:rPr>
              <a:t>close working  relationship                                    </a:t>
            </a:r>
            <a:r>
              <a:rPr lang="en-US" sz="2800" dirty="0">
                <a:latin typeface="Times New Roman"/>
                <a:cs typeface="Times New Roman"/>
              </a:rPr>
              <a:t>with your </a:t>
            </a:r>
            <a:r>
              <a:rPr lang="en-US" sz="2800" spc="-5" dirty="0">
                <a:latin typeface="Times New Roman"/>
                <a:cs typeface="Times New Roman"/>
              </a:rPr>
              <a:t>city/county officials                                and city/county</a:t>
            </a:r>
            <a:r>
              <a:rPr lang="en-US" sz="2800" spc="50" dirty="0">
                <a:latin typeface="Times New Roman"/>
                <a:cs typeface="Times New Roman"/>
              </a:rPr>
              <a:t> </a:t>
            </a:r>
            <a:r>
              <a:rPr lang="en-US" sz="2800" spc="-25" dirty="0">
                <a:latin typeface="Times New Roman"/>
                <a:cs typeface="Times New Roman"/>
              </a:rPr>
              <a:t>attorney.</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What to do now?</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81700" y="2139043"/>
            <a:ext cx="2532849"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846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123658"/>
          </a:xfrm>
          <a:prstGeom prst="rect">
            <a:avLst/>
          </a:prstGeom>
        </p:spPr>
        <p:txBody>
          <a:bodyPr wrap="square">
            <a:spAutoFit/>
          </a:bodyPr>
          <a:lstStyle/>
          <a:p>
            <a:r>
              <a:rPr lang="en-US" sz="4400" dirty="0">
                <a:latin typeface="Times New Roman" charset="0"/>
                <a:ea typeface="Times New Roman" charset="0"/>
                <a:cs typeface="Times New Roman" charset="0"/>
              </a:rPr>
              <a:t>Unit 5:</a:t>
            </a:r>
          </a:p>
          <a:p>
            <a:r>
              <a:rPr lang="en-US" sz="4400" dirty="0">
                <a:latin typeface="Times New Roman" charset="0"/>
                <a:ea typeface="Times New Roman" charset="0"/>
                <a:cs typeface="Times New Roman" charset="0"/>
              </a:rPr>
              <a:t>SITUATIONAL AWARENES</a:t>
            </a:r>
          </a:p>
          <a:p>
            <a:r>
              <a:rPr lang="en-US" sz="4400" dirty="0">
                <a:latin typeface="Times New Roman" charset="0"/>
                <a:ea typeface="Times New Roman" charset="0"/>
                <a:cs typeface="Times New Roman" charset="0"/>
              </a:rPr>
              <a:t>RESOURCE AND TOOLS</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14537" y="3832883"/>
            <a:ext cx="5114925"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7282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302443"/>
          </a:xfrm>
          <a:prstGeom prst="rect">
            <a:avLst/>
          </a:prstGeom>
        </p:spPr>
        <p:txBody>
          <a:bodyPr wrap="square">
            <a:spAutoFit/>
          </a:bodyPr>
          <a:lstStyle/>
          <a:p>
            <a:pPr marL="355600" marR="533400" indent="-342900">
              <a:lnSpc>
                <a:spcPts val="4300"/>
              </a:lnSpc>
              <a:spcBef>
                <a:spcPts val="260"/>
              </a:spcBef>
              <a:buChar char="•"/>
              <a:tabLst>
                <a:tab pos="354965" algn="l"/>
                <a:tab pos="355600" algn="l"/>
              </a:tabLst>
            </a:pPr>
            <a:r>
              <a:rPr lang="en-US" sz="3200" spc="-5" dirty="0">
                <a:latin typeface="Times New Roman"/>
                <a:cs typeface="Times New Roman"/>
              </a:rPr>
              <a:t>At </a:t>
            </a:r>
            <a:r>
              <a:rPr lang="en-US" sz="3200" dirty="0">
                <a:latin typeface="Times New Roman"/>
                <a:cs typeface="Times New Roman"/>
              </a:rPr>
              <a:t>the end of </a:t>
            </a:r>
            <a:r>
              <a:rPr lang="en-US" sz="3200" spc="-5" dirty="0">
                <a:latin typeface="Times New Roman"/>
                <a:cs typeface="Times New Roman"/>
              </a:rPr>
              <a:t>this </a:t>
            </a:r>
            <a:r>
              <a:rPr lang="en-US" sz="3200" dirty="0">
                <a:latin typeface="Times New Roman"/>
                <a:cs typeface="Times New Roman"/>
              </a:rPr>
              <a:t>unit, you </a:t>
            </a:r>
            <a:r>
              <a:rPr lang="en-US" sz="3200" spc="-5" dirty="0">
                <a:latin typeface="Times New Roman"/>
                <a:cs typeface="Times New Roman"/>
              </a:rPr>
              <a:t>will </a:t>
            </a:r>
            <a:r>
              <a:rPr lang="en-US" sz="3200" dirty="0">
                <a:latin typeface="Times New Roman"/>
                <a:cs typeface="Times New Roman"/>
              </a:rPr>
              <a:t>be</a:t>
            </a:r>
            <a:r>
              <a:rPr lang="en-US" sz="3200" spc="-35" dirty="0">
                <a:latin typeface="Times New Roman"/>
                <a:cs typeface="Times New Roman"/>
              </a:rPr>
              <a:t> </a:t>
            </a:r>
            <a:r>
              <a:rPr lang="en-US" sz="3200" dirty="0">
                <a:latin typeface="Times New Roman"/>
                <a:cs typeface="Times New Roman"/>
              </a:rPr>
              <a:t>able to:</a:t>
            </a:r>
          </a:p>
          <a:p>
            <a:pPr marL="756285" marR="5080" lvl="1" indent="-286385">
              <a:lnSpc>
                <a:spcPct val="99400"/>
              </a:lnSpc>
              <a:spcBef>
                <a:spcPts val="650"/>
              </a:spcBef>
              <a:buChar char="–"/>
              <a:tabLst>
                <a:tab pos="756920" algn="l"/>
              </a:tabLst>
            </a:pPr>
            <a:r>
              <a:rPr lang="en-US" sz="3000" dirty="0">
                <a:latin typeface="Times New Roman"/>
                <a:cs typeface="Times New Roman"/>
              </a:rPr>
              <a:t>Be </a:t>
            </a:r>
            <a:r>
              <a:rPr lang="en-US" sz="3000" spc="-5" dirty="0">
                <a:latin typeface="Times New Roman"/>
                <a:cs typeface="Times New Roman"/>
              </a:rPr>
              <a:t>familiar </a:t>
            </a:r>
            <a:r>
              <a:rPr lang="en-US" sz="3000" dirty="0">
                <a:latin typeface="Times New Roman"/>
                <a:cs typeface="Times New Roman"/>
              </a:rPr>
              <a:t>with </a:t>
            </a:r>
            <a:r>
              <a:rPr lang="en-US" sz="3000" spc="-5" dirty="0">
                <a:latin typeface="Times New Roman"/>
                <a:cs typeface="Times New Roman"/>
              </a:rPr>
              <a:t>situational awareness  </a:t>
            </a:r>
            <a:r>
              <a:rPr lang="en-US" sz="3000" dirty="0">
                <a:latin typeface="Times New Roman"/>
                <a:cs typeface="Times New Roman"/>
              </a:rPr>
              <a:t>products/tools </a:t>
            </a:r>
            <a:r>
              <a:rPr lang="en-US" sz="3000" spc="-5" dirty="0">
                <a:latin typeface="Times New Roman"/>
                <a:cs typeface="Times New Roman"/>
              </a:rPr>
              <a:t>available </a:t>
            </a:r>
            <a:r>
              <a:rPr lang="en-US" sz="3000" spc="-10" dirty="0">
                <a:latin typeface="Times New Roman"/>
                <a:cs typeface="Times New Roman"/>
              </a:rPr>
              <a:t>to </a:t>
            </a:r>
            <a:r>
              <a:rPr lang="en-US" sz="3000" dirty="0">
                <a:latin typeface="Times New Roman"/>
                <a:cs typeface="Times New Roman"/>
              </a:rPr>
              <a:t>local </a:t>
            </a:r>
            <a:r>
              <a:rPr lang="en-US" sz="3000" spc="-5" dirty="0">
                <a:latin typeface="Times New Roman"/>
                <a:cs typeface="Times New Roman"/>
              </a:rPr>
              <a:t>jurisdictions  </a:t>
            </a:r>
            <a:r>
              <a:rPr lang="en-US" sz="3000" dirty="0">
                <a:latin typeface="Times New Roman"/>
                <a:cs typeface="Times New Roman"/>
              </a:rPr>
              <a:t>to assist </a:t>
            </a:r>
            <a:r>
              <a:rPr lang="en-US" sz="3000" spc="-5" dirty="0">
                <a:latin typeface="Times New Roman"/>
                <a:cs typeface="Times New Roman"/>
              </a:rPr>
              <a:t>emergency/disaster response </a:t>
            </a:r>
            <a:r>
              <a:rPr lang="en-US" sz="3000" dirty="0">
                <a:latin typeface="Times New Roman"/>
                <a:cs typeface="Times New Roman"/>
              </a:rPr>
              <a:t>efforts.</a:t>
            </a:r>
          </a:p>
          <a:p>
            <a:pPr marL="469900" marR="5080" lvl="1">
              <a:spcBef>
                <a:spcPts val="0"/>
              </a:spcBef>
              <a:tabLst>
                <a:tab pos="756920" algn="l"/>
              </a:tabLst>
            </a:pPr>
            <a:endParaRPr lang="en-US" sz="1200" dirty="0">
              <a:latin typeface="Times New Roman"/>
              <a:cs typeface="Times New Roman"/>
            </a:endParaRPr>
          </a:p>
          <a:p>
            <a:pPr marL="756285" marR="262890" lvl="1" indent="-286385">
              <a:lnSpc>
                <a:spcPct val="100000"/>
              </a:lnSpc>
              <a:spcBef>
                <a:spcPts val="745"/>
              </a:spcBef>
              <a:buChar char="–"/>
              <a:tabLst>
                <a:tab pos="756920" algn="l"/>
              </a:tabLst>
            </a:pPr>
            <a:r>
              <a:rPr lang="en-US" sz="3000" spc="-5" dirty="0">
                <a:latin typeface="Times New Roman"/>
                <a:cs typeface="Times New Roman"/>
              </a:rPr>
              <a:t>Explain </a:t>
            </a:r>
            <a:r>
              <a:rPr lang="en-US" sz="3000" dirty="0">
                <a:latin typeface="Times New Roman"/>
                <a:cs typeface="Times New Roman"/>
              </a:rPr>
              <a:t>what </a:t>
            </a:r>
            <a:r>
              <a:rPr lang="en-US" sz="3000" spc="-5" dirty="0">
                <a:latin typeface="Times New Roman"/>
                <a:cs typeface="Times New Roman"/>
              </a:rPr>
              <a:t>critical information </a:t>
            </a:r>
            <a:r>
              <a:rPr lang="en-US" sz="3000" dirty="0">
                <a:latin typeface="Times New Roman"/>
                <a:cs typeface="Times New Roman"/>
              </a:rPr>
              <a:t>is </a:t>
            </a:r>
            <a:r>
              <a:rPr lang="en-US" sz="3000" spc="-5" dirty="0">
                <a:latin typeface="Times New Roman"/>
                <a:cs typeface="Times New Roman"/>
              </a:rPr>
              <a:t>needed  </a:t>
            </a:r>
            <a:r>
              <a:rPr lang="en-US" sz="3000" dirty="0">
                <a:latin typeface="Times New Roman"/>
                <a:cs typeface="Times New Roman"/>
              </a:rPr>
              <a:t>on the </a:t>
            </a:r>
            <a:r>
              <a:rPr lang="en-US" sz="3000" spc="-5" dirty="0">
                <a:latin typeface="Times New Roman"/>
                <a:cs typeface="Times New Roman"/>
              </a:rPr>
              <a:t>MEMA Disaster Report</a:t>
            </a:r>
            <a:r>
              <a:rPr lang="en-US" sz="3000" spc="5" dirty="0">
                <a:latin typeface="Times New Roman"/>
                <a:cs typeface="Times New Roman"/>
              </a:rPr>
              <a:t> </a:t>
            </a:r>
            <a:r>
              <a:rPr lang="en-US" sz="3000" spc="-5" dirty="0">
                <a:latin typeface="Times New Roman"/>
                <a:cs typeface="Times New Roman"/>
              </a:rPr>
              <a:t>forms.</a:t>
            </a:r>
            <a:endParaRPr lang="en-US" sz="30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Unit Objectives</a:t>
            </a:r>
          </a:p>
        </p:txBody>
      </p:sp>
    </p:spTree>
    <p:extLst>
      <p:ext uri="{BB962C8B-B14F-4D97-AF65-F5344CB8AC3E}">
        <p14:creationId xmlns:p14="http://schemas.microsoft.com/office/powerpoint/2010/main" val="5248000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1426031"/>
          </a:xfrm>
          <a:prstGeom prst="rect">
            <a:avLst/>
          </a:prstGeom>
        </p:spPr>
        <p:txBody>
          <a:bodyPr wrap="square">
            <a:spAutoFit/>
          </a:bodyPr>
          <a:lstStyle/>
          <a:p>
            <a:pPr marL="12700">
              <a:lnSpc>
                <a:spcPct val="100000"/>
              </a:lnSpc>
              <a:spcBef>
                <a:spcPts val="95"/>
              </a:spcBef>
            </a:pPr>
            <a:r>
              <a:rPr lang="en-US" sz="3600" spc="-5" dirty="0">
                <a:latin typeface="Times New Roman"/>
                <a:cs typeface="Times New Roman"/>
              </a:rPr>
              <a:t>A Situation</a:t>
            </a:r>
            <a:r>
              <a:rPr lang="en-US" sz="3600" spc="-30" dirty="0">
                <a:latin typeface="Times New Roman"/>
                <a:cs typeface="Times New Roman"/>
              </a:rPr>
              <a:t> </a:t>
            </a:r>
            <a:r>
              <a:rPr lang="en-US" sz="3600" spc="-10" dirty="0">
                <a:latin typeface="Times New Roman"/>
                <a:cs typeface="Times New Roman"/>
              </a:rPr>
              <a:t>Occurs…</a:t>
            </a:r>
          </a:p>
          <a:p>
            <a:pPr marL="12700">
              <a:lnSpc>
                <a:spcPct val="100000"/>
              </a:lnSpc>
              <a:spcBef>
                <a:spcPts val="95"/>
              </a:spcBef>
            </a:pPr>
            <a:endParaRPr lang="en-US" sz="1300" spc="-10" dirty="0">
              <a:latin typeface="Times New Roman"/>
              <a:cs typeface="Times New Roman"/>
            </a:endParaRPr>
          </a:p>
          <a:p>
            <a:pPr marL="12700">
              <a:spcBef>
                <a:spcPts val="95"/>
              </a:spcBef>
            </a:pPr>
            <a:r>
              <a:rPr lang="en-US" sz="3600" b="1" spc="-5" dirty="0">
                <a:latin typeface="Times New Roman"/>
                <a:cs typeface="Times New Roman"/>
              </a:rPr>
              <a:t>WHAT WOULD YOU</a:t>
            </a:r>
            <a:r>
              <a:rPr lang="en-US" sz="3600" b="1" spc="-35" dirty="0">
                <a:latin typeface="Times New Roman"/>
                <a:cs typeface="Times New Roman"/>
              </a:rPr>
              <a:t> </a:t>
            </a:r>
            <a:r>
              <a:rPr lang="en-US" sz="3600" b="1" spc="-5" dirty="0">
                <a:latin typeface="Times New Roman"/>
                <a:cs typeface="Times New Roman"/>
              </a:rPr>
              <a:t>DO?</a:t>
            </a:r>
            <a:endParaRPr lang="en-US" sz="36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Situational Awareness Tools</a:t>
            </a: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2987040" y="3088363"/>
            <a:ext cx="347472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8075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2987997"/>
          </a:xfrm>
          <a:prstGeom prst="rect">
            <a:avLst/>
          </a:prstGeom>
        </p:spPr>
        <p:txBody>
          <a:bodyPr wrap="square">
            <a:spAutoFit/>
          </a:bodyPr>
          <a:lstStyle/>
          <a:p>
            <a:pPr marL="12700">
              <a:lnSpc>
                <a:spcPts val="3835"/>
              </a:lnSpc>
              <a:spcBef>
                <a:spcPts val="105"/>
              </a:spcBef>
              <a:tabLst>
                <a:tab pos="354965" algn="l"/>
                <a:tab pos="355600" algn="l"/>
              </a:tabLst>
            </a:pPr>
            <a:r>
              <a:rPr lang="en-US" sz="3200" b="1" dirty="0">
                <a:latin typeface="Times New Roman"/>
                <a:cs typeface="Times New Roman"/>
              </a:rPr>
              <a:t>Within 2 to 4 hours: </a:t>
            </a:r>
          </a:p>
          <a:p>
            <a:pPr marL="12700">
              <a:lnSpc>
                <a:spcPct val="100000"/>
              </a:lnSpc>
              <a:spcBef>
                <a:spcPts val="100"/>
              </a:spcBef>
            </a:pPr>
            <a:endParaRPr lang="en-US" sz="1400" spc="-5" dirty="0">
              <a:latin typeface="Times New Roman"/>
              <a:cs typeface="Times New Roman"/>
            </a:endParaRP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You should have a preliminary idea of the</a:t>
            </a:r>
            <a:r>
              <a:rPr lang="en-US" sz="2800" spc="50" dirty="0">
                <a:latin typeface="Times New Roman"/>
                <a:cs typeface="Times New Roman"/>
              </a:rPr>
              <a:t> </a:t>
            </a:r>
            <a:r>
              <a:rPr lang="en-US" sz="2800" spc="-5" dirty="0">
                <a:latin typeface="Times New Roman"/>
                <a:cs typeface="Times New Roman"/>
              </a:rPr>
              <a:t>situation.</a:t>
            </a:r>
            <a:endParaRPr lang="en-US" sz="2800" dirty="0">
              <a:latin typeface="Times New Roman"/>
              <a:cs typeface="Times New Roman"/>
            </a:endParaRPr>
          </a:p>
          <a:p>
            <a:pPr marL="927100" lvl="1" indent="-457200">
              <a:spcBef>
                <a:spcPts val="100"/>
              </a:spcBef>
              <a:buFont typeface="Courier New" panose="02070309020205020404" pitchFamily="49" charset="0"/>
              <a:buChar char="o"/>
            </a:pPr>
            <a:r>
              <a:rPr lang="en-US" sz="2800" spc="-5" dirty="0">
                <a:latin typeface="Times New Roman"/>
                <a:cs typeface="Times New Roman"/>
              </a:rPr>
              <a:t>Establish Incident Command Post </a:t>
            </a:r>
            <a:r>
              <a:rPr lang="en-US" sz="2800" dirty="0">
                <a:latin typeface="Times New Roman"/>
                <a:cs typeface="Times New Roman"/>
              </a:rPr>
              <a:t>near</a:t>
            </a:r>
            <a:r>
              <a:rPr lang="en-US" sz="2800" spc="-20" dirty="0">
                <a:latin typeface="Times New Roman"/>
                <a:cs typeface="Times New Roman"/>
              </a:rPr>
              <a:t> </a:t>
            </a:r>
            <a:r>
              <a:rPr lang="en-US" sz="2800" dirty="0">
                <a:latin typeface="Times New Roman"/>
                <a:cs typeface="Times New Roman"/>
              </a:rPr>
              <a:t>area.</a:t>
            </a:r>
          </a:p>
          <a:p>
            <a:pPr marL="927100" lvl="1" indent="-457200">
              <a:spcBef>
                <a:spcPts val="100"/>
              </a:spcBef>
              <a:buFont typeface="Courier New" panose="02070309020205020404" pitchFamily="49" charset="0"/>
              <a:buChar char="o"/>
            </a:pPr>
            <a:r>
              <a:rPr lang="en-US" sz="2800" spc="-5" dirty="0">
                <a:latin typeface="Times New Roman"/>
                <a:cs typeface="Times New Roman"/>
              </a:rPr>
              <a:t>Complete and </a:t>
            </a:r>
            <a:r>
              <a:rPr lang="en-US" sz="2800" dirty="0">
                <a:latin typeface="Times New Roman"/>
                <a:cs typeface="Times New Roman"/>
              </a:rPr>
              <a:t>fax, </a:t>
            </a:r>
            <a:r>
              <a:rPr lang="en-US" sz="2800" spc="-5" dirty="0">
                <a:latin typeface="Times New Roman"/>
                <a:cs typeface="Times New Roman"/>
              </a:rPr>
              <a:t>submit </a:t>
            </a:r>
            <a:r>
              <a:rPr lang="en-US" sz="2800" dirty="0">
                <a:latin typeface="Times New Roman"/>
                <a:cs typeface="Times New Roman"/>
              </a:rPr>
              <a:t>through </a:t>
            </a:r>
            <a:r>
              <a:rPr lang="en-US" sz="2800" spc="-40" dirty="0">
                <a:latin typeface="Times New Roman"/>
                <a:cs typeface="Times New Roman"/>
              </a:rPr>
              <a:t>WebEOC, </a:t>
            </a:r>
            <a:r>
              <a:rPr lang="en-US" sz="2800" dirty="0">
                <a:latin typeface="Times New Roman"/>
                <a:cs typeface="Times New Roman"/>
              </a:rPr>
              <a:t>or call in an </a:t>
            </a:r>
            <a:r>
              <a:rPr lang="en-US" sz="2800" spc="-5" dirty="0">
                <a:latin typeface="Times New Roman"/>
                <a:cs typeface="Times New Roman"/>
              </a:rPr>
              <a:t>Initial  Disaster Report (MEMA DR-1) to</a:t>
            </a:r>
            <a:r>
              <a:rPr lang="en-US" sz="2800" spc="15" dirty="0">
                <a:latin typeface="Times New Roman"/>
                <a:cs typeface="Times New Roman"/>
              </a:rPr>
              <a:t> </a:t>
            </a:r>
            <a:r>
              <a:rPr lang="en-US" sz="2800" spc="-5" dirty="0">
                <a:latin typeface="Times New Roman"/>
                <a:cs typeface="Times New Roman"/>
              </a:rPr>
              <a:t>MEMA.</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What would you do?</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1192421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 Reports (DR-1)</a:t>
            </a:r>
          </a:p>
        </p:txBody>
      </p:sp>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2203" y="1295400"/>
            <a:ext cx="449120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ject 4"/>
          <p:cNvSpPr txBox="1"/>
          <p:nvPr/>
        </p:nvSpPr>
        <p:spPr>
          <a:xfrm>
            <a:off x="914400" y="1549478"/>
            <a:ext cx="1282065" cy="566181"/>
          </a:xfrm>
          <a:prstGeom prst="rect">
            <a:avLst/>
          </a:prstGeom>
        </p:spPr>
        <p:txBody>
          <a:bodyPr vert="horz" wrap="square" lIns="0" tIns="12065" rIns="0" bIns="0" rtlCol="0">
            <a:spAutoFit/>
          </a:bodyPr>
          <a:lstStyle/>
          <a:p>
            <a:pPr marL="12700">
              <a:lnSpc>
                <a:spcPct val="100000"/>
              </a:lnSpc>
              <a:spcBef>
                <a:spcPts val="95"/>
              </a:spcBef>
            </a:pPr>
            <a:r>
              <a:rPr sz="3600" spc="-10" dirty="0">
                <a:latin typeface="Times New Roman"/>
                <a:cs typeface="Times New Roman"/>
              </a:rPr>
              <a:t>DR</a:t>
            </a:r>
            <a:r>
              <a:rPr sz="3600" spc="-5" dirty="0">
                <a:latin typeface="Times New Roman"/>
                <a:cs typeface="Times New Roman"/>
              </a:rPr>
              <a:t>-</a:t>
            </a:r>
            <a:r>
              <a:rPr lang="en-US" sz="3600" spc="-5" dirty="0">
                <a:latin typeface="Times New Roman"/>
                <a:cs typeface="Times New Roman"/>
              </a:rPr>
              <a:t>1</a:t>
            </a:r>
            <a:endParaRPr sz="3600" dirty="0">
              <a:latin typeface="Times New Roman"/>
              <a:cs typeface="Times New Roman"/>
            </a:endParaRPr>
          </a:p>
        </p:txBody>
      </p:sp>
    </p:spTree>
    <p:extLst>
      <p:ext uri="{BB962C8B-B14F-4D97-AF65-F5344CB8AC3E}">
        <p14:creationId xmlns:p14="http://schemas.microsoft.com/office/powerpoint/2010/main" val="34435897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 Reports (DR-1)</a:t>
            </a:r>
          </a:p>
        </p:txBody>
      </p:sp>
      <p:sp>
        <p:nvSpPr>
          <p:cNvPr id="6" name="Rectangle 5"/>
          <p:cNvSpPr/>
          <p:nvPr/>
        </p:nvSpPr>
        <p:spPr>
          <a:xfrm>
            <a:off x="609600" y="1676400"/>
            <a:ext cx="8229600" cy="4603824"/>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Information Needed in a DR-1</a:t>
            </a:r>
          </a:p>
          <a:p>
            <a:pPr marL="12700">
              <a:lnSpc>
                <a:spcPct val="100000"/>
              </a:lnSpc>
              <a:spcBef>
                <a:spcPts val="100"/>
              </a:spcBef>
            </a:pPr>
            <a:endParaRPr lang="en-US" sz="1400" spc="-5" dirty="0">
              <a:latin typeface="Times New Roman"/>
              <a:cs typeface="Times New Roman"/>
            </a:endParaRPr>
          </a:p>
          <a:p>
            <a:pPr marL="469900" indent="-457200">
              <a:spcBef>
                <a:spcPts val="665"/>
              </a:spcBef>
              <a:buClr>
                <a:srgbClr val="1F5E6D"/>
              </a:buClr>
              <a:buFont typeface="Wingdings" panose="05000000000000000000" pitchFamily="2" charset="2"/>
              <a:buChar char="§"/>
              <a:tabLst>
                <a:tab pos="469265" algn="l"/>
                <a:tab pos="469900" algn="l"/>
                <a:tab pos="3327400" algn="l"/>
              </a:tabLst>
            </a:pPr>
            <a:r>
              <a:rPr lang="en-US" sz="3000" spc="-5" dirty="0">
                <a:latin typeface="Times New Roman"/>
                <a:cs typeface="Times New Roman"/>
              </a:rPr>
              <a:t>What </a:t>
            </a:r>
            <a:r>
              <a:rPr lang="en-US" sz="3000" dirty="0">
                <a:latin typeface="Times New Roman"/>
                <a:cs typeface="Times New Roman"/>
              </a:rPr>
              <a:t>type </a:t>
            </a:r>
            <a:r>
              <a:rPr lang="en-US" sz="3000" spc="-5" dirty="0">
                <a:latin typeface="Times New Roman"/>
                <a:cs typeface="Times New Roman"/>
              </a:rPr>
              <a:t>damage has</a:t>
            </a:r>
            <a:r>
              <a:rPr lang="en-US" sz="3000" spc="-35" dirty="0">
                <a:latin typeface="Times New Roman"/>
                <a:cs typeface="Times New Roman"/>
              </a:rPr>
              <a:t> </a:t>
            </a:r>
            <a:r>
              <a:rPr lang="en-US" sz="3000" dirty="0">
                <a:latin typeface="Times New Roman"/>
                <a:cs typeface="Times New Roman"/>
              </a:rPr>
              <a:t>occurred?</a:t>
            </a:r>
          </a:p>
          <a:p>
            <a:pPr marL="469900" indent="-457200">
              <a:lnSpc>
                <a:spcPct val="100000"/>
              </a:lnSpc>
              <a:spcBef>
                <a:spcPts val="665"/>
              </a:spcBef>
              <a:buClr>
                <a:srgbClr val="1F5E6D"/>
              </a:buClr>
              <a:buFont typeface="Wingdings" panose="05000000000000000000" pitchFamily="2" charset="2"/>
              <a:buChar char="§"/>
              <a:tabLst>
                <a:tab pos="469265" algn="l"/>
                <a:tab pos="469900" algn="l"/>
                <a:tab pos="3327400" algn="l"/>
              </a:tabLst>
            </a:pPr>
            <a:r>
              <a:rPr lang="en-US" sz="3000" spc="-5" dirty="0">
                <a:latin typeface="Times New Roman"/>
                <a:cs typeface="Times New Roman"/>
              </a:rPr>
              <a:t>Are</a:t>
            </a:r>
            <a:r>
              <a:rPr lang="en-US" sz="3000" spc="5" dirty="0">
                <a:latin typeface="Times New Roman"/>
                <a:cs typeface="Times New Roman"/>
              </a:rPr>
              <a:t> </a:t>
            </a:r>
            <a:r>
              <a:rPr lang="en-US" sz="3000" dirty="0">
                <a:latin typeface="Times New Roman"/>
                <a:cs typeface="Times New Roman"/>
              </a:rPr>
              <a:t>people</a:t>
            </a:r>
            <a:r>
              <a:rPr lang="en-US" sz="3000" spc="-20" dirty="0">
                <a:latin typeface="Times New Roman"/>
                <a:cs typeface="Times New Roman"/>
              </a:rPr>
              <a:t> </a:t>
            </a:r>
            <a:r>
              <a:rPr lang="en-US" sz="3000" spc="-5" dirty="0">
                <a:latin typeface="Times New Roman"/>
                <a:cs typeface="Times New Roman"/>
              </a:rPr>
              <a:t>displaced?  How</a:t>
            </a:r>
            <a:r>
              <a:rPr lang="en-US" sz="3000" spc="-80" dirty="0">
                <a:latin typeface="Times New Roman"/>
                <a:cs typeface="Times New Roman"/>
              </a:rPr>
              <a:t> </a:t>
            </a:r>
            <a:r>
              <a:rPr lang="en-US" sz="3000" spc="-5" dirty="0">
                <a:latin typeface="Times New Roman"/>
                <a:cs typeface="Times New Roman"/>
              </a:rPr>
              <a:t>many?</a:t>
            </a:r>
            <a:endParaRPr lang="en-US" sz="3000" dirty="0">
              <a:latin typeface="Times New Roman"/>
              <a:cs typeface="Times New Roman"/>
            </a:endParaRPr>
          </a:p>
          <a:p>
            <a:pPr marL="469900" indent="-457200">
              <a:lnSpc>
                <a:spcPct val="100000"/>
              </a:lnSpc>
              <a:spcBef>
                <a:spcPts val="565"/>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Are Shelters </a:t>
            </a:r>
            <a:r>
              <a:rPr lang="en-US" sz="3000" dirty="0">
                <a:latin typeface="Times New Roman"/>
                <a:cs typeface="Times New Roman"/>
              </a:rPr>
              <a:t>open?   </a:t>
            </a:r>
            <a:r>
              <a:rPr lang="en-US" sz="3000" spc="-5" dirty="0">
                <a:latin typeface="Times New Roman"/>
                <a:cs typeface="Times New Roman"/>
              </a:rPr>
              <a:t>How</a:t>
            </a:r>
            <a:r>
              <a:rPr lang="en-US" sz="3000" spc="-50" dirty="0">
                <a:latin typeface="Times New Roman"/>
                <a:cs typeface="Times New Roman"/>
              </a:rPr>
              <a:t> </a:t>
            </a:r>
            <a:r>
              <a:rPr lang="en-US" sz="3000" spc="-5" dirty="0">
                <a:latin typeface="Times New Roman"/>
                <a:cs typeface="Times New Roman"/>
              </a:rPr>
              <a:t>many?</a:t>
            </a:r>
            <a:endParaRPr lang="en-US" sz="3000" dirty="0">
              <a:latin typeface="Times New Roman"/>
              <a:cs typeface="Times New Roman"/>
            </a:endParaRPr>
          </a:p>
          <a:p>
            <a:pPr marL="469900" indent="-457200">
              <a:lnSpc>
                <a:spcPct val="100000"/>
              </a:lnSpc>
              <a:spcBef>
                <a:spcPts val="565"/>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Are structures</a:t>
            </a:r>
            <a:r>
              <a:rPr lang="en-US" sz="3000" spc="5" dirty="0">
                <a:latin typeface="Times New Roman"/>
                <a:cs typeface="Times New Roman"/>
              </a:rPr>
              <a:t> </a:t>
            </a:r>
            <a:r>
              <a:rPr lang="en-US" sz="3000" spc="-5" dirty="0">
                <a:latin typeface="Times New Roman"/>
                <a:cs typeface="Times New Roman"/>
              </a:rPr>
              <a:t>destroyed?</a:t>
            </a:r>
            <a:endParaRPr lang="en-US" sz="3000" dirty="0">
              <a:latin typeface="Times New Roman"/>
              <a:cs typeface="Times New Roman"/>
            </a:endParaRPr>
          </a:p>
          <a:p>
            <a:pPr marL="469900" indent="-457200">
              <a:lnSpc>
                <a:spcPct val="100000"/>
              </a:lnSpc>
              <a:spcBef>
                <a:spcPts val="570"/>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Is </a:t>
            </a:r>
            <a:r>
              <a:rPr lang="en-US" sz="3000" dirty="0">
                <a:latin typeface="Times New Roman"/>
                <a:cs typeface="Times New Roman"/>
              </a:rPr>
              <a:t>there </a:t>
            </a:r>
            <a:r>
              <a:rPr lang="en-US" sz="3000" spc="-5" dirty="0">
                <a:latin typeface="Times New Roman"/>
                <a:cs typeface="Times New Roman"/>
              </a:rPr>
              <a:t>major</a:t>
            </a:r>
            <a:r>
              <a:rPr lang="en-US" sz="3000" spc="-130" dirty="0">
                <a:latin typeface="Times New Roman"/>
                <a:cs typeface="Times New Roman"/>
              </a:rPr>
              <a:t> </a:t>
            </a:r>
            <a:r>
              <a:rPr lang="en-US" sz="3000" spc="-5" dirty="0">
                <a:latin typeface="Times New Roman"/>
                <a:cs typeface="Times New Roman"/>
              </a:rPr>
              <a:t>damage?</a:t>
            </a:r>
            <a:endParaRPr lang="en-US" sz="3000" dirty="0">
              <a:latin typeface="Times New Roman"/>
              <a:cs typeface="Times New Roman"/>
            </a:endParaRPr>
          </a:p>
          <a:p>
            <a:pPr marL="469900" indent="-457200">
              <a:lnSpc>
                <a:spcPct val="100000"/>
              </a:lnSpc>
              <a:spcBef>
                <a:spcPts val="560"/>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Is </a:t>
            </a:r>
            <a:r>
              <a:rPr lang="en-US" sz="3000" dirty="0">
                <a:latin typeface="Times New Roman"/>
                <a:cs typeface="Times New Roman"/>
              </a:rPr>
              <a:t>there </a:t>
            </a:r>
            <a:r>
              <a:rPr lang="en-US" sz="3000" spc="-5" dirty="0">
                <a:latin typeface="Times New Roman"/>
                <a:cs typeface="Times New Roman"/>
              </a:rPr>
              <a:t>minor</a:t>
            </a:r>
            <a:r>
              <a:rPr lang="en-US" sz="3000" spc="-120" dirty="0">
                <a:latin typeface="Times New Roman"/>
                <a:cs typeface="Times New Roman"/>
              </a:rPr>
              <a:t> </a:t>
            </a:r>
            <a:r>
              <a:rPr lang="en-US" sz="3000" spc="-5" dirty="0">
                <a:latin typeface="Times New Roman"/>
                <a:cs typeface="Times New Roman"/>
              </a:rPr>
              <a:t>damage?</a:t>
            </a:r>
          </a:p>
          <a:p>
            <a:pPr marL="469900" indent="-457200">
              <a:spcBef>
                <a:spcPts val="560"/>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Are structures </a:t>
            </a:r>
            <a:r>
              <a:rPr lang="en-US" sz="3000" dirty="0">
                <a:latin typeface="Times New Roman"/>
                <a:cs typeface="Times New Roman"/>
              </a:rPr>
              <a:t>habitable or</a:t>
            </a:r>
            <a:r>
              <a:rPr lang="en-US" sz="3000" spc="-40" dirty="0">
                <a:latin typeface="Times New Roman"/>
                <a:cs typeface="Times New Roman"/>
              </a:rPr>
              <a:t> </a:t>
            </a:r>
            <a:r>
              <a:rPr lang="en-US" sz="3000" spc="-5" dirty="0">
                <a:latin typeface="Times New Roman"/>
                <a:cs typeface="Times New Roman"/>
              </a:rPr>
              <a:t>usable?</a:t>
            </a:r>
            <a:endParaRPr lang="en-US" sz="3000" dirty="0">
              <a:latin typeface="Times New Roman"/>
              <a:cs typeface="Times New Roman"/>
            </a:endParaRPr>
          </a:p>
        </p:txBody>
      </p:sp>
    </p:spTree>
    <p:extLst>
      <p:ext uri="{BB962C8B-B14F-4D97-AF65-F5344CB8AC3E}">
        <p14:creationId xmlns:p14="http://schemas.microsoft.com/office/powerpoint/2010/main" val="6665120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 Reports (DR-1)</a:t>
            </a:r>
          </a:p>
        </p:txBody>
      </p:sp>
      <p:sp>
        <p:nvSpPr>
          <p:cNvPr id="6" name="Rectangle 5"/>
          <p:cNvSpPr/>
          <p:nvPr/>
        </p:nvSpPr>
        <p:spPr>
          <a:xfrm>
            <a:off x="609600" y="1676400"/>
            <a:ext cx="8229600" cy="2987997"/>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Information Needed in a DR-1 cont.…</a:t>
            </a:r>
          </a:p>
          <a:p>
            <a:pPr marL="12700">
              <a:lnSpc>
                <a:spcPct val="100000"/>
              </a:lnSpc>
              <a:spcBef>
                <a:spcPts val="100"/>
              </a:spcBef>
            </a:pPr>
            <a:endParaRPr lang="en-US" sz="1400" spc="-5" dirty="0">
              <a:latin typeface="Times New Roman"/>
              <a:cs typeface="Times New Roman"/>
            </a:endParaRPr>
          </a:p>
          <a:p>
            <a:pPr marL="469900" indent="-457200">
              <a:spcBef>
                <a:spcPts val="665"/>
              </a:spcBef>
              <a:buClr>
                <a:srgbClr val="1F5E6D"/>
              </a:buClr>
              <a:buFont typeface="Wingdings" panose="05000000000000000000" pitchFamily="2" charset="2"/>
              <a:buChar char="§"/>
              <a:tabLst>
                <a:tab pos="469265" algn="l"/>
                <a:tab pos="469900" algn="l"/>
                <a:tab pos="3327400" algn="l"/>
              </a:tabLst>
            </a:pPr>
            <a:r>
              <a:rPr lang="en-US" sz="3000" spc="-5" dirty="0">
                <a:latin typeface="Times New Roman"/>
                <a:cs typeface="Times New Roman"/>
              </a:rPr>
              <a:t>Number of structures</a:t>
            </a:r>
            <a:r>
              <a:rPr lang="en-US" sz="3000" dirty="0">
                <a:latin typeface="Times New Roman"/>
                <a:cs typeface="Times New Roman"/>
              </a:rPr>
              <a:t>?</a:t>
            </a:r>
          </a:p>
          <a:p>
            <a:pPr marL="469900" indent="-457200">
              <a:lnSpc>
                <a:spcPct val="100000"/>
              </a:lnSpc>
              <a:spcBef>
                <a:spcPts val="665"/>
              </a:spcBef>
              <a:buClr>
                <a:srgbClr val="1F5E6D"/>
              </a:buClr>
              <a:buFont typeface="Wingdings" panose="05000000000000000000" pitchFamily="2" charset="2"/>
              <a:buChar char="§"/>
              <a:tabLst>
                <a:tab pos="469265" algn="l"/>
                <a:tab pos="469900" algn="l"/>
                <a:tab pos="3327400" algn="l"/>
              </a:tabLst>
            </a:pPr>
            <a:r>
              <a:rPr lang="en-US" sz="3000" spc="-5" dirty="0">
                <a:latin typeface="Times New Roman"/>
                <a:cs typeface="Times New Roman"/>
              </a:rPr>
              <a:t>Are utilities affected?</a:t>
            </a:r>
            <a:endParaRPr lang="en-US" sz="3000" dirty="0">
              <a:latin typeface="Times New Roman"/>
              <a:cs typeface="Times New Roman"/>
            </a:endParaRPr>
          </a:p>
          <a:p>
            <a:pPr marL="469900" indent="-457200">
              <a:lnSpc>
                <a:spcPct val="100000"/>
              </a:lnSpc>
              <a:spcBef>
                <a:spcPts val="565"/>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Injuries</a:t>
            </a:r>
            <a:r>
              <a:rPr lang="en-US" sz="3000" dirty="0">
                <a:latin typeface="Times New Roman"/>
                <a:cs typeface="Times New Roman"/>
              </a:rPr>
              <a:t>?  </a:t>
            </a:r>
            <a:r>
              <a:rPr lang="en-US" sz="3000" spc="-5" dirty="0">
                <a:latin typeface="Times New Roman"/>
                <a:cs typeface="Times New Roman"/>
              </a:rPr>
              <a:t>Fatalities?</a:t>
            </a:r>
            <a:endParaRPr lang="en-US" sz="3000" dirty="0">
              <a:latin typeface="Times New Roman"/>
              <a:cs typeface="Times New Roman"/>
            </a:endParaRPr>
          </a:p>
          <a:p>
            <a:pPr marL="469900" indent="-457200">
              <a:lnSpc>
                <a:spcPct val="100000"/>
              </a:lnSpc>
              <a:spcBef>
                <a:spcPts val="565"/>
              </a:spcBef>
              <a:buClr>
                <a:srgbClr val="1F5E6D"/>
              </a:buClr>
              <a:buFont typeface="Wingdings" panose="05000000000000000000" pitchFamily="2" charset="2"/>
              <a:buChar char="§"/>
              <a:tabLst>
                <a:tab pos="469265" algn="l"/>
                <a:tab pos="469900" algn="l"/>
              </a:tabLst>
            </a:pPr>
            <a:r>
              <a:rPr lang="en-US" sz="3000" spc="-5" dirty="0">
                <a:latin typeface="Times New Roman"/>
                <a:cs typeface="Times New Roman"/>
              </a:rPr>
              <a:t>What actions have been taken so far?</a:t>
            </a:r>
            <a:endParaRPr lang="en-US" sz="3000" dirty="0">
              <a:latin typeface="Times New Roman"/>
              <a:cs typeface="Times New Roman"/>
            </a:endParaRPr>
          </a:p>
        </p:txBody>
      </p:sp>
    </p:spTree>
    <p:extLst>
      <p:ext uri="{BB962C8B-B14F-4D97-AF65-F5344CB8AC3E}">
        <p14:creationId xmlns:p14="http://schemas.microsoft.com/office/powerpoint/2010/main" val="19332287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 Reports</a:t>
            </a:r>
          </a:p>
        </p:txBody>
      </p:sp>
      <p:sp>
        <p:nvSpPr>
          <p:cNvPr id="6" name="Rectangle 5"/>
          <p:cNvSpPr/>
          <p:nvPr/>
        </p:nvSpPr>
        <p:spPr>
          <a:xfrm>
            <a:off x="609600" y="1676400"/>
            <a:ext cx="8229600" cy="4129336"/>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Determine impact of Event</a:t>
            </a:r>
          </a:p>
          <a:p>
            <a:pPr marL="12700">
              <a:lnSpc>
                <a:spcPct val="100000"/>
              </a:lnSpc>
              <a:spcBef>
                <a:spcPts val="100"/>
              </a:spcBef>
            </a:pPr>
            <a:endParaRPr lang="en-US" sz="1400" spc="-5" dirty="0">
              <a:latin typeface="Times New Roman"/>
              <a:cs typeface="Times New Roman"/>
            </a:endParaRPr>
          </a:p>
          <a:p>
            <a:pPr marL="12700">
              <a:spcBef>
                <a:spcPts val="665"/>
              </a:spcBef>
              <a:buClr>
                <a:srgbClr val="1F5E6D"/>
              </a:buClr>
              <a:tabLst>
                <a:tab pos="469265" algn="l"/>
                <a:tab pos="469900" algn="l"/>
                <a:tab pos="3327400" algn="l"/>
              </a:tabLst>
            </a:pPr>
            <a:r>
              <a:rPr lang="en-US" sz="3000" spc="-5" dirty="0">
                <a:latin typeface="Times New Roman"/>
                <a:cs typeface="Times New Roman"/>
              </a:rPr>
              <a:t>Is there a need for</a:t>
            </a:r>
            <a:r>
              <a:rPr lang="en-US" sz="3000" dirty="0">
                <a:latin typeface="Times New Roman"/>
                <a:cs typeface="Times New Roman"/>
              </a:rPr>
              <a:t>:</a:t>
            </a:r>
          </a:p>
          <a:p>
            <a:pPr marL="431800" indent="-419100">
              <a:buChar char="▪"/>
              <a:tabLst>
                <a:tab pos="431165" algn="l"/>
                <a:tab pos="431800" algn="l"/>
              </a:tabLst>
            </a:pPr>
            <a:r>
              <a:rPr lang="en-US" sz="3000" spc="-5" dirty="0">
                <a:latin typeface="Times New Roman"/>
                <a:cs typeface="Times New Roman"/>
              </a:rPr>
              <a:t>Proclamation </a:t>
            </a:r>
            <a:r>
              <a:rPr lang="en-US" sz="3000" dirty="0">
                <a:latin typeface="Times New Roman"/>
                <a:cs typeface="Times New Roman"/>
              </a:rPr>
              <a:t>of a Local</a:t>
            </a:r>
            <a:r>
              <a:rPr lang="en-US" sz="3000" spc="-125" dirty="0">
                <a:latin typeface="Times New Roman"/>
                <a:cs typeface="Times New Roman"/>
              </a:rPr>
              <a:t> </a:t>
            </a:r>
            <a:r>
              <a:rPr lang="en-US" sz="3000" spc="-5" dirty="0">
                <a:latin typeface="Times New Roman"/>
                <a:cs typeface="Times New Roman"/>
              </a:rPr>
              <a:t>Emergency</a:t>
            </a:r>
            <a:endParaRPr lang="en-US" sz="3000" dirty="0">
              <a:latin typeface="Times New Roman"/>
              <a:cs typeface="Times New Roman"/>
            </a:endParaRPr>
          </a:p>
          <a:p>
            <a:pPr marL="431800" indent="-419100">
              <a:buChar char="▪"/>
              <a:tabLst>
                <a:tab pos="431165" algn="l"/>
                <a:tab pos="431800" algn="l"/>
              </a:tabLst>
            </a:pPr>
            <a:r>
              <a:rPr lang="en-US" sz="3000" dirty="0">
                <a:latin typeface="Times New Roman"/>
                <a:cs typeface="Times New Roman"/>
              </a:rPr>
              <a:t>Request </a:t>
            </a:r>
            <a:r>
              <a:rPr lang="en-US" sz="3000" spc="-5" dirty="0">
                <a:latin typeface="Times New Roman"/>
                <a:cs typeface="Times New Roman"/>
              </a:rPr>
              <a:t>for Governor’s State </a:t>
            </a:r>
            <a:r>
              <a:rPr lang="en-US" sz="3000" dirty="0">
                <a:latin typeface="Times New Roman"/>
                <a:cs typeface="Times New Roman"/>
              </a:rPr>
              <a:t>of</a:t>
            </a:r>
            <a:r>
              <a:rPr lang="en-US" sz="3000" spc="-145" dirty="0">
                <a:latin typeface="Times New Roman"/>
                <a:cs typeface="Times New Roman"/>
              </a:rPr>
              <a:t> </a:t>
            </a:r>
            <a:r>
              <a:rPr lang="en-US" sz="3000" spc="-5" dirty="0">
                <a:latin typeface="Times New Roman"/>
                <a:cs typeface="Times New Roman"/>
              </a:rPr>
              <a:t>Emergency</a:t>
            </a:r>
            <a:endParaRPr lang="en-US" sz="3000" dirty="0">
              <a:latin typeface="Times New Roman"/>
              <a:cs typeface="Times New Roman"/>
            </a:endParaRPr>
          </a:p>
          <a:p>
            <a:pPr marL="469900" indent="-457200">
              <a:buChar char="▪"/>
              <a:tabLst>
                <a:tab pos="469265" algn="l"/>
                <a:tab pos="469900" algn="l"/>
              </a:tabLst>
            </a:pPr>
            <a:r>
              <a:rPr lang="en-US" sz="3000" dirty="0">
                <a:latin typeface="Times New Roman"/>
                <a:cs typeface="Times New Roman"/>
              </a:rPr>
              <a:t>Shelter</a:t>
            </a:r>
            <a:r>
              <a:rPr lang="en-US" sz="3000" spc="-20" dirty="0">
                <a:latin typeface="Times New Roman"/>
                <a:cs typeface="Times New Roman"/>
              </a:rPr>
              <a:t> </a:t>
            </a:r>
            <a:r>
              <a:rPr lang="en-US" sz="3000" spc="-5" dirty="0">
                <a:latin typeface="Times New Roman"/>
                <a:cs typeface="Times New Roman"/>
              </a:rPr>
              <a:t>openings</a:t>
            </a:r>
            <a:endParaRPr lang="en-US" sz="3000" dirty="0">
              <a:latin typeface="Times New Roman"/>
              <a:cs typeface="Times New Roman"/>
            </a:endParaRPr>
          </a:p>
          <a:p>
            <a:pPr marL="469900" indent="-457200">
              <a:buChar char="▪"/>
              <a:tabLst>
                <a:tab pos="469265" algn="l"/>
                <a:tab pos="469900" algn="l"/>
              </a:tabLst>
            </a:pPr>
            <a:r>
              <a:rPr lang="en-US" sz="3000" dirty="0">
                <a:latin typeface="Times New Roman"/>
                <a:cs typeface="Times New Roman"/>
              </a:rPr>
              <a:t>Providing food </a:t>
            </a:r>
            <a:r>
              <a:rPr lang="en-US" sz="3000" spc="-5" dirty="0">
                <a:latin typeface="Times New Roman"/>
                <a:cs typeface="Times New Roman"/>
              </a:rPr>
              <a:t>for victims </a:t>
            </a:r>
            <a:r>
              <a:rPr lang="en-US" sz="3000" dirty="0">
                <a:latin typeface="Times New Roman"/>
                <a:cs typeface="Times New Roman"/>
              </a:rPr>
              <a:t>and</a:t>
            </a:r>
            <a:r>
              <a:rPr lang="en-US" sz="3000" spc="-35" dirty="0">
                <a:latin typeface="Times New Roman"/>
                <a:cs typeface="Times New Roman"/>
              </a:rPr>
              <a:t> </a:t>
            </a:r>
            <a:r>
              <a:rPr lang="en-US" sz="3000" spc="-5" dirty="0">
                <a:latin typeface="Times New Roman"/>
                <a:cs typeface="Times New Roman"/>
              </a:rPr>
              <a:t>responders</a:t>
            </a:r>
            <a:endParaRPr lang="en-US" sz="3000" dirty="0">
              <a:latin typeface="Times New Roman"/>
              <a:cs typeface="Times New Roman"/>
            </a:endParaRPr>
          </a:p>
          <a:p>
            <a:pPr marL="469900" indent="-457200">
              <a:buChar char="▪"/>
              <a:tabLst>
                <a:tab pos="469265" algn="l"/>
                <a:tab pos="469900" algn="l"/>
              </a:tabLst>
            </a:pPr>
            <a:r>
              <a:rPr lang="en-US" sz="3000" dirty="0">
                <a:latin typeface="Times New Roman"/>
                <a:cs typeface="Times New Roman"/>
              </a:rPr>
              <a:t>Search and</a:t>
            </a:r>
            <a:r>
              <a:rPr lang="en-US" sz="3000" spc="-20" dirty="0">
                <a:latin typeface="Times New Roman"/>
                <a:cs typeface="Times New Roman"/>
              </a:rPr>
              <a:t> </a:t>
            </a:r>
            <a:r>
              <a:rPr lang="en-US" sz="3000" dirty="0">
                <a:latin typeface="Times New Roman"/>
                <a:cs typeface="Times New Roman"/>
              </a:rPr>
              <a:t>rescue</a:t>
            </a:r>
          </a:p>
          <a:p>
            <a:pPr marL="469900" indent="-457200">
              <a:buChar char="▪"/>
              <a:tabLst>
                <a:tab pos="469265" algn="l"/>
                <a:tab pos="469900" algn="l"/>
              </a:tabLst>
            </a:pPr>
            <a:r>
              <a:rPr lang="en-US" sz="3000" spc="-5" dirty="0">
                <a:latin typeface="Times New Roman"/>
                <a:cs typeface="Times New Roman"/>
              </a:rPr>
              <a:t>Emergency medical</a:t>
            </a:r>
            <a:r>
              <a:rPr lang="en-US" sz="3000" spc="-80" dirty="0">
                <a:latin typeface="Times New Roman"/>
                <a:cs typeface="Times New Roman"/>
              </a:rPr>
              <a:t> </a:t>
            </a:r>
            <a:r>
              <a:rPr lang="en-US" sz="3000" spc="-5" dirty="0">
                <a:latin typeface="Times New Roman"/>
                <a:cs typeface="Times New Roman"/>
              </a:rPr>
              <a:t>services</a:t>
            </a:r>
            <a:endParaRPr lang="en-US" sz="3000" dirty="0">
              <a:latin typeface="Times New Roman"/>
              <a:cs typeface="Times New Roman"/>
            </a:endParaRPr>
          </a:p>
        </p:txBody>
      </p:sp>
    </p:spTree>
    <p:extLst>
      <p:ext uri="{BB962C8B-B14F-4D97-AF65-F5344CB8AC3E}">
        <p14:creationId xmlns:p14="http://schemas.microsoft.com/office/powerpoint/2010/main" val="334717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Plans Bureau</a:t>
            </a:r>
          </a:p>
        </p:txBody>
      </p:sp>
      <p:sp>
        <p:nvSpPr>
          <p:cNvPr id="5" name="Rectangle 4"/>
          <p:cNvSpPr/>
          <p:nvPr/>
        </p:nvSpPr>
        <p:spPr>
          <a:xfrm>
            <a:off x="228600" y="1676400"/>
            <a:ext cx="8229600" cy="3970318"/>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charset="0"/>
                <a:ea typeface="Times New Roman" charset="0"/>
                <a:cs typeface="Times New Roman" charset="0"/>
              </a:rPr>
              <a:t>Responsible for preparing a State        Comprehensive Emergency                        Management Plan (CEMP) in                     accordance with state and federal                 guidelines.</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A complete CEMP shall be                             submitted to the Governor                                        no later than January 1                                              of every even-numbered year.</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05487" y="2147868"/>
            <a:ext cx="2652713"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9864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Disaster Reports (DR-3)</a:t>
            </a:r>
          </a:p>
        </p:txBody>
      </p:sp>
      <p:sp>
        <p:nvSpPr>
          <p:cNvPr id="6" name="Rectangle 5"/>
          <p:cNvSpPr/>
          <p:nvPr/>
        </p:nvSpPr>
        <p:spPr>
          <a:xfrm>
            <a:off x="609600" y="1676400"/>
            <a:ext cx="8229600" cy="3624069"/>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Local Proclamation of Emergency</a:t>
            </a:r>
          </a:p>
          <a:p>
            <a:pPr marL="12700">
              <a:spcBef>
                <a:spcPts val="665"/>
              </a:spcBef>
              <a:buClr>
                <a:srgbClr val="1F5E6D"/>
              </a:buClr>
              <a:tabLst>
                <a:tab pos="469265" algn="l"/>
                <a:tab pos="469900" algn="l"/>
                <a:tab pos="3327400" algn="l"/>
              </a:tabLst>
            </a:pPr>
            <a:endParaRPr lang="en-US" sz="1200" dirty="0">
              <a:latin typeface="Times New Roman"/>
              <a:cs typeface="Times New Roman"/>
            </a:endParaRPr>
          </a:p>
          <a:p>
            <a:pPr marL="431800" indent="-419100">
              <a:buChar char="▪"/>
              <a:tabLst>
                <a:tab pos="431165" algn="l"/>
                <a:tab pos="431800" algn="l"/>
              </a:tabLst>
            </a:pPr>
            <a:r>
              <a:rPr lang="en-US" sz="3000" spc="-5" dirty="0">
                <a:latin typeface="Times New Roman"/>
                <a:cs typeface="Times New Roman"/>
              </a:rPr>
              <a:t>Governing Body signs a Local Proclamation      of Emergency MEMA DR-3.</a:t>
            </a:r>
          </a:p>
          <a:p>
            <a:pPr marL="431800" indent="-419100">
              <a:buChar char="▪"/>
              <a:tabLst>
                <a:tab pos="431165" algn="l"/>
                <a:tab pos="431800" algn="l"/>
              </a:tabLst>
            </a:pPr>
            <a:r>
              <a:rPr lang="en-US" sz="3000" spc="-5" dirty="0">
                <a:latin typeface="Times New Roman"/>
                <a:cs typeface="Times New Roman"/>
              </a:rPr>
              <a:t>Sets up the legal mechanism for response.</a:t>
            </a:r>
          </a:p>
          <a:p>
            <a:pPr marL="431800" indent="-419100">
              <a:buChar char="▪"/>
              <a:tabLst>
                <a:tab pos="431165" algn="l"/>
                <a:tab pos="431800" algn="l"/>
              </a:tabLst>
            </a:pPr>
            <a:r>
              <a:rPr lang="en-US" sz="3000" spc="-5" dirty="0">
                <a:latin typeface="Times New Roman"/>
                <a:cs typeface="Times New Roman"/>
              </a:rPr>
              <a:t>Assists in financial aspect of response.</a:t>
            </a:r>
          </a:p>
          <a:p>
            <a:pPr marL="431800" indent="-419100">
              <a:buChar char="▪"/>
              <a:tabLst>
                <a:tab pos="431165" algn="l"/>
                <a:tab pos="431800" algn="l"/>
              </a:tabLst>
            </a:pPr>
            <a:r>
              <a:rPr lang="en-US" sz="3000" spc="-5" dirty="0">
                <a:latin typeface="Times New Roman"/>
                <a:cs typeface="Times New Roman"/>
              </a:rPr>
              <a:t>Submit this document to MEMA with the Situation Report.</a:t>
            </a:r>
          </a:p>
        </p:txBody>
      </p:sp>
    </p:spTree>
    <p:extLst>
      <p:ext uri="{BB962C8B-B14F-4D97-AF65-F5344CB8AC3E}">
        <p14:creationId xmlns:p14="http://schemas.microsoft.com/office/powerpoint/2010/main" val="41391461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Local Proclamation (DR-3)</a:t>
            </a:r>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2" y="1311812"/>
            <a:ext cx="518693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ject 4"/>
          <p:cNvSpPr txBox="1"/>
          <p:nvPr/>
        </p:nvSpPr>
        <p:spPr>
          <a:xfrm>
            <a:off x="457200" y="1549478"/>
            <a:ext cx="1282065" cy="566181"/>
          </a:xfrm>
          <a:prstGeom prst="rect">
            <a:avLst/>
          </a:prstGeom>
        </p:spPr>
        <p:txBody>
          <a:bodyPr vert="horz" wrap="square" lIns="0" tIns="12065" rIns="0" bIns="0" rtlCol="0">
            <a:spAutoFit/>
          </a:bodyPr>
          <a:lstStyle/>
          <a:p>
            <a:pPr marL="12700">
              <a:lnSpc>
                <a:spcPct val="100000"/>
              </a:lnSpc>
              <a:spcBef>
                <a:spcPts val="95"/>
              </a:spcBef>
            </a:pPr>
            <a:r>
              <a:rPr sz="3600" spc="-10" dirty="0">
                <a:latin typeface="Times New Roman"/>
                <a:cs typeface="Times New Roman"/>
              </a:rPr>
              <a:t>DR</a:t>
            </a:r>
            <a:r>
              <a:rPr sz="3600" spc="-5" dirty="0">
                <a:latin typeface="Times New Roman"/>
                <a:cs typeface="Times New Roman"/>
              </a:rPr>
              <a:t>-</a:t>
            </a:r>
            <a:r>
              <a:rPr lang="en-US" sz="3600" spc="-5" dirty="0">
                <a:latin typeface="Times New Roman"/>
                <a:cs typeface="Times New Roman"/>
              </a:rPr>
              <a:t>3</a:t>
            </a:r>
            <a:endParaRPr sz="3600" dirty="0">
              <a:latin typeface="Times New Roman"/>
              <a:cs typeface="Times New Roman"/>
            </a:endParaRPr>
          </a:p>
        </p:txBody>
      </p:sp>
    </p:spTree>
    <p:extLst>
      <p:ext uri="{BB962C8B-B14F-4D97-AF65-F5344CB8AC3E}">
        <p14:creationId xmlns:p14="http://schemas.microsoft.com/office/powerpoint/2010/main" val="16363052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 Reports (DR-4)</a:t>
            </a:r>
          </a:p>
        </p:txBody>
      </p:sp>
      <p:sp>
        <p:nvSpPr>
          <p:cNvPr id="6" name="Rectangle 5"/>
          <p:cNvSpPr/>
          <p:nvPr/>
        </p:nvSpPr>
        <p:spPr>
          <a:xfrm>
            <a:off x="609600" y="1676400"/>
            <a:ext cx="8229600" cy="4149854"/>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Request a State of Emergency</a:t>
            </a:r>
          </a:p>
          <a:p>
            <a:pPr marL="469900" indent="-457200">
              <a:lnSpc>
                <a:spcPts val="3835"/>
              </a:lnSpc>
              <a:spcBef>
                <a:spcPts val="105"/>
              </a:spcBef>
              <a:buFont typeface="Wingdings" panose="05000000000000000000" pitchFamily="2" charset="2"/>
              <a:buChar char="q"/>
              <a:tabLst>
                <a:tab pos="354965" algn="l"/>
                <a:tab pos="355600" algn="l"/>
              </a:tabLst>
            </a:pPr>
            <a:r>
              <a:rPr lang="en-US" sz="3200" spc="-5" dirty="0">
                <a:latin typeface="Times New Roman"/>
                <a:cs typeface="Times New Roman"/>
              </a:rPr>
              <a:t>Requesting State of Emergency (SOE) from </a:t>
            </a:r>
            <a:r>
              <a:rPr lang="en-US" sz="3200" dirty="0">
                <a:latin typeface="Times New Roman"/>
                <a:cs typeface="Times New Roman"/>
              </a:rPr>
              <a:t>the </a:t>
            </a:r>
            <a:r>
              <a:rPr lang="en-US" sz="3200" spc="-5" dirty="0">
                <a:latin typeface="Times New Roman"/>
                <a:cs typeface="Times New Roman"/>
              </a:rPr>
              <a:t>Governor (MEMA DR-4)</a:t>
            </a:r>
            <a:endParaRPr lang="en-US" sz="3200" dirty="0">
              <a:latin typeface="Times New Roman"/>
              <a:cs typeface="Times New Roman"/>
            </a:endParaRPr>
          </a:p>
          <a:p>
            <a:pPr marL="12700">
              <a:spcBef>
                <a:spcPts val="665"/>
              </a:spcBef>
              <a:buClr>
                <a:srgbClr val="1F5E6D"/>
              </a:buClr>
              <a:tabLst>
                <a:tab pos="469265" algn="l"/>
                <a:tab pos="469900" algn="l"/>
                <a:tab pos="3327400" algn="l"/>
              </a:tabLst>
            </a:pPr>
            <a:endParaRPr lang="en-US" sz="1200" dirty="0">
              <a:latin typeface="Times New Roman"/>
              <a:cs typeface="Times New Roman"/>
            </a:endParaRP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Elected Officials can make this request at the same time as the  Local Proclamation.</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Up to 30 days to request State of Emergency.</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Not always granted with this request.</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Starts the State response to your emergency.</a:t>
            </a:r>
          </a:p>
        </p:txBody>
      </p:sp>
    </p:spTree>
    <p:extLst>
      <p:ext uri="{BB962C8B-B14F-4D97-AF65-F5344CB8AC3E}">
        <p14:creationId xmlns:p14="http://schemas.microsoft.com/office/powerpoint/2010/main" val="6074987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Request a State of              Emergency (DR-4)</a:t>
            </a:r>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32107" y="1309468"/>
            <a:ext cx="407144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ject 4"/>
          <p:cNvSpPr txBox="1"/>
          <p:nvPr/>
        </p:nvSpPr>
        <p:spPr>
          <a:xfrm>
            <a:off x="914400" y="1549478"/>
            <a:ext cx="1282065" cy="566181"/>
          </a:xfrm>
          <a:prstGeom prst="rect">
            <a:avLst/>
          </a:prstGeom>
        </p:spPr>
        <p:txBody>
          <a:bodyPr vert="horz" wrap="square" lIns="0" tIns="12065" rIns="0" bIns="0" rtlCol="0">
            <a:spAutoFit/>
          </a:bodyPr>
          <a:lstStyle/>
          <a:p>
            <a:pPr marL="12700">
              <a:lnSpc>
                <a:spcPct val="100000"/>
              </a:lnSpc>
              <a:spcBef>
                <a:spcPts val="95"/>
              </a:spcBef>
            </a:pPr>
            <a:r>
              <a:rPr sz="3600" spc="-10" dirty="0">
                <a:latin typeface="Times New Roman"/>
                <a:cs typeface="Times New Roman"/>
              </a:rPr>
              <a:t>DR</a:t>
            </a:r>
            <a:r>
              <a:rPr sz="3600" spc="-5" dirty="0">
                <a:latin typeface="Times New Roman"/>
                <a:cs typeface="Times New Roman"/>
              </a:rPr>
              <a:t>-</a:t>
            </a:r>
            <a:r>
              <a:rPr lang="en-US" sz="3600" spc="-5" dirty="0">
                <a:latin typeface="Times New Roman"/>
                <a:cs typeface="Times New Roman"/>
              </a:rPr>
              <a:t>4</a:t>
            </a:r>
            <a:endParaRPr sz="3600" dirty="0">
              <a:latin typeface="Times New Roman"/>
              <a:cs typeface="Times New Roman"/>
            </a:endParaRPr>
          </a:p>
        </p:txBody>
      </p:sp>
    </p:spTree>
    <p:extLst>
      <p:ext uri="{BB962C8B-B14F-4D97-AF65-F5344CB8AC3E}">
        <p14:creationId xmlns:p14="http://schemas.microsoft.com/office/powerpoint/2010/main" val="27868611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000821"/>
          </a:xfrm>
          <a:prstGeom prst="rect">
            <a:avLst/>
          </a:prstGeom>
        </p:spPr>
        <p:txBody>
          <a:bodyPr wrap="square">
            <a:spAutoFit/>
          </a:bodyPr>
          <a:lstStyle/>
          <a:p>
            <a:pPr marL="12700">
              <a:lnSpc>
                <a:spcPts val="3835"/>
              </a:lnSpc>
              <a:spcBef>
                <a:spcPts val="105"/>
              </a:spcBef>
              <a:tabLst>
                <a:tab pos="354965" algn="l"/>
                <a:tab pos="355600" algn="l"/>
              </a:tabLst>
            </a:pPr>
            <a:r>
              <a:rPr lang="en-US" sz="3200" b="1" dirty="0">
                <a:latin typeface="Times New Roman"/>
                <a:cs typeface="Times New Roman"/>
              </a:rPr>
              <a:t>Situation Reports: </a:t>
            </a:r>
          </a:p>
          <a:p>
            <a:pPr marL="12700">
              <a:lnSpc>
                <a:spcPct val="100000"/>
              </a:lnSpc>
              <a:spcBef>
                <a:spcPts val="100"/>
              </a:spcBef>
            </a:pPr>
            <a:endParaRPr lang="en-US" sz="1400" spc="-5" dirty="0">
              <a:latin typeface="Times New Roman"/>
              <a:cs typeface="Times New Roman"/>
            </a:endParaRP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Complete Situation Report form, MEMA DR-2, and submit to  MEMA</a:t>
            </a:r>
          </a:p>
          <a:p>
            <a:pPr marL="469900" indent="-457200">
              <a:spcBef>
                <a:spcPts val="100"/>
              </a:spcBef>
              <a:buFont typeface="Arial" panose="020B0604020202020204" pitchFamily="34" charset="0"/>
              <a:buChar char="•"/>
            </a:pPr>
            <a:r>
              <a:rPr lang="en-US" sz="2800" dirty="0">
                <a:latin typeface="Times New Roman"/>
                <a:cs typeface="Times New Roman"/>
              </a:rPr>
              <a:t>Update </a:t>
            </a:r>
            <a:r>
              <a:rPr lang="en-US" sz="2800" spc="-5" dirty="0">
                <a:latin typeface="Times New Roman"/>
                <a:cs typeface="Times New Roman"/>
              </a:rPr>
              <a:t>Situation Report </a:t>
            </a:r>
            <a:r>
              <a:rPr lang="en-US" sz="2800" dirty="0">
                <a:latin typeface="Times New Roman"/>
                <a:cs typeface="Times New Roman"/>
              </a:rPr>
              <a:t>every 24 </a:t>
            </a:r>
            <a:r>
              <a:rPr lang="en-US" sz="2800" spc="-5" dirty="0">
                <a:latin typeface="Times New Roman"/>
                <a:cs typeface="Times New Roman"/>
              </a:rPr>
              <a:t>hours </a:t>
            </a:r>
            <a:r>
              <a:rPr lang="en-US" sz="2800" dirty="0">
                <a:latin typeface="Times New Roman"/>
                <a:cs typeface="Times New Roman"/>
              </a:rPr>
              <a:t>or </a:t>
            </a:r>
            <a:r>
              <a:rPr lang="en-US" sz="2800" spc="-5" dirty="0">
                <a:latin typeface="Times New Roman"/>
                <a:cs typeface="Times New Roman"/>
              </a:rPr>
              <a:t>as circumstances  </a:t>
            </a:r>
            <a:r>
              <a:rPr lang="en-US" sz="2800" dirty="0">
                <a:latin typeface="Times New Roman"/>
                <a:cs typeface="Times New Roman"/>
              </a:rPr>
              <a:t>change </a:t>
            </a:r>
            <a:r>
              <a:rPr lang="en-US" sz="2800" spc="-5" dirty="0">
                <a:latin typeface="Times New Roman"/>
                <a:cs typeface="Times New Roman"/>
              </a:rPr>
              <a:t>better </a:t>
            </a:r>
            <a:r>
              <a:rPr lang="en-US" sz="2800" dirty="0">
                <a:latin typeface="Times New Roman"/>
                <a:cs typeface="Times New Roman"/>
              </a:rPr>
              <a:t>or </a:t>
            </a:r>
            <a:r>
              <a:rPr lang="en-US" sz="2800" spc="-5" dirty="0">
                <a:latin typeface="Times New Roman"/>
                <a:cs typeface="Times New Roman"/>
              </a:rPr>
              <a:t>worse.</a:t>
            </a:r>
            <a:endParaRPr lang="en-US" sz="2800" dirty="0">
              <a:latin typeface="Times New Roman"/>
              <a:cs typeface="Times New Roman"/>
            </a:endParaRPr>
          </a:p>
          <a:p>
            <a:pPr marL="469900" indent="-457200">
              <a:spcBef>
                <a:spcPts val="100"/>
              </a:spcBef>
              <a:buFont typeface="Arial" panose="020B0604020202020204" pitchFamily="34" charset="0"/>
              <a:buChar char="•"/>
            </a:pPr>
            <a:r>
              <a:rPr lang="en-US" sz="2800" spc="-5" dirty="0">
                <a:latin typeface="Times New Roman"/>
                <a:cs typeface="Times New Roman"/>
              </a:rPr>
              <a:t>Mark last report as</a:t>
            </a:r>
            <a:r>
              <a:rPr lang="en-US" sz="2800" spc="-20" dirty="0">
                <a:latin typeface="Times New Roman"/>
                <a:cs typeface="Times New Roman"/>
              </a:rPr>
              <a:t> </a:t>
            </a:r>
            <a:r>
              <a:rPr lang="en-US" sz="2800" spc="-5" dirty="0">
                <a:latin typeface="Times New Roman"/>
                <a:cs typeface="Times New Roman"/>
              </a:rPr>
              <a:t>FINAL</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Situation Reports</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35671038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Damage Reports (DR-2)</a:t>
            </a:r>
          </a:p>
        </p:txBody>
      </p:sp>
      <p:sp>
        <p:nvSpPr>
          <p:cNvPr id="6" name="object 4"/>
          <p:cNvSpPr txBox="1"/>
          <p:nvPr/>
        </p:nvSpPr>
        <p:spPr>
          <a:xfrm>
            <a:off x="457200" y="1549478"/>
            <a:ext cx="1828800" cy="1040670"/>
          </a:xfrm>
          <a:prstGeom prst="rect">
            <a:avLst/>
          </a:prstGeom>
        </p:spPr>
        <p:txBody>
          <a:bodyPr vert="horz" wrap="square" lIns="0" tIns="12065" rIns="0" bIns="0" rtlCol="0">
            <a:spAutoFit/>
          </a:bodyPr>
          <a:lstStyle/>
          <a:p>
            <a:pPr marL="12700">
              <a:lnSpc>
                <a:spcPct val="100000"/>
              </a:lnSpc>
              <a:spcBef>
                <a:spcPts val="95"/>
              </a:spcBef>
            </a:pPr>
            <a:r>
              <a:rPr sz="3600" spc="-10" dirty="0">
                <a:latin typeface="Times New Roman"/>
                <a:cs typeface="Times New Roman"/>
              </a:rPr>
              <a:t>DR</a:t>
            </a:r>
            <a:r>
              <a:rPr sz="3600" spc="-5" dirty="0">
                <a:latin typeface="Times New Roman"/>
                <a:cs typeface="Times New Roman"/>
              </a:rPr>
              <a:t>-</a:t>
            </a:r>
            <a:r>
              <a:rPr lang="en-US" sz="3600" spc="-5" dirty="0">
                <a:latin typeface="Times New Roman"/>
                <a:cs typeface="Times New Roman"/>
              </a:rPr>
              <a:t>2</a:t>
            </a:r>
          </a:p>
          <a:p>
            <a:pPr marL="12700">
              <a:lnSpc>
                <a:spcPct val="100000"/>
              </a:lnSpc>
              <a:spcBef>
                <a:spcPts val="95"/>
              </a:spcBef>
            </a:pPr>
            <a:r>
              <a:rPr lang="en-US" sz="3000" spc="-5" dirty="0">
                <a:latin typeface="Times New Roman"/>
                <a:cs typeface="Times New Roman"/>
              </a:rPr>
              <a:t>Page 1 of 2</a:t>
            </a:r>
            <a:endParaRPr sz="3000" dirty="0">
              <a:latin typeface="Times New Roman"/>
              <a:cs typeface="Times New Roman"/>
            </a:endParaRPr>
          </a:p>
        </p:txBody>
      </p:sp>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94195" y="1371600"/>
            <a:ext cx="424282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0218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Damage Reports (DR-2)</a:t>
            </a:r>
          </a:p>
        </p:txBody>
      </p:sp>
      <p:sp>
        <p:nvSpPr>
          <p:cNvPr id="6" name="object 4"/>
          <p:cNvSpPr txBox="1"/>
          <p:nvPr/>
        </p:nvSpPr>
        <p:spPr>
          <a:xfrm>
            <a:off x="457200" y="1549478"/>
            <a:ext cx="1828800" cy="1040670"/>
          </a:xfrm>
          <a:prstGeom prst="rect">
            <a:avLst/>
          </a:prstGeom>
        </p:spPr>
        <p:txBody>
          <a:bodyPr vert="horz" wrap="square" lIns="0" tIns="12065" rIns="0" bIns="0" rtlCol="0">
            <a:spAutoFit/>
          </a:bodyPr>
          <a:lstStyle/>
          <a:p>
            <a:pPr marL="12700">
              <a:lnSpc>
                <a:spcPct val="100000"/>
              </a:lnSpc>
              <a:spcBef>
                <a:spcPts val="95"/>
              </a:spcBef>
            </a:pPr>
            <a:r>
              <a:rPr sz="3600" spc="-10" dirty="0">
                <a:latin typeface="Times New Roman"/>
                <a:cs typeface="Times New Roman"/>
              </a:rPr>
              <a:t>DR</a:t>
            </a:r>
            <a:r>
              <a:rPr sz="3600" spc="-5" dirty="0">
                <a:latin typeface="Times New Roman"/>
                <a:cs typeface="Times New Roman"/>
              </a:rPr>
              <a:t>-</a:t>
            </a:r>
            <a:r>
              <a:rPr lang="en-US" sz="3600" spc="-5" dirty="0">
                <a:latin typeface="Times New Roman"/>
                <a:cs typeface="Times New Roman"/>
              </a:rPr>
              <a:t>2</a:t>
            </a:r>
          </a:p>
          <a:p>
            <a:pPr marL="12700">
              <a:lnSpc>
                <a:spcPct val="100000"/>
              </a:lnSpc>
              <a:spcBef>
                <a:spcPts val="95"/>
              </a:spcBef>
            </a:pPr>
            <a:r>
              <a:rPr lang="en-US" sz="3000" spc="-5" dirty="0">
                <a:latin typeface="Times New Roman"/>
                <a:cs typeface="Times New Roman"/>
              </a:rPr>
              <a:t>Page 2 of 2</a:t>
            </a:r>
            <a:endParaRPr sz="3000" dirty="0">
              <a:latin typeface="Times New Roman"/>
              <a:cs typeface="Times New Roman"/>
            </a:endParaRPr>
          </a:p>
        </p:txBody>
      </p:sp>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4600" y="1371600"/>
            <a:ext cx="4313955"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2383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316292"/>
          </a:xfrm>
          <a:prstGeom prst="rect">
            <a:avLst/>
          </a:prstGeom>
        </p:spPr>
        <p:txBody>
          <a:bodyPr wrap="square">
            <a:spAutoFit/>
          </a:bodyPr>
          <a:lstStyle/>
          <a:p>
            <a:pPr marL="12700">
              <a:lnSpc>
                <a:spcPts val="3835"/>
              </a:lnSpc>
              <a:spcBef>
                <a:spcPts val="105"/>
              </a:spcBef>
              <a:tabLst>
                <a:tab pos="354965" algn="l"/>
                <a:tab pos="355600" algn="l"/>
              </a:tabLst>
            </a:pPr>
            <a:r>
              <a:rPr lang="en-US" sz="3200" b="1" dirty="0">
                <a:latin typeface="Times New Roman"/>
                <a:cs typeface="Times New Roman"/>
              </a:rPr>
              <a:t>Within 24 hours, if possible, send in Damage Assessment forms (MEMA DA-1, 2, 3) with information on:</a:t>
            </a:r>
            <a:endParaRPr lang="en-US" sz="1400" spc="-5" dirty="0">
              <a:latin typeface="Times New Roman"/>
              <a:cs typeface="Times New Roman"/>
            </a:endParaRP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Damage location(s)</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Estimate dollar amount(s)</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Residential, commercial, and/or government infrastructure</a:t>
            </a: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Local Damage Assessment</a:t>
            </a:r>
            <a:endParaRPr lang="en-US" sz="48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8578742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Damage Assessment (DA-1)</a:t>
            </a:r>
            <a:endParaRPr lang="en-US" sz="4800" dirty="0">
              <a:solidFill>
                <a:schemeClr val="bg1"/>
              </a:solidFill>
              <a:latin typeface="Tw Cen MT Condensed" panose="020B0606020104020203" pitchFamily="34" charset="0"/>
              <a:ea typeface="Tw Cen MT Condensed" charset="0"/>
              <a:cs typeface="Tw Cen MT Condensed" charset="0"/>
            </a:endParaRPr>
          </a:p>
        </p:txBody>
      </p:sp>
      <p:sp>
        <p:nvSpPr>
          <p:cNvPr id="2" name="Rectangle 1"/>
          <p:cNvSpPr/>
          <p:nvPr/>
        </p:nvSpPr>
        <p:spPr>
          <a:xfrm>
            <a:off x="228600" y="1600200"/>
            <a:ext cx="1128194" cy="584775"/>
          </a:xfrm>
          <a:prstGeom prst="rect">
            <a:avLst/>
          </a:prstGeom>
        </p:spPr>
        <p:txBody>
          <a:bodyPr wrap="none">
            <a:spAutoFit/>
          </a:bodyPr>
          <a:lstStyle/>
          <a:p>
            <a:pPr marL="12700" lvl="0">
              <a:spcBef>
                <a:spcPts val="95"/>
              </a:spcBef>
            </a:pPr>
            <a:r>
              <a:rPr lang="en-US" sz="3200" spc="-10" dirty="0">
                <a:solidFill>
                  <a:prstClr val="black"/>
                </a:solidFill>
                <a:latin typeface="Times New Roman"/>
                <a:cs typeface="Times New Roman"/>
              </a:rPr>
              <a:t>DA</a:t>
            </a:r>
            <a:r>
              <a:rPr lang="en-US" sz="3200" spc="-5" dirty="0">
                <a:solidFill>
                  <a:prstClr val="black"/>
                </a:solidFill>
                <a:latin typeface="Times New Roman"/>
                <a:cs typeface="Times New Roman"/>
              </a:rPr>
              <a:t>-1</a:t>
            </a:r>
          </a:p>
        </p:txBody>
      </p:sp>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74985" y="1524000"/>
            <a:ext cx="7016389"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605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Damage Assessment (DA-1)</a:t>
            </a:r>
            <a:endParaRPr lang="en-US" sz="4800" dirty="0">
              <a:solidFill>
                <a:schemeClr val="bg1"/>
              </a:solidFill>
              <a:latin typeface="Tw Cen MT Condensed" panose="020B0606020104020203" pitchFamily="34" charset="0"/>
              <a:ea typeface="Tw Cen MT Condensed" charset="0"/>
              <a:cs typeface="Tw Cen MT Condensed" charset="0"/>
            </a:endParaRPr>
          </a:p>
        </p:txBody>
      </p:sp>
      <p:sp>
        <p:nvSpPr>
          <p:cNvPr id="2" name="Rectangle 1"/>
          <p:cNvSpPr/>
          <p:nvPr/>
        </p:nvSpPr>
        <p:spPr>
          <a:xfrm>
            <a:off x="109241" y="1568548"/>
            <a:ext cx="1128194" cy="584775"/>
          </a:xfrm>
          <a:prstGeom prst="rect">
            <a:avLst/>
          </a:prstGeom>
        </p:spPr>
        <p:txBody>
          <a:bodyPr wrap="none">
            <a:spAutoFit/>
          </a:bodyPr>
          <a:lstStyle/>
          <a:p>
            <a:pPr marL="12700" lvl="0">
              <a:spcBef>
                <a:spcPts val="95"/>
              </a:spcBef>
            </a:pPr>
            <a:r>
              <a:rPr lang="en-US" sz="3200" spc="-10" dirty="0">
                <a:solidFill>
                  <a:prstClr val="black"/>
                </a:solidFill>
                <a:latin typeface="Times New Roman"/>
                <a:cs typeface="Times New Roman"/>
              </a:rPr>
              <a:t>DA</a:t>
            </a:r>
            <a:r>
              <a:rPr lang="en-US" sz="3200" spc="-5" dirty="0">
                <a:solidFill>
                  <a:prstClr val="black"/>
                </a:solidFill>
                <a:latin typeface="Times New Roman"/>
                <a:cs typeface="Times New Roman"/>
              </a:rPr>
              <a:t>-2</a:t>
            </a:r>
          </a:p>
        </p:txBody>
      </p:sp>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1003" y="1447800"/>
            <a:ext cx="6969343" cy="53035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00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4800" dirty="0">
                <a:solidFill>
                  <a:schemeClr val="bg1"/>
                </a:solidFill>
                <a:latin typeface="Tw Cen MT Condensed" charset="0"/>
                <a:ea typeface="Tw Cen MT Condensed" charset="0"/>
                <a:cs typeface="Tw Cen MT Condensed" charset="0"/>
              </a:rPr>
              <a:t>Plans Bureau</a:t>
            </a:r>
          </a:p>
        </p:txBody>
      </p:sp>
      <p:sp>
        <p:nvSpPr>
          <p:cNvPr id="5" name="Rectangle 4"/>
          <p:cNvSpPr/>
          <p:nvPr/>
        </p:nvSpPr>
        <p:spPr>
          <a:xfrm>
            <a:off x="609600" y="1676400"/>
            <a:ext cx="8229600" cy="5016758"/>
          </a:xfrm>
          <a:prstGeom prst="rect">
            <a:avLst/>
          </a:prstGeom>
        </p:spPr>
        <p:txBody>
          <a:bodyPr wrap="square" anchor="ctr">
            <a:spAutoFit/>
          </a:bodyPr>
          <a:lstStyle/>
          <a:p>
            <a:pPr marL="457200" indent="-457200">
              <a:buFont typeface="Arial" panose="020B0604020202020204" pitchFamily="34" charset="0"/>
              <a:buChar char="•"/>
            </a:pPr>
            <a:r>
              <a:rPr lang="en-US" sz="3200" dirty="0">
                <a:latin typeface="Times New Roman" charset="0"/>
                <a:ea typeface="Times New Roman" charset="0"/>
                <a:cs typeface="Times New Roman" charset="0"/>
              </a:rPr>
              <a:t>Responsible for updating and maintaining the following plans, procedures and programs: </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MEMA Continuity of Operations Plan (COOP)</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MEMA Comprehensive Hurricane Preparedness Plan.</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MEMA New Madrid Seismic Zone (NMSZ) Operational Plan.</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Implementing activities allowed under the </a:t>
            </a:r>
            <a:r>
              <a:rPr lang="en-US" sz="2800" i="1" dirty="0">
                <a:latin typeface="Times New Roman" charset="0"/>
                <a:ea typeface="Times New Roman" charset="0"/>
                <a:cs typeface="Times New Roman" charset="0"/>
              </a:rPr>
              <a:t>National Earthquake Hazards Reduction Program</a:t>
            </a:r>
            <a:r>
              <a:rPr lang="en-US" sz="2800" dirty="0">
                <a:latin typeface="Times New Roman" charset="0"/>
                <a:ea typeface="Times New Roman" charset="0"/>
                <a:cs typeface="Times New Roman" charset="0"/>
              </a:rPr>
              <a:t> (NEHRP) Grant. </a:t>
            </a:r>
          </a:p>
          <a:p>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981530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Damage Assessment (DA-1)</a:t>
            </a:r>
            <a:endParaRPr lang="en-US" sz="4800" dirty="0">
              <a:solidFill>
                <a:schemeClr val="bg1"/>
              </a:solidFill>
              <a:latin typeface="Tw Cen MT Condensed" panose="020B0606020104020203" pitchFamily="34" charset="0"/>
              <a:ea typeface="Tw Cen MT Condensed" charset="0"/>
              <a:cs typeface="Tw Cen MT Condensed" charset="0"/>
            </a:endParaRPr>
          </a:p>
        </p:txBody>
      </p:sp>
      <p:sp>
        <p:nvSpPr>
          <p:cNvPr id="2" name="Rectangle 1"/>
          <p:cNvSpPr/>
          <p:nvPr/>
        </p:nvSpPr>
        <p:spPr>
          <a:xfrm>
            <a:off x="109241" y="1568548"/>
            <a:ext cx="1128194" cy="584775"/>
          </a:xfrm>
          <a:prstGeom prst="rect">
            <a:avLst/>
          </a:prstGeom>
        </p:spPr>
        <p:txBody>
          <a:bodyPr wrap="none">
            <a:spAutoFit/>
          </a:bodyPr>
          <a:lstStyle/>
          <a:p>
            <a:pPr marL="12700" lvl="0">
              <a:spcBef>
                <a:spcPts val="95"/>
              </a:spcBef>
            </a:pPr>
            <a:r>
              <a:rPr lang="en-US" sz="3200" spc="-10" dirty="0">
                <a:solidFill>
                  <a:prstClr val="black"/>
                </a:solidFill>
                <a:latin typeface="Times New Roman"/>
                <a:cs typeface="Times New Roman"/>
              </a:rPr>
              <a:t>DA</a:t>
            </a:r>
            <a:r>
              <a:rPr lang="en-US" sz="3200" spc="-5" dirty="0">
                <a:solidFill>
                  <a:prstClr val="black"/>
                </a:solidFill>
                <a:latin typeface="Times New Roman"/>
                <a:cs typeface="Times New Roman"/>
              </a:rPr>
              <a:t>-3</a:t>
            </a:r>
          </a:p>
        </p:txBody>
      </p:sp>
      <p:pic>
        <p:nvPicPr>
          <p:cNvPr id="194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69086" y="1325880"/>
            <a:ext cx="7170690" cy="5394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5030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Damage Assessment (DA-1)</a:t>
            </a:r>
            <a:endParaRPr lang="en-US" sz="4800" dirty="0">
              <a:solidFill>
                <a:schemeClr val="bg1"/>
              </a:solidFill>
              <a:latin typeface="Tw Cen MT Condensed" panose="020B0606020104020203" pitchFamily="34" charset="0"/>
              <a:ea typeface="Tw Cen MT Condensed" charset="0"/>
              <a:cs typeface="Tw Cen MT Condensed" charset="0"/>
            </a:endParaRPr>
          </a:p>
        </p:txBody>
      </p:sp>
      <p:sp>
        <p:nvSpPr>
          <p:cNvPr id="2" name="Rectangle 1"/>
          <p:cNvSpPr/>
          <p:nvPr/>
        </p:nvSpPr>
        <p:spPr>
          <a:xfrm>
            <a:off x="109241" y="1568548"/>
            <a:ext cx="1128194" cy="584775"/>
          </a:xfrm>
          <a:prstGeom prst="rect">
            <a:avLst/>
          </a:prstGeom>
        </p:spPr>
        <p:txBody>
          <a:bodyPr wrap="none">
            <a:spAutoFit/>
          </a:bodyPr>
          <a:lstStyle/>
          <a:p>
            <a:pPr marL="12700" lvl="0">
              <a:spcBef>
                <a:spcPts val="95"/>
              </a:spcBef>
            </a:pPr>
            <a:r>
              <a:rPr lang="en-US" sz="3200" spc="-10" dirty="0">
                <a:solidFill>
                  <a:prstClr val="black"/>
                </a:solidFill>
                <a:latin typeface="Times New Roman"/>
                <a:cs typeface="Times New Roman"/>
              </a:rPr>
              <a:t>DA</a:t>
            </a:r>
            <a:r>
              <a:rPr lang="en-US" sz="3200" spc="-5" dirty="0">
                <a:solidFill>
                  <a:prstClr val="black"/>
                </a:solidFill>
                <a:latin typeface="Times New Roman"/>
                <a:cs typeface="Times New Roman"/>
              </a:rPr>
              <a:t>-4</a:t>
            </a:r>
          </a:p>
        </p:txBody>
      </p:sp>
      <p:pic>
        <p:nvPicPr>
          <p:cNvPr id="2048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37435" y="1447800"/>
            <a:ext cx="7192176" cy="53035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9425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2849498"/>
          </a:xfrm>
          <a:prstGeom prst="rect">
            <a:avLst/>
          </a:prstGeom>
        </p:spPr>
        <p:txBody>
          <a:bodyPr wrap="square">
            <a:spAutoFit/>
          </a:bodyPr>
          <a:lstStyle/>
          <a:p>
            <a:pPr marL="12700">
              <a:lnSpc>
                <a:spcPts val="3835"/>
              </a:lnSpc>
              <a:spcBef>
                <a:spcPts val="105"/>
              </a:spcBef>
              <a:tabLst>
                <a:tab pos="354965" algn="l"/>
                <a:tab pos="355600" algn="l"/>
              </a:tabLst>
            </a:pPr>
            <a:r>
              <a:rPr lang="en-US" sz="3200" dirty="0">
                <a:latin typeface="Times New Roman"/>
                <a:cs typeface="Times New Roman"/>
              </a:rPr>
              <a:t>As more information comes in:</a:t>
            </a:r>
            <a:endParaRPr lang="en-US" sz="3200" spc="-5" dirty="0">
              <a:latin typeface="Times New Roman"/>
              <a:cs typeface="Times New Roman"/>
            </a:endParaRPr>
          </a:p>
          <a:p>
            <a:pPr marL="469900" indent="-457200">
              <a:lnSpc>
                <a:spcPct val="100000"/>
              </a:lnSpc>
              <a:spcBef>
                <a:spcPts val="100"/>
              </a:spcBef>
              <a:spcAft>
                <a:spcPts val="100"/>
              </a:spcAft>
              <a:buFont typeface="Wingdings" panose="05000000000000000000" pitchFamily="2" charset="2"/>
              <a:buChar char="§"/>
            </a:pPr>
            <a:r>
              <a:rPr lang="en-US" sz="2800" spc="-5" dirty="0">
                <a:latin typeface="Times New Roman"/>
                <a:cs typeface="Times New Roman"/>
              </a:rPr>
              <a:t>How large will the response have to be?</a:t>
            </a:r>
          </a:p>
          <a:p>
            <a:pPr marL="469900" indent="-457200">
              <a:lnSpc>
                <a:spcPct val="100000"/>
              </a:lnSpc>
              <a:spcBef>
                <a:spcPts val="100"/>
              </a:spcBef>
              <a:spcAft>
                <a:spcPts val="100"/>
              </a:spcAft>
              <a:buFont typeface="Wingdings" panose="05000000000000000000" pitchFamily="2" charset="2"/>
              <a:buChar char="§"/>
            </a:pPr>
            <a:r>
              <a:rPr lang="en-US" sz="2800" spc="-5" dirty="0">
                <a:latin typeface="Times New Roman"/>
                <a:cs typeface="Times New Roman"/>
              </a:rPr>
              <a:t>Where will my staging area be?</a:t>
            </a:r>
          </a:p>
          <a:p>
            <a:pPr marL="469900" indent="-457200">
              <a:lnSpc>
                <a:spcPct val="100000"/>
              </a:lnSpc>
              <a:spcBef>
                <a:spcPts val="100"/>
              </a:spcBef>
              <a:spcAft>
                <a:spcPts val="100"/>
              </a:spcAft>
              <a:buFont typeface="Wingdings" panose="05000000000000000000" pitchFamily="2" charset="2"/>
              <a:buChar char="§"/>
            </a:pPr>
            <a:r>
              <a:rPr lang="en-US" sz="2800" spc="-5" dirty="0">
                <a:latin typeface="Times New Roman"/>
                <a:cs typeface="Times New Roman"/>
              </a:rPr>
              <a:t>What to do with donated goods?</a:t>
            </a:r>
          </a:p>
          <a:p>
            <a:pPr marL="469900" indent="-457200">
              <a:lnSpc>
                <a:spcPct val="100000"/>
              </a:lnSpc>
              <a:spcBef>
                <a:spcPts val="100"/>
              </a:spcBef>
              <a:spcAft>
                <a:spcPts val="100"/>
              </a:spcAft>
              <a:buFont typeface="Wingdings" panose="05000000000000000000" pitchFamily="2" charset="2"/>
              <a:buChar char="§"/>
            </a:pPr>
            <a:r>
              <a:rPr lang="en-US" sz="2800" spc="-5" dirty="0">
                <a:latin typeface="Times New Roman"/>
                <a:cs typeface="Times New Roman"/>
              </a:rPr>
              <a:t>Do we need volunteers from outside our jurisdiction?</a:t>
            </a:r>
          </a:p>
          <a:p>
            <a:pPr marL="469900" indent="-457200">
              <a:lnSpc>
                <a:spcPct val="100000"/>
              </a:lnSpc>
              <a:spcBef>
                <a:spcPts val="100"/>
              </a:spcBef>
              <a:spcAft>
                <a:spcPts val="100"/>
              </a:spcAft>
              <a:buFont typeface="Wingdings" panose="05000000000000000000" pitchFamily="2" charset="2"/>
              <a:buChar char="§"/>
            </a:pPr>
            <a:r>
              <a:rPr lang="en-US" sz="2800" spc="-5" dirty="0">
                <a:latin typeface="Times New Roman"/>
                <a:cs typeface="Times New Roman"/>
              </a:rPr>
              <a:t>Where will we house emergency responders?</a:t>
            </a: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Local Damage Assessment</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39300883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Response becomes Recovery</a:t>
            </a:r>
          </a:p>
        </p:txBody>
      </p:sp>
      <p:sp>
        <p:nvSpPr>
          <p:cNvPr id="6" name="Rectangle 5"/>
          <p:cNvSpPr/>
          <p:nvPr/>
        </p:nvSpPr>
        <p:spPr>
          <a:xfrm>
            <a:off x="609600" y="1676400"/>
            <a:ext cx="8229600" cy="3567643"/>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The first 72 hours may be on you, so start helping your community immediately.</a:t>
            </a:r>
          </a:p>
          <a:p>
            <a:pPr marL="469900" indent="-457200">
              <a:lnSpc>
                <a:spcPts val="3835"/>
              </a:lnSpc>
              <a:spcBef>
                <a:spcPts val="105"/>
              </a:spcBef>
              <a:buFont typeface="Arial" panose="020B0604020202020204" pitchFamily="34" charset="0"/>
              <a:buChar char="•"/>
              <a:tabLst>
                <a:tab pos="354965" algn="l"/>
                <a:tab pos="355600" algn="l"/>
              </a:tabLst>
            </a:pPr>
            <a:r>
              <a:rPr lang="en-US" sz="3200" dirty="0">
                <a:latin typeface="Times New Roman"/>
                <a:cs typeface="Times New Roman"/>
              </a:rPr>
              <a:t>Find out where the needs are</a:t>
            </a:r>
          </a:p>
          <a:p>
            <a:pPr marL="469900" indent="-457200">
              <a:lnSpc>
                <a:spcPts val="3835"/>
              </a:lnSpc>
              <a:spcBef>
                <a:spcPts val="105"/>
              </a:spcBef>
              <a:buFont typeface="Arial" panose="020B0604020202020204" pitchFamily="34" charset="0"/>
              <a:buChar char="•"/>
              <a:tabLst>
                <a:tab pos="354965" algn="l"/>
                <a:tab pos="355600" algn="l"/>
              </a:tabLst>
            </a:pPr>
            <a:r>
              <a:rPr lang="en-US" sz="3200" dirty="0">
                <a:latin typeface="Times New Roman"/>
                <a:cs typeface="Times New Roman"/>
              </a:rPr>
              <a:t>Find out who has been displaced</a:t>
            </a:r>
          </a:p>
          <a:p>
            <a:pPr marL="469900" indent="-457200">
              <a:lnSpc>
                <a:spcPts val="3835"/>
              </a:lnSpc>
              <a:spcBef>
                <a:spcPts val="105"/>
              </a:spcBef>
              <a:buFont typeface="Arial" panose="020B0604020202020204" pitchFamily="34" charset="0"/>
              <a:buChar char="•"/>
              <a:tabLst>
                <a:tab pos="354965" algn="l"/>
                <a:tab pos="355600" algn="l"/>
              </a:tabLst>
            </a:pPr>
            <a:r>
              <a:rPr lang="en-US" sz="3200" dirty="0">
                <a:latin typeface="Times New Roman"/>
                <a:cs typeface="Times New Roman"/>
              </a:rPr>
              <a:t>Know where people have gone</a:t>
            </a:r>
          </a:p>
          <a:p>
            <a:pPr marL="12700">
              <a:lnSpc>
                <a:spcPts val="3835"/>
              </a:lnSpc>
              <a:spcBef>
                <a:spcPts val="105"/>
              </a:spcBef>
              <a:tabLst>
                <a:tab pos="354965" algn="l"/>
                <a:tab pos="355600" algn="l"/>
              </a:tabLst>
            </a:pPr>
            <a:endParaRPr lang="en-US" sz="3200" dirty="0">
              <a:latin typeface="Times New Roman"/>
              <a:cs typeface="Times New Roman"/>
            </a:endParaRPr>
          </a:p>
          <a:p>
            <a:pPr marL="12700" algn="ctr">
              <a:lnSpc>
                <a:spcPts val="3835"/>
              </a:lnSpc>
              <a:spcBef>
                <a:spcPts val="105"/>
              </a:spcBef>
              <a:tabLst>
                <a:tab pos="354965" algn="l"/>
                <a:tab pos="355600" algn="l"/>
              </a:tabLst>
            </a:pPr>
            <a:r>
              <a:rPr lang="en-US" sz="3600" b="1" spc="-5" dirty="0">
                <a:latin typeface="Times New Roman"/>
                <a:cs typeface="Times New Roman"/>
              </a:rPr>
              <a:t>Document, Document,</a:t>
            </a:r>
            <a:r>
              <a:rPr lang="en-US" sz="3600" b="1" spc="30" dirty="0">
                <a:latin typeface="Times New Roman"/>
                <a:cs typeface="Times New Roman"/>
              </a:rPr>
              <a:t> </a:t>
            </a:r>
            <a:r>
              <a:rPr lang="en-US" sz="3600" b="1" spc="-5" dirty="0">
                <a:latin typeface="Times New Roman"/>
                <a:cs typeface="Times New Roman"/>
              </a:rPr>
              <a:t>Document!</a:t>
            </a:r>
            <a:endParaRPr lang="en-US" sz="3600" dirty="0">
              <a:latin typeface="Times New Roman"/>
              <a:cs typeface="Times New Roman"/>
            </a:endParaRPr>
          </a:p>
        </p:txBody>
      </p:sp>
    </p:spTree>
    <p:extLst>
      <p:ext uri="{BB962C8B-B14F-4D97-AF65-F5344CB8AC3E}">
        <p14:creationId xmlns:p14="http://schemas.microsoft.com/office/powerpoint/2010/main" val="25671245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185487"/>
          </a:xfrm>
          <a:prstGeom prst="rect">
            <a:avLst/>
          </a:prstGeom>
        </p:spPr>
        <p:txBody>
          <a:bodyPr wrap="square">
            <a:spAutoFit/>
          </a:bodyPr>
          <a:lstStyle/>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Area Coordinator</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State Emergency Response Team (SERT)</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Individual Assistance (IA)</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Public Assistance (PA)</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Statewide Mutual Aid Compact</a:t>
            </a:r>
          </a:p>
          <a:p>
            <a:pPr marL="927100" lvl="1" indent="-457200">
              <a:spcBef>
                <a:spcPts val="100"/>
              </a:spcBef>
              <a:buFont typeface="Courier New" panose="02070309020205020404" pitchFamily="49" charset="0"/>
              <a:buChar char="o"/>
            </a:pPr>
            <a:r>
              <a:rPr lang="en-US" sz="2800" spc="-5" dirty="0">
                <a:latin typeface="Times New Roman"/>
                <a:cs typeface="Times New Roman"/>
              </a:rPr>
              <a:t>You can call on members of the compact.</a:t>
            </a:r>
          </a:p>
          <a:p>
            <a:pPr marL="927100" lvl="1" indent="-457200">
              <a:spcBef>
                <a:spcPts val="100"/>
              </a:spcBef>
              <a:buFont typeface="Courier New" panose="02070309020205020404" pitchFamily="49" charset="0"/>
              <a:buChar char="o"/>
            </a:pPr>
            <a:r>
              <a:rPr lang="en-US" sz="2800" spc="-5" dirty="0">
                <a:latin typeface="Times New Roman"/>
                <a:cs typeface="Times New Roman"/>
              </a:rPr>
              <a:t>SMAC/MEMA</a:t>
            </a: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State Response</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10028914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SMAC</a:t>
            </a:r>
          </a:p>
        </p:txBody>
      </p:sp>
      <p:sp>
        <p:nvSpPr>
          <p:cNvPr id="6" name="Rectangle 5"/>
          <p:cNvSpPr/>
          <p:nvPr/>
        </p:nvSpPr>
        <p:spPr>
          <a:xfrm>
            <a:off x="609600" y="1676400"/>
            <a:ext cx="8229600" cy="4162678"/>
          </a:xfrm>
          <a:prstGeom prst="rect">
            <a:avLst/>
          </a:prstGeom>
        </p:spPr>
        <p:txBody>
          <a:bodyPr wrap="square">
            <a:spAutoFit/>
          </a:bodyPr>
          <a:lstStyle/>
          <a:p>
            <a:pPr marL="12700">
              <a:lnSpc>
                <a:spcPts val="3835"/>
              </a:lnSpc>
              <a:spcBef>
                <a:spcPts val="105"/>
              </a:spcBef>
              <a:tabLst>
                <a:tab pos="354965" algn="l"/>
                <a:tab pos="355600" algn="l"/>
              </a:tabLst>
            </a:pPr>
            <a:r>
              <a:rPr lang="en-US" sz="3000" b="1" dirty="0">
                <a:latin typeface="Times New Roman"/>
                <a:cs typeface="Times New Roman"/>
              </a:rPr>
              <a:t>State Mutual Aid Compact</a:t>
            </a:r>
          </a:p>
          <a:p>
            <a:pPr marL="12700">
              <a:lnSpc>
                <a:spcPts val="3835"/>
              </a:lnSpc>
              <a:spcBef>
                <a:spcPts val="105"/>
              </a:spcBef>
              <a:tabLst>
                <a:tab pos="354965" algn="l"/>
                <a:tab pos="355600" algn="l"/>
              </a:tabLst>
            </a:pPr>
            <a:r>
              <a:rPr lang="en-US" sz="2800" dirty="0">
                <a:latin typeface="Times New Roman"/>
                <a:cs typeface="Times New Roman"/>
              </a:rPr>
              <a:t>The Deployment of you and maybe your equipment to an affected area within the state.</a:t>
            </a:r>
          </a:p>
          <a:p>
            <a:pPr marL="12700">
              <a:spcBef>
                <a:spcPts val="665"/>
              </a:spcBef>
              <a:buClr>
                <a:srgbClr val="1F5E6D"/>
              </a:buClr>
              <a:tabLst>
                <a:tab pos="469265" algn="l"/>
                <a:tab pos="469900" algn="l"/>
                <a:tab pos="3327400" algn="l"/>
              </a:tabLst>
            </a:pPr>
            <a:endParaRPr lang="en-US" sz="1200" dirty="0">
              <a:latin typeface="Times New Roman"/>
              <a:cs typeface="Times New Roman"/>
            </a:endParaRPr>
          </a:p>
          <a:p>
            <a:pPr marL="355600" marR="1285240" indent="-342900">
              <a:spcBef>
                <a:spcPts val="200"/>
              </a:spcBef>
              <a:buChar char="▪"/>
              <a:tabLst>
                <a:tab pos="355600" algn="l"/>
                <a:tab pos="356235" algn="l"/>
              </a:tabLst>
            </a:pPr>
            <a:r>
              <a:rPr lang="en-US" sz="3000" spc="-5" dirty="0">
                <a:latin typeface="Times New Roman"/>
                <a:cs typeface="Times New Roman"/>
              </a:rPr>
              <a:t>All </a:t>
            </a:r>
            <a:r>
              <a:rPr lang="en-US" sz="3000" dirty="0">
                <a:latin typeface="Times New Roman"/>
                <a:cs typeface="Times New Roman"/>
              </a:rPr>
              <a:t>82 </a:t>
            </a:r>
            <a:r>
              <a:rPr lang="en-US" sz="3000" spc="-5" dirty="0">
                <a:latin typeface="Times New Roman"/>
                <a:cs typeface="Times New Roman"/>
              </a:rPr>
              <a:t>counties, tribal government </a:t>
            </a:r>
            <a:r>
              <a:rPr lang="en-US" sz="3000" dirty="0">
                <a:latin typeface="Times New Roman"/>
                <a:cs typeface="Times New Roman"/>
              </a:rPr>
              <a:t>and </a:t>
            </a:r>
            <a:r>
              <a:rPr lang="en-US" sz="3000" spc="-5" dirty="0">
                <a:latin typeface="Times New Roman"/>
                <a:cs typeface="Times New Roman"/>
              </a:rPr>
              <a:t>some </a:t>
            </a:r>
            <a:r>
              <a:rPr lang="en-US" sz="3000" dirty="0">
                <a:latin typeface="Times New Roman"/>
                <a:cs typeface="Times New Roman"/>
              </a:rPr>
              <a:t>local  jurisdictions have signed</a:t>
            </a:r>
            <a:r>
              <a:rPr lang="en-US" sz="3000" spc="-75" dirty="0">
                <a:latin typeface="Times New Roman"/>
                <a:cs typeface="Times New Roman"/>
              </a:rPr>
              <a:t> </a:t>
            </a:r>
            <a:r>
              <a:rPr lang="en-US" sz="3000" spc="-5" dirty="0">
                <a:latin typeface="Times New Roman"/>
                <a:cs typeface="Times New Roman"/>
              </a:rPr>
              <a:t>this.</a:t>
            </a:r>
            <a:endParaRPr lang="en-US" sz="3000" dirty="0">
              <a:latin typeface="Times New Roman"/>
              <a:cs typeface="Times New Roman"/>
            </a:endParaRPr>
          </a:p>
          <a:p>
            <a:pPr marL="355600" marR="5080" indent="-342900">
              <a:spcBef>
                <a:spcPts val="200"/>
              </a:spcBef>
              <a:buChar char="▪"/>
              <a:tabLst>
                <a:tab pos="355600" algn="l"/>
                <a:tab pos="356235" algn="l"/>
              </a:tabLst>
            </a:pPr>
            <a:r>
              <a:rPr lang="en-US" sz="3000" spc="-5" dirty="0">
                <a:latin typeface="Times New Roman"/>
                <a:cs typeface="Times New Roman"/>
              </a:rPr>
              <a:t>Provides the state </a:t>
            </a:r>
            <a:r>
              <a:rPr lang="en-US" sz="3000" dirty="0">
                <a:latin typeface="Times New Roman"/>
                <a:cs typeface="Times New Roman"/>
              </a:rPr>
              <a:t>and </a:t>
            </a:r>
            <a:r>
              <a:rPr lang="en-US" sz="3000" spc="-5" dirty="0">
                <a:latin typeface="Times New Roman"/>
                <a:cs typeface="Times New Roman"/>
              </a:rPr>
              <a:t>locals </a:t>
            </a:r>
            <a:r>
              <a:rPr lang="en-US" sz="3000" dirty="0">
                <a:latin typeface="Times New Roman"/>
                <a:cs typeface="Times New Roman"/>
              </a:rPr>
              <a:t>with a </a:t>
            </a:r>
            <a:r>
              <a:rPr lang="en-US" sz="3000" spc="-5" dirty="0">
                <a:latin typeface="Times New Roman"/>
                <a:cs typeface="Times New Roman"/>
              </a:rPr>
              <a:t>database </a:t>
            </a:r>
            <a:r>
              <a:rPr lang="en-US" sz="3000" dirty="0">
                <a:latin typeface="Times New Roman"/>
                <a:cs typeface="Times New Roman"/>
              </a:rPr>
              <a:t>of resources  that </a:t>
            </a:r>
            <a:r>
              <a:rPr lang="en-US" sz="3000" spc="-5" dirty="0">
                <a:latin typeface="Times New Roman"/>
                <a:cs typeface="Times New Roman"/>
              </a:rPr>
              <a:t>can </a:t>
            </a:r>
            <a:r>
              <a:rPr lang="en-US" sz="3000" dirty="0">
                <a:latin typeface="Times New Roman"/>
                <a:cs typeface="Times New Roman"/>
              </a:rPr>
              <a:t>be </a:t>
            </a:r>
            <a:r>
              <a:rPr lang="en-US" sz="3000" spc="-5" dirty="0">
                <a:latin typeface="Times New Roman"/>
                <a:cs typeface="Times New Roman"/>
              </a:rPr>
              <a:t>used </a:t>
            </a:r>
            <a:r>
              <a:rPr lang="en-US" sz="3000" dirty="0">
                <a:latin typeface="Times New Roman"/>
                <a:cs typeface="Times New Roman"/>
              </a:rPr>
              <a:t>in </a:t>
            </a:r>
            <a:r>
              <a:rPr lang="en-US" sz="3000" spc="-10" dirty="0">
                <a:latin typeface="Times New Roman"/>
                <a:cs typeface="Times New Roman"/>
              </a:rPr>
              <a:t>times </a:t>
            </a:r>
            <a:r>
              <a:rPr lang="en-US" sz="3000" dirty="0">
                <a:latin typeface="Times New Roman"/>
                <a:cs typeface="Times New Roman"/>
              </a:rPr>
              <a:t>of </a:t>
            </a:r>
            <a:r>
              <a:rPr lang="en-US" sz="3000" spc="-5" dirty="0">
                <a:latin typeface="Times New Roman"/>
                <a:cs typeface="Times New Roman"/>
              </a:rPr>
              <a:t>disaster </a:t>
            </a:r>
            <a:r>
              <a:rPr lang="en-US" sz="3000" spc="-10" dirty="0">
                <a:latin typeface="Times New Roman"/>
                <a:cs typeface="Times New Roman"/>
              </a:rPr>
              <a:t>and </a:t>
            </a:r>
            <a:r>
              <a:rPr lang="en-US" sz="3000" spc="-5" dirty="0">
                <a:latin typeface="Times New Roman"/>
                <a:cs typeface="Times New Roman"/>
              </a:rPr>
              <a:t>are close </a:t>
            </a:r>
            <a:r>
              <a:rPr lang="en-US" sz="3000" dirty="0">
                <a:latin typeface="Times New Roman"/>
                <a:cs typeface="Times New Roman"/>
              </a:rPr>
              <a:t>to </a:t>
            </a:r>
            <a:r>
              <a:rPr lang="en-US" sz="3000" spc="-5" dirty="0">
                <a:latin typeface="Times New Roman"/>
                <a:cs typeface="Times New Roman"/>
              </a:rPr>
              <a:t>affected  </a:t>
            </a:r>
            <a:r>
              <a:rPr lang="en-US" sz="3000" dirty="0">
                <a:latin typeface="Times New Roman"/>
                <a:cs typeface="Times New Roman"/>
              </a:rPr>
              <a:t>area.</a:t>
            </a:r>
          </a:p>
        </p:txBody>
      </p:sp>
    </p:spTree>
    <p:extLst>
      <p:ext uri="{BB962C8B-B14F-4D97-AF65-F5344CB8AC3E}">
        <p14:creationId xmlns:p14="http://schemas.microsoft.com/office/powerpoint/2010/main" val="11693439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MCDEMA</a:t>
            </a:r>
          </a:p>
        </p:txBody>
      </p:sp>
      <p:sp>
        <p:nvSpPr>
          <p:cNvPr id="6" name="Rectangle 5"/>
          <p:cNvSpPr/>
          <p:nvPr/>
        </p:nvSpPr>
        <p:spPr>
          <a:xfrm>
            <a:off x="609600" y="1676400"/>
            <a:ext cx="8229600" cy="2887970"/>
          </a:xfrm>
          <a:prstGeom prst="rect">
            <a:avLst/>
          </a:prstGeom>
        </p:spPr>
        <p:txBody>
          <a:bodyPr wrap="square">
            <a:spAutoFit/>
          </a:bodyPr>
          <a:lstStyle/>
          <a:p>
            <a:pPr marL="355600" marR="1285240" indent="-342900">
              <a:spcBef>
                <a:spcPts val="200"/>
              </a:spcBef>
              <a:buChar char="▪"/>
              <a:tabLst>
                <a:tab pos="355600" algn="l"/>
                <a:tab pos="356235" algn="l"/>
              </a:tabLst>
            </a:pPr>
            <a:r>
              <a:rPr lang="en-US" sz="3000" spc="-5" dirty="0">
                <a:latin typeface="Times New Roman"/>
                <a:cs typeface="Times New Roman"/>
              </a:rPr>
              <a:t>Mississippi Civil Defense Emergency Management Association  (MCDEMA) &amp; Local Emergency Management Agency (EMA)  Directors who can help with response</a:t>
            </a:r>
          </a:p>
          <a:p>
            <a:pPr marL="355600" marR="1285240" indent="-342900">
              <a:spcBef>
                <a:spcPts val="200"/>
              </a:spcBef>
              <a:buChar char="▪"/>
              <a:tabLst>
                <a:tab pos="355600" algn="l"/>
                <a:tab pos="356235" algn="l"/>
              </a:tabLst>
            </a:pPr>
            <a:r>
              <a:rPr lang="en-US" sz="3000" spc="-5" dirty="0">
                <a:latin typeface="Times New Roman"/>
                <a:cs typeface="Times New Roman"/>
              </a:rPr>
              <a:t>Other state agency response</a:t>
            </a:r>
          </a:p>
        </p:txBody>
      </p:sp>
    </p:spTree>
    <p:extLst>
      <p:ext uri="{BB962C8B-B14F-4D97-AF65-F5344CB8AC3E}">
        <p14:creationId xmlns:p14="http://schemas.microsoft.com/office/powerpoint/2010/main" val="40064239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EMAC</a:t>
            </a:r>
          </a:p>
        </p:txBody>
      </p:sp>
      <p:sp>
        <p:nvSpPr>
          <p:cNvPr id="6" name="Rectangle 5"/>
          <p:cNvSpPr/>
          <p:nvPr/>
        </p:nvSpPr>
        <p:spPr>
          <a:xfrm>
            <a:off x="609600" y="1676400"/>
            <a:ext cx="8229600" cy="4443139"/>
          </a:xfrm>
          <a:prstGeom prst="rect">
            <a:avLst/>
          </a:prstGeom>
        </p:spPr>
        <p:txBody>
          <a:bodyPr wrap="square">
            <a:spAutoFit/>
          </a:bodyPr>
          <a:lstStyle/>
          <a:p>
            <a:pPr marL="12700">
              <a:lnSpc>
                <a:spcPts val="3835"/>
              </a:lnSpc>
              <a:spcBef>
                <a:spcPts val="105"/>
              </a:spcBef>
              <a:tabLst>
                <a:tab pos="354965" algn="l"/>
                <a:tab pos="355600" algn="l"/>
              </a:tabLst>
            </a:pPr>
            <a:r>
              <a:rPr lang="en-US" sz="3000" b="1" dirty="0">
                <a:latin typeface="Times New Roman"/>
                <a:cs typeface="Times New Roman"/>
              </a:rPr>
              <a:t>Emergency Management Assistance Compact</a:t>
            </a:r>
          </a:p>
          <a:p>
            <a:pPr marL="12700" marR="5080">
              <a:lnSpc>
                <a:spcPct val="99400"/>
              </a:lnSpc>
            </a:pPr>
            <a:r>
              <a:rPr lang="en-US" sz="2600" i="1" spc="-5" dirty="0">
                <a:latin typeface="Times New Roman"/>
                <a:cs typeface="Times New Roman"/>
              </a:rPr>
              <a:t>EMAC can </a:t>
            </a:r>
            <a:r>
              <a:rPr lang="en-US" sz="2600" i="1" dirty="0">
                <a:latin typeface="Times New Roman"/>
                <a:cs typeface="Times New Roman"/>
              </a:rPr>
              <a:t>pertain to all of the </a:t>
            </a:r>
            <a:r>
              <a:rPr lang="en-US" sz="2600" i="1" spc="-5" dirty="0">
                <a:latin typeface="Times New Roman"/>
                <a:cs typeface="Times New Roman"/>
              </a:rPr>
              <a:t>previous requirements </a:t>
            </a:r>
            <a:r>
              <a:rPr lang="en-US" sz="2600" i="1" dirty="0">
                <a:latin typeface="Times New Roman"/>
                <a:cs typeface="Times New Roman"/>
              </a:rPr>
              <a:t>and </a:t>
            </a:r>
            <a:r>
              <a:rPr lang="en-US" sz="2600" i="1" spc="-5" dirty="0">
                <a:latin typeface="Times New Roman"/>
                <a:cs typeface="Times New Roman"/>
              </a:rPr>
              <a:t>possibly  more. The main difference is </a:t>
            </a:r>
            <a:r>
              <a:rPr lang="en-US" sz="2600" i="1" dirty="0">
                <a:latin typeface="Times New Roman"/>
                <a:cs typeface="Times New Roman"/>
              </a:rPr>
              <a:t>you </a:t>
            </a:r>
            <a:r>
              <a:rPr lang="en-US" sz="2600" i="1" spc="-5" dirty="0">
                <a:latin typeface="Times New Roman"/>
                <a:cs typeface="Times New Roman"/>
              </a:rPr>
              <a:t>are </a:t>
            </a:r>
            <a:r>
              <a:rPr lang="en-US" sz="2600" i="1" dirty="0">
                <a:latin typeface="Times New Roman"/>
                <a:cs typeface="Times New Roman"/>
              </a:rPr>
              <a:t>deployed </a:t>
            </a:r>
            <a:r>
              <a:rPr lang="en-US" sz="2600" i="1" spc="-5" dirty="0">
                <a:latin typeface="Times New Roman"/>
                <a:cs typeface="Times New Roman"/>
              </a:rPr>
              <a:t>out </a:t>
            </a:r>
            <a:r>
              <a:rPr lang="en-US" sz="2600" i="1" dirty="0">
                <a:latin typeface="Times New Roman"/>
                <a:cs typeface="Times New Roman"/>
              </a:rPr>
              <a:t>of the </a:t>
            </a:r>
            <a:r>
              <a:rPr lang="en-US" sz="2600" i="1" spc="-5" dirty="0">
                <a:latin typeface="Times New Roman"/>
                <a:cs typeface="Times New Roman"/>
              </a:rPr>
              <a:t>State </a:t>
            </a:r>
            <a:r>
              <a:rPr lang="en-US" sz="2600" i="1" dirty="0">
                <a:latin typeface="Times New Roman"/>
                <a:cs typeface="Times New Roman"/>
              </a:rPr>
              <a:t>of  </a:t>
            </a:r>
            <a:r>
              <a:rPr lang="en-US" sz="2600" i="1" spc="-5" dirty="0">
                <a:latin typeface="Times New Roman"/>
                <a:cs typeface="Times New Roman"/>
              </a:rPr>
              <a:t>Mississippi.</a:t>
            </a:r>
            <a:endParaRPr lang="en-US" sz="2600" dirty="0">
              <a:latin typeface="Times New Roman"/>
              <a:cs typeface="Times New Roman"/>
            </a:endParaRPr>
          </a:p>
          <a:p>
            <a:pPr marL="12700">
              <a:spcBef>
                <a:spcPts val="665"/>
              </a:spcBef>
              <a:buClr>
                <a:srgbClr val="1F5E6D"/>
              </a:buClr>
              <a:tabLst>
                <a:tab pos="469265" algn="l"/>
                <a:tab pos="469900" algn="l"/>
                <a:tab pos="3327400" algn="l"/>
              </a:tabLst>
            </a:pPr>
            <a:endParaRPr lang="en-US" sz="1200" dirty="0">
              <a:latin typeface="Times New Roman"/>
              <a:cs typeface="Times New Roman"/>
            </a:endParaRPr>
          </a:p>
          <a:p>
            <a:pPr marL="469900" marR="1285240" indent="-457200">
              <a:spcBef>
                <a:spcPts val="0"/>
              </a:spcBef>
              <a:buFont typeface="Arial" panose="020B0604020202020204" pitchFamily="34" charset="0"/>
              <a:buChar char="•"/>
              <a:tabLst>
                <a:tab pos="355600" algn="l"/>
                <a:tab pos="356235" algn="l"/>
              </a:tabLst>
            </a:pPr>
            <a:r>
              <a:rPr lang="en-US" sz="2600" spc="-5" dirty="0">
                <a:latin typeface="Times New Roman"/>
                <a:cs typeface="Times New Roman"/>
              </a:rPr>
              <a:t>Be prepared to stay in less than perfect conditions and be self sustainable.</a:t>
            </a:r>
          </a:p>
          <a:p>
            <a:pPr marL="469900" marR="1285240" indent="-457200">
              <a:spcBef>
                <a:spcPts val="0"/>
              </a:spcBef>
              <a:buFont typeface="Arial" panose="020B0604020202020204" pitchFamily="34" charset="0"/>
              <a:buChar char="•"/>
              <a:tabLst>
                <a:tab pos="355600" algn="l"/>
                <a:tab pos="356235" algn="l"/>
              </a:tabLst>
            </a:pPr>
            <a:r>
              <a:rPr lang="en-US" sz="2600" spc="-5" dirty="0">
                <a:latin typeface="Times New Roman"/>
                <a:cs typeface="Times New Roman"/>
              </a:rPr>
              <a:t>Should you decide to self-deploy, you are on your own dime.</a:t>
            </a:r>
          </a:p>
          <a:p>
            <a:pPr marL="469900" marR="1285240" indent="-457200">
              <a:spcBef>
                <a:spcPts val="0"/>
              </a:spcBef>
              <a:buFont typeface="Arial" panose="020B0604020202020204" pitchFamily="34" charset="0"/>
              <a:buChar char="•"/>
              <a:tabLst>
                <a:tab pos="355600" algn="l"/>
                <a:tab pos="356235" algn="l"/>
              </a:tabLst>
            </a:pPr>
            <a:r>
              <a:rPr lang="en-US" sz="2600" spc="-5" dirty="0">
                <a:latin typeface="Times New Roman"/>
                <a:cs typeface="Times New Roman"/>
              </a:rPr>
              <a:t>Be certain that you have a copy of your Mission Assignment in hand before departure.</a:t>
            </a:r>
          </a:p>
        </p:txBody>
      </p:sp>
    </p:spTree>
    <p:extLst>
      <p:ext uri="{BB962C8B-B14F-4D97-AF65-F5344CB8AC3E}">
        <p14:creationId xmlns:p14="http://schemas.microsoft.com/office/powerpoint/2010/main" val="3846321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523220"/>
          </a:xfrm>
          <a:prstGeom prst="rect">
            <a:avLst/>
          </a:prstGeom>
        </p:spPr>
        <p:txBody>
          <a:bodyPr wrap="square">
            <a:spAutoFit/>
          </a:bodyPr>
          <a:lstStyle/>
          <a:p>
            <a:pPr marL="12700">
              <a:lnSpc>
                <a:spcPct val="100000"/>
              </a:lnSpc>
              <a:spcBef>
                <a:spcPts val="100"/>
              </a:spcBef>
            </a:pPr>
            <a:endParaRPr lang="en-US" sz="2800" spc="-5"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Mission Ready Package</a:t>
            </a:r>
            <a:endParaRPr lang="en-US" sz="5400" dirty="0">
              <a:solidFill>
                <a:schemeClr val="bg1"/>
              </a:solidFill>
              <a:latin typeface="Tw Cen MT Condensed" panose="020B0606020104020203" pitchFamily="34" charset="0"/>
              <a:ea typeface="Tw Cen MT Condensed" charset="0"/>
              <a:cs typeface="Tw Cen MT Condensed" charset="0"/>
            </a:endParaRPr>
          </a:p>
        </p:txBody>
      </p:sp>
      <p:pic>
        <p:nvPicPr>
          <p:cNvPr id="2355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44970" y="1447800"/>
            <a:ext cx="4224337" cy="5267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8038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Federal Declaration</a:t>
            </a:r>
          </a:p>
        </p:txBody>
      </p:sp>
      <p:sp>
        <p:nvSpPr>
          <p:cNvPr id="6" name="Rectangle 5"/>
          <p:cNvSpPr/>
          <p:nvPr/>
        </p:nvSpPr>
        <p:spPr>
          <a:xfrm>
            <a:off x="609600" y="1676400"/>
            <a:ext cx="8229600" cy="4065215"/>
          </a:xfrm>
          <a:prstGeom prst="rect">
            <a:avLst/>
          </a:prstGeom>
        </p:spPr>
        <p:txBody>
          <a:bodyPr wrap="square">
            <a:spAutoFit/>
          </a:bodyPr>
          <a:lstStyle/>
          <a:p>
            <a:pPr marL="12700">
              <a:lnSpc>
                <a:spcPts val="3835"/>
              </a:lnSpc>
              <a:spcBef>
                <a:spcPts val="105"/>
              </a:spcBef>
              <a:tabLst>
                <a:tab pos="354965" algn="l"/>
                <a:tab pos="355600" algn="l"/>
              </a:tabLst>
            </a:pPr>
            <a:r>
              <a:rPr lang="en-US" sz="3000" dirty="0">
                <a:latin typeface="Times New Roman"/>
                <a:cs typeface="Times New Roman"/>
              </a:rPr>
              <a:t>Steps to request a Federal Declaration</a:t>
            </a:r>
          </a:p>
          <a:p>
            <a:pPr marL="12700">
              <a:spcBef>
                <a:spcPts val="5"/>
              </a:spcBef>
              <a:tabLst>
                <a:tab pos="354965" algn="l"/>
                <a:tab pos="355600" algn="l"/>
              </a:tabLst>
            </a:pPr>
            <a:r>
              <a:rPr lang="en-US" sz="2800" i="1" dirty="0">
                <a:latin typeface="Times New Roman"/>
                <a:cs typeface="Times New Roman"/>
              </a:rPr>
              <a:t>Be </a:t>
            </a:r>
            <a:r>
              <a:rPr lang="en-US" sz="2800" i="1" spc="-5" dirty="0">
                <a:latin typeface="Times New Roman"/>
                <a:cs typeface="Times New Roman"/>
              </a:rPr>
              <a:t>prepared for </a:t>
            </a:r>
            <a:r>
              <a:rPr lang="en-US" sz="2800" i="1" dirty="0">
                <a:latin typeface="Times New Roman"/>
                <a:cs typeface="Times New Roman"/>
              </a:rPr>
              <a:t>a possible </a:t>
            </a:r>
            <a:r>
              <a:rPr lang="en-US" sz="2800" i="1" spc="-5" dirty="0">
                <a:latin typeface="Times New Roman"/>
                <a:cs typeface="Times New Roman"/>
              </a:rPr>
              <a:t>visit </a:t>
            </a:r>
            <a:r>
              <a:rPr lang="en-US" sz="2800" i="1" dirty="0">
                <a:latin typeface="Times New Roman"/>
                <a:cs typeface="Times New Roman"/>
              </a:rPr>
              <a:t>from </a:t>
            </a:r>
            <a:r>
              <a:rPr lang="en-US" sz="2800" i="1" spc="-5" dirty="0">
                <a:latin typeface="Times New Roman"/>
                <a:cs typeface="Times New Roman"/>
              </a:rPr>
              <a:t>the Governor </a:t>
            </a:r>
            <a:r>
              <a:rPr lang="en-US" sz="2800" i="1" dirty="0">
                <a:latin typeface="Times New Roman"/>
                <a:cs typeface="Times New Roman"/>
              </a:rPr>
              <a:t>within 24 hours.</a:t>
            </a:r>
            <a:endParaRPr lang="en-US" sz="2800" dirty="0">
              <a:latin typeface="Times New Roman"/>
              <a:cs typeface="Times New Roman"/>
            </a:endParaRPr>
          </a:p>
          <a:p>
            <a:pPr marL="12700">
              <a:spcBef>
                <a:spcPts val="665"/>
              </a:spcBef>
              <a:buClr>
                <a:srgbClr val="1F5E6D"/>
              </a:buClr>
              <a:tabLst>
                <a:tab pos="469265" algn="l"/>
                <a:tab pos="469900" algn="l"/>
                <a:tab pos="3327400" algn="l"/>
              </a:tabLst>
            </a:pPr>
            <a:endParaRPr lang="en-US" sz="1200" dirty="0">
              <a:latin typeface="Times New Roman"/>
              <a:cs typeface="Times New Roman"/>
            </a:endParaRPr>
          </a:p>
          <a:p>
            <a:pPr marL="469900" indent="-457200">
              <a:lnSpc>
                <a:spcPct val="100000"/>
              </a:lnSpc>
              <a:spcBef>
                <a:spcPts val="5"/>
              </a:spcBef>
              <a:buFont typeface="Wingdings" panose="05000000000000000000" pitchFamily="2" charset="2"/>
              <a:buChar char="§"/>
              <a:tabLst>
                <a:tab pos="354965" algn="l"/>
                <a:tab pos="355600" algn="l"/>
              </a:tabLst>
            </a:pPr>
            <a:r>
              <a:rPr lang="en-US" sz="2800" spc="-5" dirty="0">
                <a:latin typeface="Times New Roman"/>
                <a:cs typeface="Times New Roman"/>
              </a:rPr>
              <a:t>Preliminary/Joint Damage</a:t>
            </a:r>
            <a:r>
              <a:rPr lang="en-US" sz="2800" spc="-190" dirty="0">
                <a:latin typeface="Times New Roman"/>
                <a:cs typeface="Times New Roman"/>
              </a:rPr>
              <a:t> </a:t>
            </a:r>
            <a:r>
              <a:rPr lang="en-US" sz="2800" spc="-5" dirty="0">
                <a:latin typeface="Times New Roman"/>
                <a:cs typeface="Times New Roman"/>
              </a:rPr>
              <a:t>Assessment</a:t>
            </a:r>
            <a:endParaRPr lang="en-US" sz="2800" dirty="0">
              <a:latin typeface="Times New Roman"/>
              <a:cs typeface="Times New Roman"/>
            </a:endParaRPr>
          </a:p>
          <a:p>
            <a:pPr marL="469900" marR="1085215" indent="-457200">
              <a:lnSpc>
                <a:spcPts val="2870"/>
              </a:lnSpc>
              <a:buFont typeface="Wingdings" panose="05000000000000000000" pitchFamily="2" charset="2"/>
              <a:buChar char="§"/>
              <a:tabLst>
                <a:tab pos="354965" algn="l"/>
                <a:tab pos="355600" algn="l"/>
              </a:tabLst>
            </a:pPr>
            <a:r>
              <a:rPr lang="en-US" sz="2800" spc="-5" dirty="0">
                <a:latin typeface="Times New Roman"/>
                <a:cs typeface="Times New Roman"/>
              </a:rPr>
              <a:t>Information is </a:t>
            </a:r>
            <a:r>
              <a:rPr lang="en-US" sz="2800" dirty="0">
                <a:latin typeface="Times New Roman"/>
                <a:cs typeface="Times New Roman"/>
              </a:rPr>
              <a:t>given to </a:t>
            </a:r>
            <a:r>
              <a:rPr lang="en-US" sz="2800" spc="-5" dirty="0">
                <a:latin typeface="Times New Roman"/>
                <a:cs typeface="Times New Roman"/>
              </a:rPr>
              <a:t>the </a:t>
            </a:r>
            <a:r>
              <a:rPr lang="en-US" sz="2800" dirty="0">
                <a:latin typeface="Times New Roman"/>
                <a:cs typeface="Times New Roman"/>
              </a:rPr>
              <a:t>Governor          (or </a:t>
            </a:r>
            <a:r>
              <a:rPr lang="en-US" sz="2800" spc="-5" dirty="0">
                <a:latin typeface="Times New Roman"/>
                <a:cs typeface="Times New Roman"/>
              </a:rPr>
              <a:t>designated  authority/representative)</a:t>
            </a:r>
            <a:endParaRPr lang="en-US" sz="2800" dirty="0">
              <a:latin typeface="Times New Roman"/>
              <a:cs typeface="Times New Roman"/>
            </a:endParaRPr>
          </a:p>
          <a:p>
            <a:pPr marL="469900" marR="1448435" indent="-457200">
              <a:lnSpc>
                <a:spcPts val="2860"/>
              </a:lnSpc>
              <a:buFont typeface="Wingdings" panose="05000000000000000000" pitchFamily="2" charset="2"/>
              <a:buChar char="§"/>
              <a:tabLst>
                <a:tab pos="354965" algn="l"/>
                <a:tab pos="355600" algn="l"/>
              </a:tabLst>
            </a:pPr>
            <a:r>
              <a:rPr lang="en-US" sz="2800" dirty="0">
                <a:latin typeface="Times New Roman"/>
                <a:cs typeface="Times New Roman"/>
              </a:rPr>
              <a:t>Governor </a:t>
            </a:r>
            <a:r>
              <a:rPr lang="en-US" sz="2800" spc="-5" dirty="0">
                <a:latin typeface="Times New Roman"/>
                <a:cs typeface="Times New Roman"/>
              </a:rPr>
              <a:t>requests, </a:t>
            </a:r>
            <a:r>
              <a:rPr lang="en-US" sz="2800" dirty="0">
                <a:latin typeface="Times New Roman"/>
                <a:cs typeface="Times New Roman"/>
              </a:rPr>
              <a:t>in </a:t>
            </a:r>
            <a:r>
              <a:rPr lang="en-US" sz="2800" spc="-5" dirty="0">
                <a:latin typeface="Times New Roman"/>
                <a:cs typeface="Times New Roman"/>
              </a:rPr>
              <a:t>writing, </a:t>
            </a:r>
            <a:r>
              <a:rPr lang="en-US" sz="2800" dirty="0">
                <a:latin typeface="Times New Roman"/>
                <a:cs typeface="Times New Roman"/>
              </a:rPr>
              <a:t>a </a:t>
            </a:r>
            <a:r>
              <a:rPr lang="en-US" sz="2800" spc="-5" dirty="0">
                <a:latin typeface="Times New Roman"/>
                <a:cs typeface="Times New Roman"/>
              </a:rPr>
              <a:t>Federal Disaster Declaration</a:t>
            </a:r>
            <a:endParaRPr lang="en-US" sz="2800" dirty="0">
              <a:latin typeface="Times New Roman"/>
              <a:cs typeface="Times New Roman"/>
            </a:endParaRPr>
          </a:p>
          <a:p>
            <a:pPr marL="469900" indent="-457200">
              <a:lnSpc>
                <a:spcPct val="100000"/>
              </a:lnSpc>
              <a:spcBef>
                <a:spcPts val="5"/>
              </a:spcBef>
              <a:buFont typeface="Wingdings" panose="05000000000000000000" pitchFamily="2" charset="2"/>
              <a:buChar char="§"/>
              <a:tabLst>
                <a:tab pos="354965" algn="l"/>
                <a:tab pos="355600" algn="l"/>
              </a:tabLst>
            </a:pPr>
            <a:r>
              <a:rPr lang="en-US" sz="2800" spc="-5" dirty="0">
                <a:latin typeface="Times New Roman"/>
                <a:cs typeface="Times New Roman"/>
              </a:rPr>
              <a:t>FEMA will </a:t>
            </a:r>
            <a:r>
              <a:rPr lang="en-US" sz="2800" dirty="0">
                <a:latin typeface="Times New Roman"/>
                <a:cs typeface="Times New Roman"/>
              </a:rPr>
              <a:t>give a</a:t>
            </a:r>
            <a:r>
              <a:rPr lang="en-US" sz="2800" spc="-155" dirty="0">
                <a:latin typeface="Times New Roman"/>
                <a:cs typeface="Times New Roman"/>
              </a:rPr>
              <a:t> </a:t>
            </a:r>
            <a:r>
              <a:rPr lang="en-US" sz="2800" dirty="0">
                <a:latin typeface="Times New Roman"/>
                <a:cs typeface="Times New Roman"/>
              </a:rPr>
              <a:t>reply</a:t>
            </a:r>
          </a:p>
        </p:txBody>
      </p:sp>
    </p:spTree>
    <p:extLst>
      <p:ext uri="{BB962C8B-B14F-4D97-AF65-F5344CB8AC3E}">
        <p14:creationId xmlns:p14="http://schemas.microsoft.com/office/powerpoint/2010/main" val="41485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4800" dirty="0">
                <a:solidFill>
                  <a:schemeClr val="bg1"/>
                </a:solidFill>
                <a:latin typeface="Tw Cen MT Condensed" charset="0"/>
                <a:ea typeface="Tw Cen MT Condensed" charset="0"/>
                <a:cs typeface="Tw Cen MT Condensed" charset="0"/>
              </a:rPr>
              <a:t>Plans Bureau</a:t>
            </a:r>
          </a:p>
        </p:txBody>
      </p:sp>
      <p:sp>
        <p:nvSpPr>
          <p:cNvPr id="5" name="Rectangle 4"/>
          <p:cNvSpPr/>
          <p:nvPr/>
        </p:nvSpPr>
        <p:spPr>
          <a:xfrm>
            <a:off x="228600" y="1676400"/>
            <a:ext cx="8229600" cy="4832092"/>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charset="0"/>
                <a:ea typeface="Times New Roman" charset="0"/>
                <a:cs typeface="Times New Roman" charset="0"/>
              </a:rPr>
              <a:t>Maintains oversight for the Local Emergency Planning Committee (LEPC) Program and Tier II reporting.</a:t>
            </a:r>
          </a:p>
          <a:p>
            <a:pPr marL="457200" indent="-457200">
              <a:buFont typeface="Arial" panose="020B0604020202020204" pitchFamily="34" charset="0"/>
              <a:buChar char="•"/>
            </a:pPr>
            <a:r>
              <a:rPr lang="en-US" sz="2800" dirty="0">
                <a:latin typeface="Times New Roman" charset="0"/>
                <a:ea typeface="Times New Roman" charset="0"/>
                <a:cs typeface="Times New Roman" charset="0"/>
              </a:rPr>
              <a:t>Coordinates Annual participation in the Great Central U.S. ShakeOut Drill.</a:t>
            </a:r>
          </a:p>
          <a:p>
            <a:pPr marL="457200" indent="-457200">
              <a:buFont typeface="Arial" panose="020B0604020202020204" pitchFamily="34" charset="0"/>
              <a:buChar char="•"/>
            </a:pPr>
            <a:r>
              <a:rPr lang="en-US" sz="2800" dirty="0">
                <a:latin typeface="Times New Roman" charset="0"/>
                <a:ea typeface="Times New Roman" charset="0"/>
                <a:cs typeface="Times New Roman" charset="0"/>
              </a:rPr>
              <a:t>Assists political subdivisions in preparing and maintaining emergency plans.</a:t>
            </a:r>
          </a:p>
          <a:p>
            <a:pPr marL="457200" indent="-457200">
              <a:buFont typeface="Arial" panose="020B0604020202020204" pitchFamily="34" charset="0"/>
              <a:buChar char="•"/>
            </a:pPr>
            <a:r>
              <a:rPr lang="en-US" sz="2800" dirty="0">
                <a:latin typeface="Times New Roman" charset="0"/>
                <a:ea typeface="Times New Roman" charset="0"/>
                <a:cs typeface="Times New Roman" charset="0"/>
              </a:rPr>
              <a:t>Adopts standards and requirements for county emergency management plans.</a:t>
            </a:r>
          </a:p>
          <a:p>
            <a:pPr marL="457200" indent="-457200">
              <a:buFont typeface="Arial" panose="020B0604020202020204" pitchFamily="34" charset="0"/>
              <a:buChar char="•"/>
            </a:pPr>
            <a:r>
              <a:rPr lang="en-US" sz="2800" dirty="0">
                <a:latin typeface="Times New Roman" charset="0"/>
                <a:ea typeface="Times New Roman" charset="0"/>
                <a:cs typeface="Times New Roman" charset="0"/>
              </a:rPr>
              <a:t>Provides personnel for the SEOC Plans Section during activation.</a:t>
            </a:r>
          </a:p>
        </p:txBody>
      </p:sp>
    </p:spTree>
    <p:extLst>
      <p:ext uri="{BB962C8B-B14F-4D97-AF65-F5344CB8AC3E}">
        <p14:creationId xmlns:p14="http://schemas.microsoft.com/office/powerpoint/2010/main" val="22892173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Federal Declaration Process</a:t>
            </a:r>
          </a:p>
        </p:txBody>
      </p:sp>
      <p:sp>
        <p:nvSpPr>
          <p:cNvPr id="6" name="Rectangle 5"/>
          <p:cNvSpPr/>
          <p:nvPr/>
        </p:nvSpPr>
        <p:spPr>
          <a:xfrm>
            <a:off x="609600" y="1676400"/>
            <a:ext cx="8229600" cy="541943"/>
          </a:xfrm>
          <a:prstGeom prst="rect">
            <a:avLst/>
          </a:prstGeom>
        </p:spPr>
        <p:txBody>
          <a:bodyPr wrap="square">
            <a:spAutoFit/>
          </a:bodyPr>
          <a:lstStyle/>
          <a:p>
            <a:pPr marL="12700">
              <a:lnSpc>
                <a:spcPts val="3835"/>
              </a:lnSpc>
              <a:spcBef>
                <a:spcPts val="105"/>
              </a:spcBef>
              <a:tabLst>
                <a:tab pos="354965" algn="l"/>
                <a:tab pos="355600" algn="l"/>
              </a:tabLst>
            </a:pPr>
            <a:endParaRPr lang="en-US" sz="2800" dirty="0">
              <a:latin typeface="Times New Roman"/>
              <a:cs typeface="Times New Roman"/>
            </a:endParaRPr>
          </a:p>
        </p:txBody>
      </p:sp>
      <p:sp>
        <p:nvSpPr>
          <p:cNvPr id="8" name="object 3"/>
          <p:cNvSpPr/>
          <p:nvPr/>
        </p:nvSpPr>
        <p:spPr>
          <a:xfrm>
            <a:off x="445134" y="1667510"/>
            <a:ext cx="8171815" cy="4916170"/>
          </a:xfrm>
          <a:prstGeom prst="rect">
            <a:avLst/>
          </a:prstGeom>
          <a:blipFill>
            <a:blip r:embed="rId3" cstate="print"/>
            <a:stretch>
              <a:fillRect/>
            </a:stretch>
          </a:blipFill>
        </p:spPr>
        <p:txBody>
          <a:bodyPr wrap="square" lIns="0" tIns="0" rIns="0" bIns="0" rtlCol="0"/>
          <a:lstStyle/>
          <a:p>
            <a:endParaRPr/>
          </a:p>
        </p:txBody>
      </p:sp>
      <p:pic>
        <p:nvPicPr>
          <p:cNvPr id="24582"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1420494"/>
            <a:ext cx="8686799" cy="52851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4388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2621230"/>
          </a:xfrm>
          <a:prstGeom prst="rect">
            <a:avLst/>
          </a:prstGeom>
        </p:spPr>
        <p:txBody>
          <a:bodyPr wrap="square">
            <a:spAutoFit/>
          </a:bodyPr>
          <a:lstStyle/>
          <a:p>
            <a:pPr marL="12700">
              <a:lnSpc>
                <a:spcPct val="100000"/>
              </a:lnSpc>
              <a:spcBef>
                <a:spcPts val="100"/>
              </a:spcBef>
            </a:pPr>
            <a:r>
              <a:rPr lang="en-US" sz="3600" spc="-5" dirty="0">
                <a:latin typeface="Times New Roman"/>
                <a:cs typeface="Times New Roman"/>
              </a:rPr>
              <a:t>Be prepared for a Media blitz</a:t>
            </a:r>
          </a:p>
          <a:p>
            <a:pPr marL="12700">
              <a:lnSpc>
                <a:spcPct val="100000"/>
              </a:lnSpc>
              <a:spcBef>
                <a:spcPts val="100"/>
              </a:spcBef>
            </a:pPr>
            <a:endParaRPr lang="en-US" sz="1300" spc="-5" dirty="0">
              <a:latin typeface="Times New Roman"/>
              <a:cs typeface="Times New Roman"/>
            </a:endParaRP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Designate a Public Information Officer (PIO) to  respond to media requests and handle rumor control</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Establish a Joint Information Center (JIC) for media</a:t>
            </a:r>
          </a:p>
          <a:p>
            <a:pPr marL="469900" indent="-457200">
              <a:lnSpc>
                <a:spcPct val="100000"/>
              </a:lnSpc>
              <a:spcBef>
                <a:spcPts val="100"/>
              </a:spcBef>
              <a:buFont typeface="Arial" panose="020B0604020202020204" pitchFamily="34" charset="0"/>
              <a:buChar char="•"/>
            </a:pPr>
            <a:r>
              <a:rPr lang="en-US" sz="2800" spc="-5" dirty="0">
                <a:latin typeface="Times New Roman"/>
                <a:cs typeface="Times New Roman"/>
              </a:rPr>
              <a:t>Be ready to be on national TV</a:t>
            </a: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Other Considerations</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4924698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sp>
        <p:nvSpPr>
          <p:cNvPr id="6" name="Rectangle 5"/>
          <p:cNvSpPr/>
          <p:nvPr/>
        </p:nvSpPr>
        <p:spPr>
          <a:xfrm>
            <a:off x="609600" y="1676400"/>
            <a:ext cx="8229600" cy="4734629"/>
          </a:xfrm>
          <a:prstGeom prst="rect">
            <a:avLst/>
          </a:prstGeom>
        </p:spPr>
        <p:txBody>
          <a:bodyPr wrap="square">
            <a:spAutoFit/>
          </a:bodyPr>
          <a:lstStyle/>
          <a:p>
            <a:pPr marL="12700">
              <a:lnSpc>
                <a:spcPts val="3835"/>
              </a:lnSpc>
              <a:spcBef>
                <a:spcPts val="105"/>
              </a:spcBef>
              <a:tabLst>
                <a:tab pos="354965" algn="l"/>
                <a:tab pos="355600" algn="l"/>
              </a:tabLst>
            </a:pPr>
            <a:r>
              <a:rPr lang="en-US" sz="3600" dirty="0">
                <a:latin typeface="Times New Roman"/>
                <a:cs typeface="Times New Roman"/>
              </a:rPr>
              <a:t>Situational Awareness Technology</a:t>
            </a:r>
          </a:p>
          <a:p>
            <a:pPr marL="431800" indent="-419100">
              <a:buChar char="▪"/>
              <a:tabLst>
                <a:tab pos="431165" algn="l"/>
                <a:tab pos="431800" algn="l"/>
              </a:tabLst>
            </a:pPr>
            <a:r>
              <a:rPr lang="en-US" sz="3000" spc="-5" dirty="0">
                <a:latin typeface="Times New Roman"/>
                <a:cs typeface="Times New Roman"/>
              </a:rPr>
              <a:t>WebEOC</a:t>
            </a:r>
          </a:p>
          <a:p>
            <a:pPr marL="431800" indent="-419100">
              <a:buChar char="▪"/>
              <a:tabLst>
                <a:tab pos="431165" algn="l"/>
                <a:tab pos="431800" algn="l"/>
              </a:tabLst>
            </a:pPr>
            <a:r>
              <a:rPr lang="en-US" sz="3000" spc="-5" dirty="0">
                <a:latin typeface="Times New Roman"/>
                <a:cs typeface="Times New Roman"/>
              </a:rPr>
              <a:t>Collector Application</a:t>
            </a:r>
          </a:p>
          <a:p>
            <a:pPr marL="431800" indent="-419100">
              <a:buChar char="▪"/>
              <a:tabLst>
                <a:tab pos="431165" algn="l"/>
                <a:tab pos="431800" algn="l"/>
              </a:tabLst>
            </a:pPr>
            <a:r>
              <a:rPr lang="en-US" sz="3000" spc="-5" dirty="0">
                <a:latin typeface="Times New Roman"/>
                <a:cs typeface="Times New Roman"/>
              </a:rPr>
              <a:t>Common Operating                                       Picture (COP)</a:t>
            </a:r>
          </a:p>
          <a:p>
            <a:pPr marL="431800" indent="-419100">
              <a:buChar char="▪"/>
              <a:tabLst>
                <a:tab pos="431165" algn="l"/>
                <a:tab pos="431800" algn="l"/>
              </a:tabLst>
            </a:pPr>
            <a:r>
              <a:rPr lang="en-US" sz="3000" spc="-5" dirty="0">
                <a:latin typeface="Times New Roman"/>
                <a:cs typeface="Times New Roman"/>
              </a:rPr>
              <a:t>Daily Update Brief</a:t>
            </a:r>
          </a:p>
          <a:p>
            <a:pPr marL="431800" indent="-419100">
              <a:buChar char="▪"/>
              <a:tabLst>
                <a:tab pos="431165" algn="l"/>
                <a:tab pos="431800" algn="l"/>
              </a:tabLst>
            </a:pPr>
            <a:r>
              <a:rPr lang="en-US" sz="3000" spc="-5" dirty="0">
                <a:latin typeface="Times New Roman"/>
                <a:cs typeface="Times New Roman"/>
              </a:rPr>
              <a:t>Homeland Security                                Information Network (HSIN)                    Situation Room</a:t>
            </a:r>
          </a:p>
          <a:p>
            <a:pPr marL="431800" indent="-419100">
              <a:buChar char="▪"/>
              <a:tabLst>
                <a:tab pos="431165" algn="l"/>
                <a:tab pos="431800" algn="l"/>
              </a:tabLst>
            </a:pPr>
            <a:r>
              <a:rPr lang="en-US" sz="3000" spc="-5" dirty="0">
                <a:latin typeface="Times New Roman"/>
                <a:cs typeface="Times New Roman"/>
              </a:rPr>
              <a:t>Mobile App</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15000" y="2438400"/>
            <a:ext cx="2926080" cy="2926080"/>
          </a:xfrm>
          <a:prstGeom prst="rect">
            <a:avLst/>
          </a:prstGeom>
        </p:spPr>
      </p:pic>
    </p:spTree>
    <p:extLst>
      <p:ext uri="{BB962C8B-B14F-4D97-AF65-F5344CB8AC3E}">
        <p14:creationId xmlns:p14="http://schemas.microsoft.com/office/powerpoint/2010/main" val="17726594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839332"/>
          </a:xfrm>
          <a:prstGeom prst="rect">
            <a:avLst/>
          </a:prstGeom>
        </p:spPr>
        <p:txBody>
          <a:bodyPr wrap="square">
            <a:spAutoFit/>
          </a:bodyPr>
          <a:lstStyle/>
          <a:p>
            <a:pPr marL="12700" marR="5080">
              <a:lnSpc>
                <a:spcPts val="2870"/>
              </a:lnSpc>
              <a:spcBef>
                <a:spcPts val="204"/>
              </a:spcBef>
            </a:pPr>
            <a:r>
              <a:rPr lang="en-US" sz="3000" spc="-5" dirty="0">
                <a:latin typeface="Times New Roman"/>
                <a:cs typeface="Times New Roman"/>
              </a:rPr>
              <a:t>A Request </a:t>
            </a:r>
            <a:r>
              <a:rPr lang="en-US" sz="3000" dirty="0">
                <a:latin typeface="Times New Roman"/>
                <a:cs typeface="Times New Roman"/>
              </a:rPr>
              <a:t>for </a:t>
            </a:r>
            <a:r>
              <a:rPr lang="en-US" sz="3000" spc="-5" dirty="0">
                <a:latin typeface="Times New Roman"/>
                <a:cs typeface="Times New Roman"/>
              </a:rPr>
              <a:t>Assistance </a:t>
            </a:r>
            <a:r>
              <a:rPr lang="en-US" sz="3000" spc="-40" dirty="0">
                <a:latin typeface="Times New Roman"/>
                <a:cs typeface="Times New Roman"/>
              </a:rPr>
              <a:t>(RFA) </a:t>
            </a:r>
            <a:r>
              <a:rPr lang="en-US" sz="3000" spc="-5" dirty="0">
                <a:latin typeface="Times New Roman"/>
                <a:cs typeface="Times New Roman"/>
              </a:rPr>
              <a:t>can be submitted in Resource</a:t>
            </a:r>
            <a:r>
              <a:rPr lang="en-US" sz="3000" spc="-135" dirty="0">
                <a:latin typeface="Times New Roman"/>
                <a:cs typeface="Times New Roman"/>
              </a:rPr>
              <a:t> </a:t>
            </a:r>
            <a:r>
              <a:rPr lang="en-US" sz="3000" spc="-5" dirty="0">
                <a:latin typeface="Times New Roman"/>
                <a:cs typeface="Times New Roman"/>
              </a:rPr>
              <a:t>Manager  and tracked in WebEOC.</a:t>
            </a:r>
            <a:endParaRPr lang="en-US" sz="30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WebEOC</a:t>
            </a:r>
            <a:endParaRPr lang="en-US" sz="5400" dirty="0">
              <a:solidFill>
                <a:schemeClr val="bg1"/>
              </a:solidFill>
              <a:latin typeface="Tw Cen MT Condensed" panose="020B0606020104020203" pitchFamily="34" charset="0"/>
              <a:ea typeface="Tw Cen MT Condensed" charset="0"/>
              <a:cs typeface="Tw Cen MT Condensed" charset="0"/>
            </a:endParaRPr>
          </a:p>
        </p:txBody>
      </p:sp>
      <p:pic>
        <p:nvPicPr>
          <p:cNvPr id="2560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42517" y="2515732"/>
            <a:ext cx="3146425"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1144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Collector Application</a:t>
            </a:r>
          </a:p>
        </p:txBody>
      </p:sp>
      <p:sp>
        <p:nvSpPr>
          <p:cNvPr id="6" name="Rectangle 5"/>
          <p:cNvSpPr/>
          <p:nvPr/>
        </p:nvSpPr>
        <p:spPr>
          <a:xfrm>
            <a:off x="609600" y="1676400"/>
            <a:ext cx="8229600" cy="3349635"/>
          </a:xfrm>
          <a:prstGeom prst="rect">
            <a:avLst/>
          </a:prstGeom>
        </p:spPr>
        <p:txBody>
          <a:bodyPr wrap="square">
            <a:spAutoFit/>
          </a:bodyPr>
          <a:lstStyle/>
          <a:p>
            <a:pPr marL="12700">
              <a:lnSpc>
                <a:spcPts val="3835"/>
              </a:lnSpc>
              <a:spcBef>
                <a:spcPts val="105"/>
              </a:spcBef>
              <a:tabLst>
                <a:tab pos="354965" algn="l"/>
                <a:tab pos="355600" algn="l"/>
              </a:tabLst>
            </a:pPr>
            <a:r>
              <a:rPr lang="en-US" sz="3200" dirty="0">
                <a:latin typeface="Times New Roman"/>
                <a:cs typeface="Times New Roman"/>
              </a:rPr>
              <a:t>Benefits and Activities performed in the Field:</a:t>
            </a:r>
          </a:p>
          <a:p>
            <a:pPr marL="431800" indent="-419100">
              <a:buChar char="▪"/>
              <a:tabLst>
                <a:tab pos="431165" algn="l"/>
                <a:tab pos="431800" algn="l"/>
              </a:tabLst>
            </a:pPr>
            <a:endParaRPr lang="en-US" sz="3000" spc="-5" dirty="0">
              <a:latin typeface="Times New Roman"/>
              <a:cs typeface="Times New Roman"/>
            </a:endParaRP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Replace paper map books.</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Map key infrastructure.</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Collect points, lines and polygons.</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Include images and/or videos.</a:t>
            </a:r>
          </a:p>
          <a:p>
            <a:pPr marL="469900" indent="-457200">
              <a:buFont typeface="Wingdings" panose="05000000000000000000" pitchFamily="2" charset="2"/>
              <a:buChar char="§"/>
              <a:tabLst>
                <a:tab pos="431165" algn="l"/>
                <a:tab pos="431800" algn="l"/>
              </a:tabLst>
            </a:pPr>
            <a:r>
              <a:rPr lang="en-US" sz="3000" spc="-5" dirty="0">
                <a:latin typeface="Times New Roman"/>
                <a:cs typeface="Times New Roman"/>
              </a:rPr>
              <a:t>Share info in real-time when connected.</a:t>
            </a:r>
          </a:p>
        </p:txBody>
      </p:sp>
    </p:spTree>
    <p:extLst>
      <p:ext uri="{BB962C8B-B14F-4D97-AF65-F5344CB8AC3E}">
        <p14:creationId xmlns:p14="http://schemas.microsoft.com/office/powerpoint/2010/main" val="11122017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Collector Application</a:t>
            </a:r>
          </a:p>
        </p:txBody>
      </p:sp>
      <p:sp>
        <p:nvSpPr>
          <p:cNvPr id="6" name="Rectangle 5"/>
          <p:cNvSpPr/>
          <p:nvPr/>
        </p:nvSpPr>
        <p:spPr>
          <a:xfrm>
            <a:off x="609600" y="1676400"/>
            <a:ext cx="8229600" cy="547971"/>
          </a:xfrm>
          <a:prstGeom prst="rect">
            <a:avLst/>
          </a:prstGeom>
        </p:spPr>
        <p:txBody>
          <a:bodyPr wrap="square">
            <a:spAutoFit/>
          </a:bodyPr>
          <a:lstStyle/>
          <a:p>
            <a:pPr marL="12700">
              <a:lnSpc>
                <a:spcPts val="3835"/>
              </a:lnSpc>
              <a:spcBef>
                <a:spcPts val="105"/>
              </a:spcBef>
              <a:tabLst>
                <a:tab pos="354965" algn="l"/>
                <a:tab pos="355600" algn="l"/>
              </a:tabLst>
            </a:pPr>
            <a:endParaRPr lang="en-US" sz="3000" spc="-5" dirty="0">
              <a:latin typeface="Times New Roman"/>
              <a:cs typeface="Times New Roman"/>
            </a:endParaRPr>
          </a:p>
        </p:txBody>
      </p:sp>
      <p:pic>
        <p:nvPicPr>
          <p:cNvPr id="266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47800"/>
            <a:ext cx="9140329"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9073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Common Operating Picture (COP)</a:t>
            </a:r>
          </a:p>
        </p:txBody>
      </p:sp>
      <p:sp>
        <p:nvSpPr>
          <p:cNvPr id="6" name="Rectangle 5"/>
          <p:cNvSpPr/>
          <p:nvPr/>
        </p:nvSpPr>
        <p:spPr>
          <a:xfrm>
            <a:off x="609600" y="1676400"/>
            <a:ext cx="8229600" cy="3411190"/>
          </a:xfrm>
          <a:prstGeom prst="rect">
            <a:avLst/>
          </a:prstGeom>
        </p:spPr>
        <p:txBody>
          <a:bodyPr wrap="square">
            <a:spAutoFit/>
          </a:bodyPr>
          <a:lstStyle/>
          <a:p>
            <a:pPr marL="12700">
              <a:lnSpc>
                <a:spcPts val="3835"/>
              </a:lnSpc>
              <a:spcBef>
                <a:spcPts val="105"/>
              </a:spcBef>
              <a:tabLst>
                <a:tab pos="354965" algn="l"/>
                <a:tab pos="355600" algn="l"/>
              </a:tabLst>
            </a:pPr>
            <a:r>
              <a:rPr lang="en-US" sz="3600" b="1" dirty="0">
                <a:latin typeface="Times New Roman"/>
                <a:cs typeface="Times New Roman"/>
              </a:rPr>
              <a:t>COP:</a:t>
            </a:r>
          </a:p>
          <a:p>
            <a:pPr marL="12700">
              <a:spcBef>
                <a:spcPts val="105"/>
              </a:spcBef>
              <a:tabLst>
                <a:tab pos="354965" algn="l"/>
                <a:tab pos="355600" algn="l"/>
              </a:tabLst>
            </a:pPr>
            <a:endParaRPr lang="en-US" sz="1300" spc="-5" dirty="0">
              <a:latin typeface="Times New Roman"/>
              <a:cs typeface="Times New Roman"/>
            </a:endParaRPr>
          </a:p>
          <a:p>
            <a:pPr marL="541020" marR="393700" indent="-457200">
              <a:lnSpc>
                <a:spcPts val="2870"/>
              </a:lnSpc>
              <a:spcBef>
                <a:spcPts val="204"/>
              </a:spcBef>
              <a:buFont typeface="Arial" panose="020B0604020202020204" pitchFamily="34" charset="0"/>
              <a:buChar char="•"/>
              <a:tabLst>
                <a:tab pos="305435" algn="l"/>
              </a:tabLst>
            </a:pPr>
            <a:r>
              <a:rPr lang="en-US" sz="3200" spc="-5" dirty="0">
                <a:latin typeface="Times New Roman"/>
                <a:cs typeface="Times New Roman"/>
              </a:rPr>
              <a:t>Provides detailed mapping </a:t>
            </a:r>
            <a:r>
              <a:rPr lang="en-US" sz="3200" dirty="0">
                <a:latin typeface="Times New Roman"/>
                <a:cs typeface="Times New Roman"/>
              </a:rPr>
              <a:t>for planning, </a:t>
            </a:r>
            <a:r>
              <a:rPr lang="en-US" sz="3200" spc="-5" dirty="0">
                <a:latin typeface="Times New Roman"/>
                <a:cs typeface="Times New Roman"/>
              </a:rPr>
              <a:t>response </a:t>
            </a:r>
            <a:r>
              <a:rPr lang="en-US" sz="3200" dirty="0">
                <a:latin typeface="Times New Roman"/>
                <a:cs typeface="Times New Roman"/>
              </a:rPr>
              <a:t>and </a:t>
            </a:r>
            <a:r>
              <a:rPr lang="en-US" sz="3200" spc="-5" dirty="0">
                <a:latin typeface="Times New Roman"/>
                <a:cs typeface="Times New Roman"/>
              </a:rPr>
              <a:t>recovery  </a:t>
            </a:r>
            <a:r>
              <a:rPr lang="en-US" sz="3200" dirty="0">
                <a:latin typeface="Times New Roman"/>
                <a:cs typeface="Times New Roman"/>
              </a:rPr>
              <a:t>operations</a:t>
            </a:r>
            <a:r>
              <a:rPr lang="en-US" sz="3200" spc="-5" dirty="0">
                <a:latin typeface="Times New Roman"/>
                <a:cs typeface="Times New Roman"/>
              </a:rPr>
              <a:t> </a:t>
            </a:r>
            <a:r>
              <a:rPr lang="en-US" sz="3200" dirty="0">
                <a:latin typeface="Times New Roman"/>
                <a:cs typeface="Times New Roman"/>
              </a:rPr>
              <a:t>state-wide.</a:t>
            </a:r>
          </a:p>
          <a:p>
            <a:pPr marL="469900" marR="5080" indent="-457200">
              <a:lnSpc>
                <a:spcPct val="100000"/>
              </a:lnSpc>
              <a:buFont typeface="Arial" panose="020B0604020202020204" pitchFamily="34" charset="0"/>
              <a:buChar char="•"/>
              <a:tabLst>
                <a:tab pos="299085" algn="l"/>
                <a:tab pos="299720" algn="l"/>
              </a:tabLst>
            </a:pPr>
            <a:r>
              <a:rPr lang="en-US" sz="3200" spc="-5" dirty="0">
                <a:latin typeface="Times New Roman"/>
                <a:cs typeface="Times New Roman"/>
              </a:rPr>
              <a:t>COP provides real-time situational awareness based </a:t>
            </a:r>
            <a:r>
              <a:rPr lang="en-US" sz="3200" dirty="0">
                <a:latin typeface="Times New Roman"/>
                <a:cs typeface="Times New Roman"/>
              </a:rPr>
              <a:t>on data </a:t>
            </a:r>
            <a:r>
              <a:rPr lang="en-US" sz="3200" spc="-5" dirty="0">
                <a:latin typeface="Times New Roman"/>
                <a:cs typeface="Times New Roman"/>
              </a:rPr>
              <a:t>that is  dynamically collected from</a:t>
            </a:r>
            <a:r>
              <a:rPr lang="en-US" sz="3200" dirty="0">
                <a:latin typeface="Times New Roman"/>
                <a:cs typeface="Times New Roman"/>
              </a:rPr>
              <a:t> </a:t>
            </a:r>
            <a:r>
              <a:rPr lang="en-US" sz="3200" spc="-5" dirty="0">
                <a:latin typeface="Times New Roman"/>
                <a:cs typeface="Times New Roman"/>
              </a:rPr>
              <a:t>WebEOC.</a:t>
            </a:r>
            <a:endParaRPr lang="en-US" sz="3200" dirty="0">
              <a:latin typeface="Times New Roman"/>
              <a:cs typeface="Times New Roman"/>
            </a:endParaRPr>
          </a:p>
        </p:txBody>
      </p:sp>
    </p:spTree>
    <p:extLst>
      <p:ext uri="{BB962C8B-B14F-4D97-AF65-F5344CB8AC3E}">
        <p14:creationId xmlns:p14="http://schemas.microsoft.com/office/powerpoint/2010/main" val="36339872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Common Operating Picture (COP)</a:t>
            </a:r>
          </a:p>
        </p:txBody>
      </p:sp>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599" y="1600200"/>
            <a:ext cx="868680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6051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Daily Update Brief</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52" y="1524000"/>
            <a:ext cx="8021495" cy="5120640"/>
          </a:xfrm>
          <a:prstGeom prst="rect">
            <a:avLst/>
          </a:prstGeom>
          <a:ln w="25400">
            <a:solidFill>
              <a:schemeClr val="tx1"/>
            </a:solidFill>
          </a:ln>
        </p:spPr>
      </p:pic>
    </p:spTree>
    <p:extLst>
      <p:ext uri="{BB962C8B-B14F-4D97-AF65-F5344CB8AC3E}">
        <p14:creationId xmlns:p14="http://schemas.microsoft.com/office/powerpoint/2010/main" val="20954753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000" dirty="0">
                <a:solidFill>
                  <a:schemeClr val="bg1"/>
                </a:solidFill>
                <a:latin typeface="Tw Cen MT Condensed" charset="0"/>
                <a:ea typeface="Tw Cen MT Condensed" charset="0"/>
                <a:cs typeface="Tw Cen MT Condensed" charset="0"/>
              </a:rPr>
              <a:t>Homeland Security Information Network</a:t>
            </a:r>
          </a:p>
          <a:p>
            <a:pPr algn="ctr" fontAlgn="auto">
              <a:spcAft>
                <a:spcPts val="0"/>
              </a:spcAft>
            </a:pPr>
            <a:r>
              <a:rPr lang="en-US" sz="4000" dirty="0">
                <a:solidFill>
                  <a:schemeClr val="bg1"/>
                </a:solidFill>
                <a:latin typeface="Tw Cen MT Condensed" charset="0"/>
                <a:ea typeface="Tw Cen MT Condensed" charset="0"/>
                <a:cs typeface="Tw Cen MT Condensed" charset="0"/>
              </a:rPr>
              <a:t>Situation Room</a:t>
            </a:r>
          </a:p>
        </p:txBody>
      </p:sp>
      <p:sp>
        <p:nvSpPr>
          <p:cNvPr id="6" name="Rectangle 5"/>
          <p:cNvSpPr/>
          <p:nvPr/>
        </p:nvSpPr>
        <p:spPr>
          <a:xfrm>
            <a:off x="609600" y="1676400"/>
            <a:ext cx="8229600" cy="579646"/>
          </a:xfrm>
          <a:prstGeom prst="rect">
            <a:avLst/>
          </a:prstGeom>
        </p:spPr>
        <p:txBody>
          <a:bodyPr wrap="square">
            <a:spAutoFit/>
          </a:bodyPr>
          <a:lstStyle/>
          <a:p>
            <a:pPr marL="12700">
              <a:lnSpc>
                <a:spcPts val="3835"/>
              </a:lnSpc>
              <a:spcBef>
                <a:spcPts val="105"/>
              </a:spcBef>
              <a:tabLst>
                <a:tab pos="354965" algn="l"/>
                <a:tab pos="355600" algn="l"/>
              </a:tabLst>
            </a:pPr>
            <a:r>
              <a:rPr lang="en-US" sz="3600" b="1" dirty="0">
                <a:latin typeface="Times New Roman"/>
                <a:cs typeface="Times New Roman"/>
              </a:rPr>
              <a:t>HSIN</a:t>
            </a:r>
          </a:p>
        </p:txBody>
      </p:sp>
      <p:pic>
        <p:nvPicPr>
          <p:cNvPr id="296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3408" y="2362200"/>
            <a:ext cx="7637184"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972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Plans Bureau</a:t>
            </a:r>
          </a:p>
        </p:txBody>
      </p:sp>
      <p:sp>
        <p:nvSpPr>
          <p:cNvPr id="5" name="Rectangle 4"/>
          <p:cNvSpPr/>
          <p:nvPr/>
        </p:nvSpPr>
        <p:spPr>
          <a:xfrm>
            <a:off x="228600" y="1676400"/>
            <a:ext cx="8229600" cy="4990149"/>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ea typeface="Times New Roman" charset="0"/>
                <a:cs typeface="Times New Roman" panose="02020603050405020304" pitchFamily="18" charset="0"/>
              </a:rPr>
              <a:t>Develops Incident Action Plans (IAPs) for state events.</a:t>
            </a:r>
          </a:p>
          <a:p>
            <a:pPr marL="457200" indent="-457200">
              <a:buFont typeface="Arial" panose="020B0604020202020204" pitchFamily="34" charset="0"/>
              <a:buChar char="•"/>
            </a:pPr>
            <a:r>
              <a:rPr lang="en-US" sz="2800" dirty="0">
                <a:latin typeface="Times New Roman" panose="02020603050405020304" pitchFamily="18" charset="0"/>
                <a:ea typeface="Times New Roman" charset="0"/>
                <a:cs typeface="Times New Roman" panose="02020603050405020304" pitchFamily="18" charset="0"/>
              </a:rPr>
              <a:t>Assists state agencies with developing and maintaining a Continuity of Operations (COOP) Plan in accordance with the Mississippi Code </a:t>
            </a:r>
            <a:r>
              <a:rPr lang="en-US" sz="2800" spc="-25" dirty="0">
                <a:latin typeface="Times New Roman" panose="02020603050405020304" pitchFamily="18" charset="0"/>
                <a:cs typeface="Times New Roman" panose="02020603050405020304" pitchFamily="18" charset="0"/>
              </a:rPr>
              <a:t>§33-15-14</a:t>
            </a:r>
            <a:r>
              <a:rPr lang="en-US" sz="2800" dirty="0">
                <a:latin typeface="Times New Roman" panose="02020603050405020304" pitchFamily="18" charset="0"/>
                <a:cs typeface="Times New Roman" panose="02020603050405020304" pitchFamily="18" charset="0"/>
              </a:rPr>
              <a:t> </a:t>
            </a:r>
            <a:r>
              <a:rPr lang="en-US" sz="2800" spc="-5" dirty="0">
                <a:latin typeface="Times New Roman" panose="02020603050405020304" pitchFamily="18" charset="0"/>
                <a:cs typeface="Times New Roman" panose="02020603050405020304" pitchFamily="18" charset="0"/>
              </a:rPr>
              <a:t>and</a:t>
            </a:r>
            <a:r>
              <a:rPr lang="en-US" sz="2800" spc="-20" dirty="0">
                <a:latin typeface="Times New Roman" panose="02020603050405020304" pitchFamily="18" charset="0"/>
                <a:cs typeface="Times New Roman" panose="02020603050405020304" pitchFamily="18" charset="0"/>
              </a:rPr>
              <a:t>§33-15-53.</a:t>
            </a:r>
          </a:p>
          <a:p>
            <a:pPr marL="457200" indent="-457200">
              <a:buFont typeface="Arial" panose="020B0604020202020204" pitchFamily="34" charset="0"/>
              <a:buChar char="•"/>
            </a:pPr>
            <a:r>
              <a:rPr lang="en-US" sz="2800" spc="-20" dirty="0">
                <a:latin typeface="Times New Roman" panose="02020603050405020304" pitchFamily="18" charset="0"/>
                <a:ea typeface="Times New Roman" charset="0"/>
                <a:cs typeface="Times New Roman" panose="02020603050405020304" pitchFamily="18" charset="0"/>
              </a:rPr>
              <a:t>Maintains a Continuity of Government (COG) Plan.</a:t>
            </a:r>
          </a:p>
          <a:p>
            <a:pPr marL="457200" indent="-457200">
              <a:buFont typeface="Arial" panose="020B0604020202020204" pitchFamily="34" charset="0"/>
              <a:buChar char="•"/>
            </a:pPr>
            <a:r>
              <a:rPr lang="en-US" sz="2800" spc="-20" dirty="0">
                <a:latin typeface="Times New Roman" panose="02020603050405020304" pitchFamily="18" charset="0"/>
                <a:ea typeface="Times New Roman" charset="0"/>
                <a:cs typeface="Times New Roman" panose="02020603050405020304" pitchFamily="18" charset="0"/>
              </a:rPr>
              <a:t>Provides personnel to assist Mississippi Office of Homeland Security with completing the annual Threat Hazard Identification and Risk Assessment (THIRA) and the State Preparedness Report (SPR).</a:t>
            </a:r>
            <a:endParaRPr lang="en-US" sz="2800"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8645160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646331"/>
          </a:xfrm>
          <a:prstGeom prst="rect">
            <a:avLst/>
          </a:prstGeom>
        </p:spPr>
        <p:txBody>
          <a:bodyPr wrap="square">
            <a:spAutoFit/>
          </a:bodyPr>
          <a:lstStyle/>
          <a:p>
            <a:r>
              <a:rPr lang="en-US" sz="3600" b="1" dirty="0">
                <a:latin typeface="Times New Roman" charset="0"/>
                <a:ea typeface="Times New Roman" charset="0"/>
                <a:cs typeface="Times New Roman" charset="0"/>
              </a:rPr>
              <a:t>Mobile App</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Mobile App</a:t>
            </a:r>
          </a:p>
        </p:txBody>
      </p:sp>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3153" y="2687711"/>
            <a:ext cx="8677694"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8673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123658"/>
          </a:xfrm>
          <a:prstGeom prst="rect">
            <a:avLst/>
          </a:prstGeom>
        </p:spPr>
        <p:txBody>
          <a:bodyPr wrap="square">
            <a:spAutoFit/>
          </a:bodyPr>
          <a:lstStyle/>
          <a:p>
            <a:r>
              <a:rPr lang="en-US" sz="4400" dirty="0">
                <a:latin typeface="Times New Roman" charset="0"/>
                <a:ea typeface="Times New Roman" charset="0"/>
                <a:cs typeface="Times New Roman" charset="0"/>
              </a:rPr>
              <a:t>Unit 6:</a:t>
            </a:r>
          </a:p>
          <a:p>
            <a:r>
              <a:rPr lang="en-US" sz="4400" dirty="0">
                <a:latin typeface="Times New Roman" charset="0"/>
                <a:ea typeface="Times New Roman" charset="0"/>
                <a:cs typeface="Times New Roman" charset="0"/>
              </a:rPr>
              <a:t>COURSE </a:t>
            </a:r>
          </a:p>
          <a:p>
            <a:r>
              <a:rPr lang="en-US" sz="4400" dirty="0">
                <a:latin typeface="Times New Roman" charset="0"/>
                <a:ea typeface="Times New Roman" charset="0"/>
                <a:cs typeface="Times New Roman" charset="0"/>
              </a:rPr>
              <a:t>SUMMARY</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6800" y="1524000"/>
            <a:ext cx="2835275"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9041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755148"/>
          </a:xfrm>
          <a:prstGeom prst="rect">
            <a:avLst/>
          </a:prstGeom>
        </p:spPr>
        <p:txBody>
          <a:bodyPr wrap="square">
            <a:spAutoFit/>
          </a:bodyPr>
          <a:lstStyle/>
          <a:p>
            <a:r>
              <a:rPr lang="en-US" sz="3600" dirty="0">
                <a:latin typeface="Times New Roman" charset="0"/>
                <a:ea typeface="Times New Roman" charset="0"/>
                <a:cs typeface="Times New Roman" charset="0"/>
              </a:rPr>
              <a:t>You should now be familiar with:</a:t>
            </a:r>
          </a:p>
          <a:p>
            <a:endParaRPr lang="en-US" sz="1500" dirty="0">
              <a:latin typeface="Times New Roman" charset="0"/>
              <a:ea typeface="Times New Roman" charset="0"/>
              <a:cs typeface="Times New Roman" charset="0"/>
            </a:endParaRPr>
          </a:p>
          <a:p>
            <a:pPr marL="571500" indent="-571500">
              <a:buFont typeface="Wingdings" panose="05000000000000000000" pitchFamily="2" charset="2"/>
              <a:buChar char="Ø"/>
            </a:pPr>
            <a:r>
              <a:rPr lang="en-US" sz="3600" dirty="0">
                <a:latin typeface="Times New Roman" charset="0"/>
                <a:ea typeface="Times New Roman" charset="0"/>
                <a:cs typeface="Times New Roman" charset="0"/>
              </a:rPr>
              <a:t>MEMA’s Organizational Structure</a:t>
            </a:r>
          </a:p>
          <a:p>
            <a:pPr marL="571500" indent="-571500">
              <a:buFont typeface="Wingdings" panose="05000000000000000000" pitchFamily="2" charset="2"/>
              <a:buChar char="Ø"/>
            </a:pPr>
            <a:r>
              <a:rPr lang="en-US" sz="3600" dirty="0">
                <a:latin typeface="Times New Roman" charset="0"/>
                <a:ea typeface="Times New Roman" charset="0"/>
                <a:cs typeface="Times New Roman" charset="0"/>
              </a:rPr>
              <a:t>National Incident Management     System (NIMS)</a:t>
            </a:r>
          </a:p>
          <a:p>
            <a:pPr marL="571500" indent="-571500">
              <a:buFont typeface="Wingdings" panose="05000000000000000000" pitchFamily="2" charset="2"/>
              <a:buChar char="Ø"/>
            </a:pPr>
            <a:r>
              <a:rPr lang="en-US" sz="3600" dirty="0">
                <a:latin typeface="Times New Roman" charset="0"/>
                <a:ea typeface="Times New Roman" charset="0"/>
                <a:cs typeface="Times New Roman" charset="0"/>
              </a:rPr>
              <a:t>Emergency Management Law</a:t>
            </a:r>
          </a:p>
          <a:p>
            <a:pPr marL="571500" indent="-571500">
              <a:buFont typeface="Wingdings" panose="05000000000000000000" pitchFamily="2" charset="2"/>
              <a:buChar char="Ø"/>
            </a:pPr>
            <a:r>
              <a:rPr lang="en-US" sz="3600" dirty="0">
                <a:latin typeface="Times New Roman" charset="0"/>
                <a:ea typeface="Times New Roman" charset="0"/>
                <a:cs typeface="Times New Roman" charset="0"/>
              </a:rPr>
              <a:t>Situational Awareness Resources       and Tools</a:t>
            </a:r>
          </a:p>
          <a:p>
            <a:pPr marL="571500" indent="-571500">
              <a:buFont typeface="Wingdings" panose="05000000000000000000" pitchFamily="2" charset="2"/>
              <a:buChar char="Ø"/>
            </a:pPr>
            <a:endParaRPr lang="en-US" sz="3600" dirty="0">
              <a:latin typeface="Times New Roman" charset="0"/>
              <a:ea typeface="Times New Roman" charset="0"/>
              <a:cs typeface="Times New Roman" charset="0"/>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Course Summary</a:t>
            </a:r>
          </a:p>
        </p:txBody>
      </p:sp>
    </p:spTree>
    <p:extLst>
      <p:ext uri="{BB962C8B-B14F-4D97-AF65-F5344CB8AC3E}">
        <p14:creationId xmlns:p14="http://schemas.microsoft.com/office/powerpoint/2010/main" val="18791185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18978" y="3276600"/>
            <a:ext cx="8229600" cy="830997"/>
          </a:xfrm>
          <a:prstGeom prst="rect">
            <a:avLst/>
          </a:prstGeom>
        </p:spPr>
        <p:txBody>
          <a:bodyPr wrap="square">
            <a:spAutoFit/>
          </a:bodyPr>
          <a:lstStyle/>
          <a:p>
            <a:r>
              <a:rPr lang="en-US" sz="4800" b="1" dirty="0">
                <a:latin typeface="Times New Roman" charset="0"/>
                <a:ea typeface="Times New Roman" charset="0"/>
                <a:cs typeface="Times New Roman" charset="0"/>
              </a:rPr>
              <a:t>Questions?</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7200" y="1295400"/>
            <a:ext cx="3165805"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1733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533400" y="1828800"/>
            <a:ext cx="8229600" cy="4708981"/>
          </a:xfrm>
          <a:prstGeom prst="rect">
            <a:avLst/>
          </a:prstGeom>
        </p:spPr>
        <p:txBody>
          <a:bodyPr wrap="square">
            <a:spAutoFit/>
          </a:bodyPr>
          <a:lstStyle/>
          <a:p>
            <a:r>
              <a:rPr lang="en-US" sz="3600" dirty="0">
                <a:latin typeface="Times New Roman" charset="0"/>
                <a:ea typeface="Times New Roman" charset="0"/>
                <a:cs typeface="Times New Roman" charset="0"/>
              </a:rPr>
              <a:t>I ____________, have received, read and understand the MEMA 101 presentation.</a:t>
            </a:r>
          </a:p>
          <a:p>
            <a:endParaRPr lang="en-US" sz="3600" dirty="0">
              <a:latin typeface="Times New Roman" charset="0"/>
              <a:ea typeface="Times New Roman" charset="0"/>
              <a:cs typeface="Times New Roman" charset="0"/>
            </a:endParaRPr>
          </a:p>
          <a:p>
            <a:endParaRPr lang="en-US" sz="3600" dirty="0">
              <a:latin typeface="Times New Roman" charset="0"/>
              <a:ea typeface="Times New Roman" charset="0"/>
              <a:cs typeface="Times New Roman" charset="0"/>
            </a:endParaRPr>
          </a:p>
          <a:p>
            <a:r>
              <a:rPr lang="en-US" sz="3600" dirty="0">
                <a:latin typeface="Times New Roman" charset="0"/>
                <a:ea typeface="Times New Roman" charset="0"/>
                <a:cs typeface="Times New Roman" charset="0"/>
              </a:rPr>
              <a:t>______________		_____________</a:t>
            </a:r>
          </a:p>
          <a:p>
            <a:pPr algn="ctr"/>
            <a:r>
              <a:rPr lang="en-US" sz="2000" dirty="0">
                <a:latin typeface="Times New Roman" charset="0"/>
                <a:ea typeface="Times New Roman" charset="0"/>
                <a:cs typeface="Times New Roman" charset="0"/>
              </a:rPr>
              <a:t>Loretta S. Thorpe				Name/County </a:t>
            </a:r>
          </a:p>
          <a:p>
            <a:r>
              <a:rPr lang="en-US" sz="2000" dirty="0">
                <a:latin typeface="Times New Roman" charset="0"/>
                <a:ea typeface="Times New Roman" charset="0"/>
                <a:cs typeface="Times New Roman" charset="0"/>
              </a:rPr>
              <a:t>    Bureau Director-Training</a:t>
            </a:r>
          </a:p>
          <a:p>
            <a:endParaRPr lang="en-US" sz="2000" dirty="0">
              <a:latin typeface="Times New Roman" charset="0"/>
              <a:ea typeface="Times New Roman" charset="0"/>
              <a:cs typeface="Times New Roman" charset="0"/>
            </a:endParaRPr>
          </a:p>
          <a:p>
            <a:r>
              <a:rPr lang="en-US" sz="2000" dirty="0">
                <a:latin typeface="Times New Roman" charset="0"/>
                <a:ea typeface="Times New Roman" charset="0"/>
                <a:cs typeface="Times New Roman" charset="0"/>
              </a:rPr>
              <a:t>__________________________		  ______________________</a:t>
            </a:r>
          </a:p>
          <a:p>
            <a:pPr algn="ctr"/>
            <a:r>
              <a:rPr lang="en-US" sz="2000" dirty="0">
                <a:latin typeface="Times New Roman" charset="0"/>
                <a:ea typeface="Times New Roman" charset="0"/>
                <a:cs typeface="Times New Roman" charset="0"/>
              </a:rPr>
              <a:t>Date				            Date</a:t>
            </a:r>
          </a:p>
          <a:p>
            <a:r>
              <a:rPr lang="en-US" sz="1400" i="1" dirty="0">
                <a:latin typeface="Times New Roman" charset="0"/>
                <a:ea typeface="Times New Roman" charset="0"/>
                <a:cs typeface="Times New Roman" charset="0"/>
              </a:rPr>
              <a:t>Note:  Please fax form to the training bureau at 601-933-6815</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Acknowledgement</a:t>
            </a:r>
          </a:p>
        </p:txBody>
      </p:sp>
    </p:spTree>
    <p:extLst>
      <p:ext uri="{BB962C8B-B14F-4D97-AF65-F5344CB8AC3E}">
        <p14:creationId xmlns:p14="http://schemas.microsoft.com/office/powerpoint/2010/main" val="410032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3903633"/>
          </a:xfrm>
          <a:prstGeom prst="rect">
            <a:avLst/>
          </a:prstGeom>
        </p:spPr>
        <p:txBody>
          <a:bodyPr wrap="square">
            <a:spAutoFit/>
          </a:bodyPr>
          <a:lstStyle/>
          <a:p>
            <a:pPr marL="355600" marR="444500" indent="-342900">
              <a:lnSpc>
                <a:spcPts val="3820"/>
              </a:lnSpc>
              <a:spcBef>
                <a:spcPts val="245"/>
              </a:spcBef>
              <a:buChar char="•"/>
              <a:tabLst>
                <a:tab pos="354965" algn="l"/>
                <a:tab pos="355600" algn="l"/>
              </a:tabLst>
            </a:pPr>
            <a:r>
              <a:rPr lang="en-US" sz="3200" dirty="0">
                <a:latin typeface="Times New Roman"/>
                <a:cs typeface="Times New Roman"/>
              </a:rPr>
              <a:t>Assists </a:t>
            </a:r>
            <a:r>
              <a:rPr lang="en-US" sz="3200" spc="-5" dirty="0">
                <a:latin typeface="Times New Roman"/>
                <a:cs typeface="Times New Roman"/>
              </a:rPr>
              <a:t>communities with emergency  </a:t>
            </a:r>
            <a:r>
              <a:rPr lang="en-US" sz="3200" dirty="0">
                <a:latin typeface="Times New Roman"/>
                <a:cs typeface="Times New Roman"/>
              </a:rPr>
              <a:t>management </a:t>
            </a:r>
            <a:r>
              <a:rPr lang="en-US" sz="3200" spc="-5" dirty="0">
                <a:latin typeface="Times New Roman"/>
                <a:cs typeface="Times New Roman"/>
              </a:rPr>
              <a:t>exercises </a:t>
            </a:r>
            <a:r>
              <a:rPr lang="en-US" sz="3200" dirty="0">
                <a:latin typeface="Times New Roman"/>
                <a:cs typeface="Times New Roman"/>
              </a:rPr>
              <a:t>as </a:t>
            </a:r>
            <a:r>
              <a:rPr lang="en-US" sz="3200" spc="-5" dirty="0">
                <a:latin typeface="Times New Roman"/>
                <a:cs typeface="Times New Roman"/>
              </a:rPr>
              <a:t>required </a:t>
            </a:r>
            <a:r>
              <a:rPr lang="en-US" sz="3200" dirty="0">
                <a:latin typeface="Times New Roman"/>
                <a:cs typeface="Times New Roman"/>
              </a:rPr>
              <a:t>for </a:t>
            </a:r>
            <a:r>
              <a:rPr lang="en-US" sz="3200" spc="-5" dirty="0">
                <a:latin typeface="Times New Roman"/>
                <a:cs typeface="Times New Roman"/>
              </a:rPr>
              <a:t>those  </a:t>
            </a:r>
            <a:r>
              <a:rPr lang="en-US" sz="3200" dirty="0">
                <a:latin typeface="Times New Roman"/>
                <a:cs typeface="Times New Roman"/>
              </a:rPr>
              <a:t>counties </a:t>
            </a:r>
            <a:r>
              <a:rPr lang="en-US" sz="3200" spc="-5" dirty="0">
                <a:latin typeface="Times New Roman"/>
                <a:cs typeface="Times New Roman"/>
              </a:rPr>
              <a:t>receiving matching federal</a:t>
            </a:r>
            <a:r>
              <a:rPr lang="en-US" sz="3200" spc="40" dirty="0">
                <a:latin typeface="Times New Roman"/>
                <a:cs typeface="Times New Roman"/>
              </a:rPr>
              <a:t> </a:t>
            </a:r>
            <a:r>
              <a:rPr lang="en-US" sz="3200" dirty="0">
                <a:latin typeface="Times New Roman"/>
                <a:cs typeface="Times New Roman"/>
              </a:rPr>
              <a:t>funds.</a:t>
            </a:r>
          </a:p>
          <a:p>
            <a:pPr marL="12700" marR="444500">
              <a:spcBef>
                <a:spcPts val="245"/>
              </a:spcBef>
              <a:tabLst>
                <a:tab pos="354965" algn="l"/>
                <a:tab pos="355600" algn="l"/>
              </a:tabLst>
            </a:pPr>
            <a:endParaRPr lang="en-US" dirty="0">
              <a:latin typeface="Times New Roman" charset="0"/>
              <a:ea typeface="Times New Roman" charset="0"/>
              <a:cs typeface="Times New Roman" charset="0"/>
            </a:endParaRPr>
          </a:p>
          <a:p>
            <a:pPr marL="355600" marR="5080" indent="-342900">
              <a:lnSpc>
                <a:spcPct val="99500"/>
              </a:lnSpc>
              <a:spcBef>
                <a:spcPts val="635"/>
              </a:spcBef>
              <a:buChar char="•"/>
              <a:tabLst>
                <a:tab pos="354965" algn="l"/>
                <a:tab pos="355600" algn="l"/>
              </a:tabLst>
            </a:pPr>
            <a:r>
              <a:rPr lang="en-US" sz="3200" dirty="0">
                <a:latin typeface="Times New Roman"/>
                <a:cs typeface="Times New Roman"/>
              </a:rPr>
              <a:t>Offers </a:t>
            </a:r>
            <a:r>
              <a:rPr lang="en-US" sz="3200" spc="-5" dirty="0">
                <a:latin typeface="Times New Roman"/>
                <a:cs typeface="Times New Roman"/>
              </a:rPr>
              <a:t>exercise design and evaluation courses,  </a:t>
            </a:r>
            <a:r>
              <a:rPr lang="en-US" sz="3200" dirty="0">
                <a:latin typeface="Times New Roman"/>
                <a:cs typeface="Times New Roman"/>
              </a:rPr>
              <a:t>assists </a:t>
            </a:r>
            <a:r>
              <a:rPr lang="en-US" sz="3200" spc="-5" dirty="0">
                <a:latin typeface="Times New Roman"/>
                <a:cs typeface="Times New Roman"/>
              </a:rPr>
              <a:t>with scenario development </a:t>
            </a:r>
            <a:r>
              <a:rPr lang="en-US" sz="3200" dirty="0">
                <a:latin typeface="Times New Roman"/>
                <a:cs typeface="Times New Roman"/>
              </a:rPr>
              <a:t>and  provides </a:t>
            </a:r>
            <a:r>
              <a:rPr lang="en-US" sz="3200" spc="-5" dirty="0">
                <a:latin typeface="Times New Roman"/>
                <a:cs typeface="Times New Roman"/>
              </a:rPr>
              <a:t>on-scene evaluators, </a:t>
            </a:r>
            <a:r>
              <a:rPr lang="en-US" sz="3200" dirty="0">
                <a:latin typeface="Times New Roman"/>
                <a:cs typeface="Times New Roman"/>
              </a:rPr>
              <a:t>controllers or  </a:t>
            </a:r>
            <a:r>
              <a:rPr lang="en-US" sz="3200" spc="-5" dirty="0">
                <a:latin typeface="Times New Roman"/>
                <a:cs typeface="Times New Roman"/>
              </a:rPr>
              <a:t>simulators </a:t>
            </a:r>
            <a:r>
              <a:rPr lang="en-US" sz="3200" dirty="0">
                <a:latin typeface="Times New Roman"/>
                <a:cs typeface="Times New Roman"/>
              </a:rPr>
              <a:t>during the</a:t>
            </a:r>
            <a:r>
              <a:rPr lang="en-US" sz="3200" spc="25" dirty="0">
                <a:latin typeface="Times New Roman"/>
                <a:cs typeface="Times New Roman"/>
              </a:rPr>
              <a:t> </a:t>
            </a:r>
            <a:r>
              <a:rPr lang="en-US" sz="3200" spc="-5" dirty="0">
                <a:latin typeface="Times New Roman"/>
                <a:cs typeface="Times New Roman"/>
              </a:rPr>
              <a:t>exercise.</a:t>
            </a:r>
            <a:endParaRPr lang="en-US" sz="32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Exercise Bureau</a:t>
            </a:r>
          </a:p>
        </p:txBody>
      </p:sp>
    </p:spTree>
    <p:extLst>
      <p:ext uri="{BB962C8B-B14F-4D97-AF65-F5344CB8AC3E}">
        <p14:creationId xmlns:p14="http://schemas.microsoft.com/office/powerpoint/2010/main" val="1837802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3865930"/>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2800" dirty="0">
                <a:latin typeface="Times New Roman"/>
                <a:cs typeface="Times New Roman"/>
              </a:rPr>
              <a:t>These exercises </a:t>
            </a:r>
            <a:r>
              <a:rPr lang="en-US" sz="2800" spc="-10" dirty="0">
                <a:latin typeface="Times New Roman"/>
                <a:cs typeface="Times New Roman"/>
              </a:rPr>
              <a:t>are </a:t>
            </a:r>
            <a:r>
              <a:rPr lang="en-US" sz="2800" dirty="0">
                <a:latin typeface="Times New Roman"/>
                <a:cs typeface="Times New Roman"/>
              </a:rPr>
              <a:t>activities that simulate  </a:t>
            </a:r>
            <a:r>
              <a:rPr lang="en-US" sz="2800" spc="-5" dirty="0">
                <a:latin typeface="Times New Roman"/>
                <a:cs typeface="Times New Roman"/>
              </a:rPr>
              <a:t>emergency </a:t>
            </a:r>
            <a:r>
              <a:rPr lang="en-US" sz="2800" dirty="0">
                <a:latin typeface="Times New Roman"/>
                <a:cs typeface="Times New Roman"/>
              </a:rPr>
              <a:t>management </a:t>
            </a:r>
            <a:r>
              <a:rPr lang="en-US" sz="2800" spc="-5" dirty="0">
                <a:latin typeface="Times New Roman"/>
                <a:cs typeface="Times New Roman"/>
              </a:rPr>
              <a:t>operations </a:t>
            </a:r>
            <a:r>
              <a:rPr lang="en-US" sz="2800" dirty="0">
                <a:latin typeface="Times New Roman"/>
                <a:cs typeface="Times New Roman"/>
              </a:rPr>
              <a:t>for </a:t>
            </a:r>
            <a:r>
              <a:rPr lang="en-US" sz="2800" spc="-5" dirty="0">
                <a:latin typeface="Times New Roman"/>
                <a:cs typeface="Times New Roman"/>
              </a:rPr>
              <a:t>specific  </a:t>
            </a:r>
            <a:r>
              <a:rPr lang="en-US" sz="2800" dirty="0">
                <a:latin typeface="Times New Roman"/>
                <a:cs typeface="Times New Roman"/>
              </a:rPr>
              <a:t>purposes that </a:t>
            </a:r>
            <a:r>
              <a:rPr lang="en-US" sz="2800" spc="-5" dirty="0">
                <a:latin typeface="Times New Roman"/>
                <a:cs typeface="Times New Roman"/>
              </a:rPr>
              <a:t>correlate </a:t>
            </a:r>
            <a:r>
              <a:rPr lang="en-US" sz="2800" dirty="0">
                <a:latin typeface="Times New Roman"/>
                <a:cs typeface="Times New Roman"/>
              </a:rPr>
              <a:t>with a </a:t>
            </a:r>
            <a:r>
              <a:rPr lang="en-US" sz="2800" spc="-5" dirty="0">
                <a:latin typeface="Times New Roman"/>
                <a:cs typeface="Times New Roman"/>
              </a:rPr>
              <a:t>natural, </a:t>
            </a:r>
            <a:r>
              <a:rPr lang="en-US" sz="2800" dirty="0">
                <a:latin typeface="Times New Roman"/>
                <a:cs typeface="Times New Roman"/>
              </a:rPr>
              <a:t>man-made or cybersecurity</a:t>
            </a:r>
            <a:r>
              <a:rPr lang="en-US" sz="2800" spc="-30" dirty="0">
                <a:latin typeface="Times New Roman"/>
                <a:cs typeface="Times New Roman"/>
              </a:rPr>
              <a:t> </a:t>
            </a:r>
            <a:r>
              <a:rPr lang="en-US" sz="2800" spc="-5" dirty="0">
                <a:latin typeface="Times New Roman"/>
                <a:cs typeface="Times New Roman"/>
              </a:rPr>
              <a:t>event.</a:t>
            </a:r>
            <a:endParaRPr lang="en-US" sz="2800" dirty="0">
              <a:latin typeface="Times New Roman"/>
              <a:cs typeface="Times New Roman"/>
            </a:endParaRPr>
          </a:p>
          <a:p>
            <a:pPr marL="12700" marR="444500">
              <a:spcBef>
                <a:spcPts val="245"/>
              </a:spcBef>
              <a:tabLst>
                <a:tab pos="354965" algn="l"/>
                <a:tab pos="355600" algn="l"/>
              </a:tabLst>
            </a:pPr>
            <a:endParaRPr lang="en-US" sz="1400" dirty="0">
              <a:latin typeface="Times New Roman" charset="0"/>
              <a:ea typeface="Times New Roman" charset="0"/>
              <a:cs typeface="Times New Roman" charset="0"/>
            </a:endParaRPr>
          </a:p>
          <a:p>
            <a:pPr marL="355600" marR="105410" indent="-342900">
              <a:lnSpc>
                <a:spcPct val="99500"/>
              </a:lnSpc>
              <a:spcBef>
                <a:spcPts val="775"/>
              </a:spcBef>
              <a:buFont typeface="Arial"/>
              <a:buChar char="•"/>
              <a:tabLst>
                <a:tab pos="354965" algn="l"/>
                <a:tab pos="355600" algn="l"/>
              </a:tabLst>
            </a:pPr>
            <a:r>
              <a:rPr lang="en-US" sz="2800" spc="-5" dirty="0">
                <a:latin typeface="Times New Roman"/>
                <a:cs typeface="Times New Roman"/>
              </a:rPr>
              <a:t>During </a:t>
            </a:r>
            <a:r>
              <a:rPr lang="en-US" sz="2800" dirty="0">
                <a:latin typeface="Times New Roman"/>
                <a:cs typeface="Times New Roman"/>
              </a:rPr>
              <a:t>a </a:t>
            </a:r>
            <a:r>
              <a:rPr lang="en-US" sz="2800" spc="-5" dirty="0">
                <a:latin typeface="Times New Roman"/>
                <a:cs typeface="Times New Roman"/>
              </a:rPr>
              <a:t>two–year </a:t>
            </a:r>
            <a:r>
              <a:rPr lang="en-US" sz="2800" dirty="0">
                <a:latin typeface="Times New Roman"/>
                <a:cs typeface="Times New Roman"/>
              </a:rPr>
              <a:t>period, </a:t>
            </a:r>
            <a:r>
              <a:rPr lang="en-US" sz="2800" spc="-5" dirty="0">
                <a:latin typeface="Times New Roman"/>
                <a:cs typeface="Times New Roman"/>
              </a:rPr>
              <a:t>local </a:t>
            </a:r>
            <a:r>
              <a:rPr lang="en-US" sz="2800" dirty="0">
                <a:latin typeface="Times New Roman"/>
                <a:cs typeface="Times New Roman"/>
              </a:rPr>
              <a:t>government is  </a:t>
            </a:r>
            <a:r>
              <a:rPr lang="en-US" sz="2800" spc="-5" dirty="0">
                <a:latin typeface="Times New Roman"/>
                <a:cs typeface="Times New Roman"/>
              </a:rPr>
              <a:t>required </a:t>
            </a:r>
            <a:r>
              <a:rPr lang="en-US" sz="2800" dirty="0">
                <a:latin typeface="Times New Roman"/>
                <a:cs typeface="Times New Roman"/>
              </a:rPr>
              <a:t>to </a:t>
            </a:r>
            <a:r>
              <a:rPr lang="en-US" sz="2800" spc="-5" dirty="0">
                <a:latin typeface="Times New Roman"/>
                <a:cs typeface="Times New Roman"/>
              </a:rPr>
              <a:t>conduct </a:t>
            </a:r>
            <a:r>
              <a:rPr lang="en-US" sz="2800" dirty="0">
                <a:latin typeface="Times New Roman"/>
                <a:cs typeface="Times New Roman"/>
              </a:rPr>
              <a:t>a </a:t>
            </a:r>
            <a:r>
              <a:rPr lang="en-US" sz="2800" spc="-5" dirty="0">
                <a:latin typeface="Times New Roman"/>
                <a:cs typeface="Times New Roman"/>
              </a:rPr>
              <a:t>full-scale </a:t>
            </a:r>
            <a:r>
              <a:rPr lang="en-US" sz="2800" dirty="0">
                <a:latin typeface="Times New Roman"/>
                <a:cs typeface="Times New Roman"/>
              </a:rPr>
              <a:t>exercise </a:t>
            </a:r>
            <a:r>
              <a:rPr lang="en-US" sz="2800" spc="-5" dirty="0">
                <a:latin typeface="Times New Roman"/>
                <a:cs typeface="Times New Roman"/>
              </a:rPr>
              <a:t>and  </a:t>
            </a:r>
            <a:r>
              <a:rPr lang="en-US" sz="2800" dirty="0">
                <a:latin typeface="Times New Roman"/>
                <a:cs typeface="Times New Roman"/>
              </a:rPr>
              <a:t>three </a:t>
            </a:r>
            <a:r>
              <a:rPr lang="en-US" sz="2800" spc="-5" dirty="0">
                <a:latin typeface="Times New Roman"/>
                <a:cs typeface="Times New Roman"/>
              </a:rPr>
              <a:t>exercises per </a:t>
            </a:r>
            <a:r>
              <a:rPr lang="en-US" sz="2800" dirty="0">
                <a:latin typeface="Times New Roman"/>
                <a:cs typeface="Times New Roman"/>
              </a:rPr>
              <a:t>Emergency Management  Performance Grant (EMPG) calendar</a:t>
            </a:r>
            <a:r>
              <a:rPr lang="en-US" sz="2800" spc="10" dirty="0">
                <a:latin typeface="Times New Roman"/>
                <a:cs typeface="Times New Roman"/>
              </a:rPr>
              <a:t> </a:t>
            </a:r>
            <a:r>
              <a:rPr lang="en-US" sz="2800" spc="-30" dirty="0">
                <a:latin typeface="Times New Roman"/>
                <a:cs typeface="Times New Roman"/>
              </a:rPr>
              <a:t>year.</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Exercise Bureau</a:t>
            </a:r>
          </a:p>
        </p:txBody>
      </p:sp>
    </p:spTree>
    <p:extLst>
      <p:ext uri="{BB962C8B-B14F-4D97-AF65-F5344CB8AC3E}">
        <p14:creationId xmlns:p14="http://schemas.microsoft.com/office/powerpoint/2010/main" val="1747963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Training Bureau</a:t>
            </a:r>
          </a:p>
        </p:txBody>
      </p:sp>
      <p:sp>
        <p:nvSpPr>
          <p:cNvPr id="5" name="Rectangle 4"/>
          <p:cNvSpPr/>
          <p:nvPr/>
        </p:nvSpPr>
        <p:spPr>
          <a:xfrm>
            <a:off x="228600" y="1676400"/>
            <a:ext cx="8229600" cy="4452501"/>
          </a:xfrm>
          <a:prstGeom prst="rect">
            <a:avLst/>
          </a:prstGeom>
        </p:spPr>
        <p:txBody>
          <a:bodyPr wrap="square">
            <a:spAutoFit/>
          </a:bodyPr>
          <a:lstStyle/>
          <a:p>
            <a:pPr marL="355600" marR="254635" indent="-342900">
              <a:lnSpc>
                <a:spcPct val="99500"/>
              </a:lnSpc>
              <a:spcBef>
                <a:spcPts val="110"/>
              </a:spcBef>
              <a:buChar char="•"/>
              <a:tabLst>
                <a:tab pos="355600" algn="l"/>
              </a:tabLst>
            </a:pPr>
            <a:r>
              <a:rPr lang="en-US" sz="2800" spc="-5" dirty="0">
                <a:latin typeface="Times New Roman"/>
                <a:cs typeface="Times New Roman"/>
              </a:rPr>
              <a:t>Offers a wide range of emergency management and  first responder training for all levels of government,  private industry and volunteer</a:t>
            </a:r>
            <a:r>
              <a:rPr lang="en-US" sz="2800" spc="-80" dirty="0">
                <a:latin typeface="Times New Roman"/>
                <a:cs typeface="Times New Roman"/>
              </a:rPr>
              <a:t> </a:t>
            </a:r>
            <a:r>
              <a:rPr lang="en-US" sz="2800" spc="-5" dirty="0">
                <a:latin typeface="Times New Roman"/>
                <a:cs typeface="Times New Roman"/>
              </a:rPr>
              <a:t>organizations.</a:t>
            </a:r>
          </a:p>
          <a:p>
            <a:pPr marL="12700" marR="254635">
              <a:lnSpc>
                <a:spcPct val="99500"/>
              </a:lnSpc>
              <a:spcBef>
                <a:spcPts val="110"/>
              </a:spcBef>
              <a:tabLst>
                <a:tab pos="355600" algn="l"/>
              </a:tabLst>
            </a:pPr>
            <a:endParaRPr lang="en-US" sz="1400" dirty="0">
              <a:latin typeface="Times New Roman"/>
              <a:cs typeface="Times New Roman"/>
            </a:endParaRPr>
          </a:p>
          <a:p>
            <a:pPr marL="355600" marR="254635" indent="-342900">
              <a:lnSpc>
                <a:spcPct val="99500"/>
              </a:lnSpc>
              <a:spcBef>
                <a:spcPts val="110"/>
              </a:spcBef>
              <a:buChar char="•"/>
              <a:tabLst>
                <a:tab pos="355600" algn="l"/>
              </a:tabLst>
            </a:pPr>
            <a:r>
              <a:rPr lang="en-US" sz="2800" spc="-5" dirty="0">
                <a:latin typeface="Times New Roman"/>
                <a:cs typeface="Times New Roman"/>
              </a:rPr>
              <a:t>Courses are offered state-wide by a team of training  officers in a field-delivered</a:t>
            </a:r>
            <a:r>
              <a:rPr lang="en-US" sz="2800" spc="-105" dirty="0">
                <a:latin typeface="Times New Roman"/>
                <a:cs typeface="Times New Roman"/>
              </a:rPr>
              <a:t> </a:t>
            </a:r>
            <a:r>
              <a:rPr lang="en-US" sz="2800" spc="-5" dirty="0">
                <a:latin typeface="Times New Roman"/>
                <a:cs typeface="Times New Roman"/>
              </a:rPr>
              <a:t>environment.</a:t>
            </a:r>
          </a:p>
          <a:p>
            <a:pPr marL="12700" marR="254635">
              <a:lnSpc>
                <a:spcPct val="99500"/>
              </a:lnSpc>
              <a:spcBef>
                <a:spcPts val="110"/>
              </a:spcBef>
              <a:tabLst>
                <a:tab pos="355600" algn="l"/>
              </a:tabLst>
            </a:pPr>
            <a:endParaRPr lang="en-US" sz="1400" dirty="0">
              <a:latin typeface="Times New Roman"/>
              <a:cs typeface="Times New Roman"/>
            </a:endParaRPr>
          </a:p>
          <a:p>
            <a:pPr marL="355600" marR="254635" indent="-342900">
              <a:lnSpc>
                <a:spcPct val="99500"/>
              </a:lnSpc>
              <a:spcBef>
                <a:spcPts val="110"/>
              </a:spcBef>
              <a:buChar char="•"/>
              <a:tabLst>
                <a:tab pos="355600" algn="l"/>
              </a:tabLst>
            </a:pPr>
            <a:r>
              <a:rPr lang="en-US" sz="2800" spc="-5" dirty="0">
                <a:latin typeface="Times New Roman"/>
                <a:cs typeface="Times New Roman"/>
              </a:rPr>
              <a:t>Oversees student enrollment to the Emergency  Management Institute in Emmitsburg, Md., where  </a:t>
            </a:r>
            <a:r>
              <a:rPr lang="en-US" sz="2800" spc="-10" dirty="0">
                <a:latin typeface="Times New Roman"/>
                <a:cs typeface="Times New Roman"/>
              </a:rPr>
              <a:t>more </a:t>
            </a:r>
            <a:r>
              <a:rPr lang="en-US" sz="2800" spc="-5" dirty="0">
                <a:latin typeface="Times New Roman"/>
                <a:cs typeface="Times New Roman"/>
              </a:rPr>
              <a:t>than 400 courses in emergency management are offered</a:t>
            </a:r>
            <a:r>
              <a:rPr lang="en-US" sz="2800" spc="-50" dirty="0">
                <a:latin typeface="Times New Roman"/>
                <a:cs typeface="Times New Roman"/>
              </a:rPr>
              <a:t> </a:t>
            </a:r>
            <a:r>
              <a:rPr lang="en-US" sz="2800" spc="-25" dirty="0">
                <a:latin typeface="Times New Roman"/>
                <a:cs typeface="Times New Roman"/>
              </a:rPr>
              <a:t>annually.</a:t>
            </a:r>
            <a:endParaRPr lang="en-US" sz="2800" dirty="0">
              <a:latin typeface="Times New Roman"/>
              <a:cs typeface="Times New Roman"/>
            </a:endParaRPr>
          </a:p>
        </p:txBody>
      </p:sp>
    </p:spTree>
    <p:extLst>
      <p:ext uri="{BB962C8B-B14F-4D97-AF65-F5344CB8AC3E}">
        <p14:creationId xmlns:p14="http://schemas.microsoft.com/office/powerpoint/2010/main" val="155755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1631216"/>
          </a:xfrm>
          <a:prstGeom prst="rect">
            <a:avLst/>
          </a:prstGeom>
        </p:spPr>
        <p:txBody>
          <a:bodyPr wrap="square">
            <a:spAutoFit/>
          </a:bodyPr>
          <a:lstStyle/>
          <a:p>
            <a:r>
              <a:rPr lang="en-US" sz="4800" dirty="0">
                <a:latin typeface="Times New Roman" charset="0"/>
                <a:ea typeface="Times New Roman" charset="0"/>
                <a:cs typeface="Times New Roman" charset="0"/>
              </a:rPr>
              <a:t>Unit 1:</a:t>
            </a:r>
          </a:p>
          <a:p>
            <a:r>
              <a:rPr lang="en-US" sz="5200" dirty="0">
                <a:latin typeface="Times New Roman" charset="0"/>
                <a:ea typeface="Times New Roman" charset="0"/>
                <a:cs typeface="Times New Roman" charset="0"/>
              </a:rPr>
              <a:t>INTRODUCTION</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spTree>
    <p:extLst>
      <p:ext uri="{BB962C8B-B14F-4D97-AF65-F5344CB8AC3E}">
        <p14:creationId xmlns:p14="http://schemas.microsoft.com/office/powerpoint/2010/main" val="608342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Training Bureau</a:t>
            </a:r>
          </a:p>
        </p:txBody>
      </p:sp>
      <p:sp>
        <p:nvSpPr>
          <p:cNvPr id="5" name="Rectangle 4"/>
          <p:cNvSpPr/>
          <p:nvPr/>
        </p:nvSpPr>
        <p:spPr>
          <a:xfrm>
            <a:off x="228600" y="1676400"/>
            <a:ext cx="8229600" cy="2413481"/>
          </a:xfrm>
          <a:prstGeom prst="rect">
            <a:avLst/>
          </a:prstGeom>
        </p:spPr>
        <p:txBody>
          <a:bodyPr wrap="square">
            <a:spAutoFit/>
          </a:bodyPr>
          <a:lstStyle/>
          <a:p>
            <a:pPr marL="355600" marR="5080" indent="-342900">
              <a:lnSpc>
                <a:spcPts val="4300"/>
              </a:lnSpc>
              <a:spcBef>
                <a:spcPts val="260"/>
              </a:spcBef>
              <a:buChar char="•"/>
              <a:tabLst>
                <a:tab pos="355600" algn="l"/>
                <a:tab pos="356235" algn="l"/>
                <a:tab pos="915035" algn="l"/>
              </a:tabLst>
            </a:pPr>
            <a:r>
              <a:rPr lang="en-US" sz="3400" spc="-5" dirty="0">
                <a:latin typeface="Times New Roman"/>
                <a:cs typeface="Times New Roman"/>
              </a:rPr>
              <a:t>Participants </a:t>
            </a:r>
            <a:r>
              <a:rPr lang="en-US" sz="3400" dirty="0">
                <a:latin typeface="Times New Roman"/>
                <a:cs typeface="Times New Roman"/>
              </a:rPr>
              <a:t>can </a:t>
            </a:r>
            <a:r>
              <a:rPr lang="en-US" sz="3400" spc="-5" dirty="0">
                <a:latin typeface="Times New Roman"/>
                <a:cs typeface="Times New Roman"/>
              </a:rPr>
              <a:t>register </a:t>
            </a:r>
            <a:r>
              <a:rPr lang="en-US" sz="3400" dirty="0">
                <a:latin typeface="Times New Roman"/>
                <a:cs typeface="Times New Roman"/>
              </a:rPr>
              <a:t>for </a:t>
            </a:r>
            <a:r>
              <a:rPr lang="en-US" sz="3400" spc="-5" dirty="0">
                <a:latin typeface="Times New Roman"/>
                <a:cs typeface="Times New Roman"/>
              </a:rPr>
              <a:t>courses  at	</a:t>
            </a:r>
            <a:r>
              <a:rPr lang="en-US" sz="3400" u="heavy" spc="-25" dirty="0">
                <a:solidFill>
                  <a:srgbClr val="0000FF"/>
                </a:solidFill>
                <a:uFill>
                  <a:solidFill>
                    <a:srgbClr val="0000FF"/>
                  </a:solidFill>
                </a:uFill>
                <a:latin typeface="Times New Roman"/>
                <a:cs typeface="Times New Roman"/>
                <a:hlinkClick r:id="rId3"/>
              </a:rPr>
              <a:t>https://my.msema.org</a:t>
            </a:r>
            <a:r>
              <a:rPr lang="en-US" sz="3400" spc="-25" dirty="0">
                <a:latin typeface="Times New Roman"/>
                <a:cs typeface="Times New Roman"/>
              </a:rPr>
              <a:t>.</a:t>
            </a:r>
            <a:endParaRPr lang="en-US" sz="3400" dirty="0">
              <a:latin typeface="Times New Roman"/>
              <a:cs typeface="Times New Roman"/>
            </a:endParaRPr>
          </a:p>
          <a:p>
            <a:pPr marL="355600" marR="81915" indent="-342900">
              <a:lnSpc>
                <a:spcPts val="4300"/>
              </a:lnSpc>
              <a:spcBef>
                <a:spcPts val="855"/>
              </a:spcBef>
              <a:buChar char="•"/>
              <a:tabLst>
                <a:tab pos="355600" algn="l"/>
                <a:tab pos="356235" algn="l"/>
              </a:tabLst>
            </a:pPr>
            <a:r>
              <a:rPr lang="en-US" sz="3400" dirty="0">
                <a:latin typeface="Times New Roman"/>
                <a:cs typeface="Times New Roman"/>
              </a:rPr>
              <a:t>Students can download </a:t>
            </a:r>
            <a:r>
              <a:rPr lang="en-US" sz="3400" spc="-5" dirty="0">
                <a:latin typeface="Times New Roman"/>
                <a:cs typeface="Times New Roman"/>
              </a:rPr>
              <a:t>manuals</a:t>
            </a:r>
            <a:r>
              <a:rPr lang="en-US" sz="3400" spc="-85" dirty="0">
                <a:latin typeface="Times New Roman"/>
                <a:cs typeface="Times New Roman"/>
              </a:rPr>
              <a:t> </a:t>
            </a:r>
            <a:r>
              <a:rPr lang="en-US" sz="3400" dirty="0">
                <a:latin typeface="Times New Roman"/>
                <a:cs typeface="Times New Roman"/>
              </a:rPr>
              <a:t>at: </a:t>
            </a:r>
            <a:r>
              <a:rPr lang="en-US" sz="3400" u="heavy" dirty="0">
                <a:solidFill>
                  <a:srgbClr val="0000FF"/>
                </a:solidFill>
                <a:uFill>
                  <a:solidFill>
                    <a:srgbClr val="0000FF"/>
                  </a:solidFill>
                </a:uFill>
                <a:latin typeface="Times New Roman"/>
                <a:cs typeface="Times New Roman"/>
              </a:rPr>
              <a:t> </a:t>
            </a:r>
            <a:r>
              <a:rPr lang="en-US" sz="3400" u="heavy" spc="-20" dirty="0">
                <a:solidFill>
                  <a:srgbClr val="0000FF"/>
                </a:solidFill>
                <a:uFill>
                  <a:solidFill>
                    <a:srgbClr val="0000FF"/>
                  </a:solidFill>
                </a:uFill>
                <a:latin typeface="Times New Roman"/>
                <a:cs typeface="Times New Roman"/>
                <a:hlinkClick r:id="rId4"/>
              </a:rPr>
              <a:t>www.msema.org/training/course-</a:t>
            </a:r>
            <a:r>
              <a:rPr lang="en-US" sz="3400" u="heavy" spc="-5" dirty="0">
                <a:solidFill>
                  <a:srgbClr val="0000FF"/>
                </a:solidFill>
                <a:uFill>
                  <a:solidFill>
                    <a:srgbClr val="0000FF"/>
                  </a:solidFill>
                </a:uFill>
                <a:latin typeface="Times New Roman"/>
                <a:cs typeface="Times New Roman"/>
                <a:hlinkClick r:id="rId4"/>
              </a:rPr>
              <a:t>books</a:t>
            </a:r>
            <a:endParaRPr lang="en-US" sz="3400" dirty="0">
              <a:latin typeface="Times New Roman"/>
              <a:cs typeface="Times New Roman"/>
            </a:endParaRPr>
          </a:p>
        </p:txBody>
      </p:sp>
      <p:sp>
        <p:nvSpPr>
          <p:cNvPr id="6" name="object 3"/>
          <p:cNvSpPr/>
          <p:nvPr/>
        </p:nvSpPr>
        <p:spPr>
          <a:xfrm>
            <a:off x="3354070" y="4269885"/>
            <a:ext cx="1978659" cy="2315210"/>
          </a:xfrm>
          <a:prstGeom prst="rect">
            <a:avLst/>
          </a:prstGeom>
          <a:blipFill>
            <a:blip r:embed="rId5"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cs typeface="+mn-cs"/>
            </a:endParaRPr>
          </a:p>
        </p:txBody>
      </p:sp>
    </p:spTree>
    <p:extLst>
      <p:ext uri="{BB962C8B-B14F-4D97-AF65-F5344CB8AC3E}">
        <p14:creationId xmlns:p14="http://schemas.microsoft.com/office/powerpoint/2010/main" val="3565869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685800" y="2074325"/>
            <a:ext cx="8229600" cy="1384995"/>
          </a:xfrm>
          <a:prstGeom prst="rect">
            <a:avLst/>
          </a:prstGeom>
        </p:spPr>
        <p:txBody>
          <a:bodyPr wrap="square">
            <a:spAutoFit/>
          </a:bodyPr>
          <a:lstStyle/>
          <a:p>
            <a:pPr lvl="0"/>
            <a:r>
              <a:rPr lang="en-US" sz="4200" b="1" dirty="0">
                <a:solidFill>
                  <a:prstClr val="black"/>
                </a:solidFill>
                <a:latin typeface="Times New Roman" charset="0"/>
                <a:ea typeface="Times New Roman" charset="0"/>
                <a:cs typeface="Times New Roman" charset="0"/>
              </a:rPr>
              <a:t>OFFICE OF RADIOLOGICAL</a:t>
            </a:r>
          </a:p>
          <a:p>
            <a:pPr lvl="0"/>
            <a:r>
              <a:rPr lang="en-US" sz="4200" b="1" dirty="0">
                <a:solidFill>
                  <a:prstClr val="black"/>
                </a:solidFill>
                <a:latin typeface="Times New Roman" charset="0"/>
                <a:ea typeface="Times New Roman" charset="0"/>
                <a:cs typeface="Times New Roman" charset="0"/>
              </a:rPr>
              <a:t>EMERGENCY PREPAREDNESS</a:t>
            </a:r>
          </a:p>
        </p:txBody>
      </p:sp>
      <p:sp>
        <p:nvSpPr>
          <p:cNvPr id="5" name="Title 1"/>
          <p:cNvSpPr>
            <a:spLocks noGrp="1"/>
          </p:cNvSpPr>
          <p:nvPr>
            <p:ph type="title"/>
          </p:nvPr>
        </p:nvSpPr>
        <p:spPr>
          <a:xfrm>
            <a:off x="2770163" y="381000"/>
            <a:ext cx="6172200" cy="1143000"/>
          </a:xfrm>
        </p:spPr>
        <p:txBody>
          <a:bodyPr>
            <a:normAutofit/>
          </a:bodyPr>
          <a:lstStyle/>
          <a:p>
            <a:pPr algn="ctr"/>
            <a:r>
              <a:rPr lang="en-US" sz="4200" dirty="0">
                <a:solidFill>
                  <a:schemeClr val="bg1"/>
                </a:solidFill>
                <a:latin typeface="Tw Cen MT Condensed" charset="0"/>
                <a:ea typeface="Tw Cen MT Condensed" charset="0"/>
                <a:cs typeface="Tw Cen MT Condensed" charset="0"/>
              </a:rPr>
              <a:t>Radiological Emergency Preparedness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69585" y="3657600"/>
            <a:ext cx="3804829"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99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REP</a:t>
            </a:r>
          </a:p>
        </p:txBody>
      </p:sp>
      <p:sp>
        <p:nvSpPr>
          <p:cNvPr id="5" name="Rectangle 4"/>
          <p:cNvSpPr/>
          <p:nvPr/>
        </p:nvSpPr>
        <p:spPr>
          <a:xfrm>
            <a:off x="228600" y="1676400"/>
            <a:ext cx="8229600" cy="3983142"/>
          </a:xfrm>
          <a:prstGeom prst="rect">
            <a:avLst/>
          </a:prstGeom>
        </p:spPr>
        <p:txBody>
          <a:bodyPr wrap="square">
            <a:spAutoFit/>
          </a:bodyPr>
          <a:lstStyle/>
          <a:p>
            <a:r>
              <a:rPr lang="en-US" sz="4200" b="1" dirty="0">
                <a:latin typeface="Times New Roman" charset="0"/>
                <a:ea typeface="Times New Roman" charset="0"/>
                <a:cs typeface="Times New Roman" charset="0"/>
              </a:rPr>
              <a:t>OFFICE OF RADIOLOGICAL</a:t>
            </a:r>
          </a:p>
          <a:p>
            <a:r>
              <a:rPr lang="en-US" sz="4200" b="1" dirty="0">
                <a:latin typeface="Times New Roman" charset="0"/>
                <a:ea typeface="Times New Roman" charset="0"/>
                <a:cs typeface="Times New Roman" charset="0"/>
              </a:rPr>
              <a:t>EMERGENCY PREPAREDNESS</a:t>
            </a:r>
          </a:p>
          <a:p>
            <a:pPr marL="12700" marR="5080">
              <a:lnSpc>
                <a:spcPct val="99500"/>
              </a:lnSpc>
              <a:spcBef>
                <a:spcPts val="114"/>
              </a:spcBef>
            </a:pPr>
            <a:r>
              <a:rPr lang="en-US" sz="2800" dirty="0">
                <a:latin typeface="Times New Roman"/>
                <a:cs typeface="Times New Roman"/>
              </a:rPr>
              <a:t>Provides </a:t>
            </a:r>
            <a:r>
              <a:rPr lang="en-US" sz="2800" spc="-5" dirty="0">
                <a:latin typeface="Times New Roman"/>
                <a:cs typeface="Times New Roman"/>
              </a:rPr>
              <a:t>radiological emergency </a:t>
            </a:r>
            <a:r>
              <a:rPr lang="en-US" sz="2800" dirty="0">
                <a:latin typeface="Times New Roman"/>
                <a:cs typeface="Times New Roman"/>
              </a:rPr>
              <a:t>response </a:t>
            </a:r>
            <a:r>
              <a:rPr lang="en-US" sz="2800" spc="-5" dirty="0">
                <a:latin typeface="Times New Roman"/>
                <a:cs typeface="Times New Roman"/>
              </a:rPr>
              <a:t>training to state, tribal, </a:t>
            </a:r>
            <a:r>
              <a:rPr lang="en-US" sz="2800" dirty="0">
                <a:latin typeface="Times New Roman"/>
                <a:cs typeface="Times New Roman"/>
              </a:rPr>
              <a:t>and local </a:t>
            </a:r>
            <a:r>
              <a:rPr lang="en-US" sz="2800" spc="-5" dirty="0">
                <a:latin typeface="Times New Roman"/>
                <a:cs typeface="Times New Roman"/>
              </a:rPr>
              <a:t>agencies </a:t>
            </a:r>
            <a:r>
              <a:rPr lang="en-US" sz="2800" dirty="0">
                <a:latin typeface="Times New Roman"/>
                <a:cs typeface="Times New Roman"/>
              </a:rPr>
              <a:t>through </a:t>
            </a:r>
            <a:r>
              <a:rPr lang="en-US" sz="2800" spc="-5" dirty="0">
                <a:latin typeface="Times New Roman"/>
                <a:cs typeface="Times New Roman"/>
              </a:rPr>
              <a:t>the  Radiological Emergency (REP) Program, </a:t>
            </a:r>
            <a:r>
              <a:rPr lang="en-US" sz="2800" dirty="0">
                <a:latin typeface="Times New Roman"/>
                <a:cs typeface="Times New Roman"/>
              </a:rPr>
              <a:t>Waste </a:t>
            </a:r>
            <a:r>
              <a:rPr lang="en-US" sz="2800" spc="-5" dirty="0">
                <a:latin typeface="Times New Roman"/>
                <a:cs typeface="Times New Roman"/>
              </a:rPr>
              <a:t>Isolation Pilot </a:t>
            </a:r>
            <a:r>
              <a:rPr lang="en-US" sz="2800" dirty="0">
                <a:latin typeface="Times New Roman"/>
                <a:cs typeface="Times New Roman"/>
              </a:rPr>
              <a:t>Program </a:t>
            </a:r>
            <a:r>
              <a:rPr lang="en-US" sz="2800" spc="-5" dirty="0">
                <a:latin typeface="Times New Roman"/>
                <a:cs typeface="Times New Roman"/>
              </a:rPr>
              <a:t>(WIPP) and Modular Emergency Response Radiological Transportation  </a:t>
            </a:r>
            <a:r>
              <a:rPr lang="en-US" sz="2800" dirty="0">
                <a:latin typeface="Times New Roman"/>
                <a:cs typeface="Times New Roman"/>
              </a:rPr>
              <a:t>Training </a:t>
            </a:r>
            <a:r>
              <a:rPr lang="en-US" sz="2800" spc="-5" dirty="0">
                <a:latin typeface="Times New Roman"/>
                <a:cs typeface="Times New Roman"/>
              </a:rPr>
              <a:t>(MERRTT)</a:t>
            </a:r>
            <a:r>
              <a:rPr lang="en-US" sz="2800" dirty="0">
                <a:latin typeface="Times New Roman"/>
                <a:cs typeface="Times New Roman"/>
              </a:rPr>
              <a:t> </a:t>
            </a:r>
            <a:r>
              <a:rPr lang="en-US" sz="2800" spc="-10" dirty="0">
                <a:latin typeface="Times New Roman"/>
                <a:cs typeface="Times New Roman"/>
              </a:rPr>
              <a:t>Program.</a:t>
            </a:r>
          </a:p>
        </p:txBody>
      </p:sp>
    </p:spTree>
    <p:extLst>
      <p:ext uri="{BB962C8B-B14F-4D97-AF65-F5344CB8AC3E}">
        <p14:creationId xmlns:p14="http://schemas.microsoft.com/office/powerpoint/2010/main" val="3339484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REP</a:t>
            </a:r>
          </a:p>
        </p:txBody>
      </p:sp>
      <p:sp>
        <p:nvSpPr>
          <p:cNvPr id="5" name="Rectangle 4"/>
          <p:cNvSpPr/>
          <p:nvPr/>
        </p:nvSpPr>
        <p:spPr>
          <a:xfrm>
            <a:off x="228600" y="1676400"/>
            <a:ext cx="8229600" cy="4663584"/>
          </a:xfrm>
          <a:prstGeom prst="rect">
            <a:avLst/>
          </a:prstGeom>
        </p:spPr>
        <p:txBody>
          <a:bodyPr wrap="square">
            <a:spAutoFit/>
          </a:bodyPr>
          <a:lstStyle/>
          <a:p>
            <a:pPr marL="355600" marR="45085" indent="-342900">
              <a:lnSpc>
                <a:spcPts val="3820"/>
              </a:lnSpc>
              <a:spcBef>
                <a:spcPts val="245"/>
              </a:spcBef>
              <a:buChar char="•"/>
              <a:tabLst>
                <a:tab pos="354965" algn="l"/>
                <a:tab pos="355600" algn="l"/>
              </a:tabLst>
            </a:pPr>
            <a:r>
              <a:rPr lang="en-US" sz="2800" dirty="0">
                <a:latin typeface="Times New Roman"/>
                <a:cs typeface="Times New Roman"/>
              </a:rPr>
              <a:t>The </a:t>
            </a:r>
            <a:r>
              <a:rPr lang="en-US" sz="2800" spc="-5" dirty="0">
                <a:latin typeface="Times New Roman"/>
                <a:cs typeface="Times New Roman"/>
              </a:rPr>
              <a:t>following strategies govern the Office </a:t>
            </a:r>
            <a:r>
              <a:rPr lang="en-US" sz="2800" dirty="0">
                <a:latin typeface="Times New Roman"/>
                <a:cs typeface="Times New Roman"/>
              </a:rPr>
              <a:t>of </a:t>
            </a:r>
            <a:r>
              <a:rPr lang="en-US" sz="2800" spc="-5" dirty="0">
                <a:latin typeface="Times New Roman"/>
                <a:cs typeface="Times New Roman"/>
              </a:rPr>
              <a:t>Radiological Emergency</a:t>
            </a:r>
            <a:r>
              <a:rPr lang="en-US" sz="2800" spc="35" dirty="0">
                <a:latin typeface="Times New Roman"/>
                <a:cs typeface="Times New Roman"/>
              </a:rPr>
              <a:t> </a:t>
            </a:r>
            <a:r>
              <a:rPr lang="en-US" sz="2800" spc="-5" dirty="0">
                <a:latin typeface="Times New Roman"/>
                <a:cs typeface="Times New Roman"/>
              </a:rPr>
              <a:t>Preparedness:</a:t>
            </a:r>
            <a:endParaRPr lang="en-US" sz="2800" dirty="0">
              <a:latin typeface="Times New Roman"/>
              <a:cs typeface="Times New Roman"/>
            </a:endParaRPr>
          </a:p>
          <a:p>
            <a:pPr marL="927100" marR="159385" lvl="1" indent="-457200">
              <a:lnSpc>
                <a:spcPct val="99500"/>
              </a:lnSpc>
              <a:spcBef>
                <a:spcPts val="555"/>
              </a:spcBef>
              <a:buFont typeface="Courier New" panose="02070309020205020404" pitchFamily="49" charset="0"/>
              <a:buChar char="o"/>
              <a:tabLst>
                <a:tab pos="756920" algn="l"/>
              </a:tabLst>
            </a:pPr>
            <a:r>
              <a:rPr lang="en-US" sz="2800" spc="-5" dirty="0">
                <a:latin typeface="Times New Roman"/>
                <a:cs typeface="Times New Roman"/>
              </a:rPr>
              <a:t>Leverage </a:t>
            </a:r>
            <a:r>
              <a:rPr lang="en-US" sz="2800" dirty="0">
                <a:latin typeface="Times New Roman"/>
                <a:cs typeface="Times New Roman"/>
              </a:rPr>
              <a:t>the </a:t>
            </a:r>
            <a:r>
              <a:rPr lang="en-US" sz="2800" spc="-5" dirty="0">
                <a:latin typeface="Times New Roman"/>
                <a:cs typeface="Times New Roman"/>
              </a:rPr>
              <a:t>knowledge, skills </a:t>
            </a:r>
            <a:r>
              <a:rPr lang="en-US" sz="2800" spc="-10" dirty="0">
                <a:latin typeface="Times New Roman"/>
                <a:cs typeface="Times New Roman"/>
              </a:rPr>
              <a:t>and </a:t>
            </a:r>
            <a:r>
              <a:rPr lang="en-US" sz="2800" spc="-5" dirty="0">
                <a:latin typeface="Times New Roman"/>
                <a:cs typeface="Times New Roman"/>
              </a:rPr>
              <a:t>abilities of the  entire team to support preparedness efforts related to a nuclear and/or radiological</a:t>
            </a:r>
            <a:r>
              <a:rPr lang="en-US" sz="2800" spc="-60" dirty="0">
                <a:latin typeface="Times New Roman"/>
                <a:cs typeface="Times New Roman"/>
              </a:rPr>
              <a:t> </a:t>
            </a:r>
            <a:r>
              <a:rPr lang="en-US" sz="2800" spc="-25" dirty="0">
                <a:latin typeface="Times New Roman"/>
                <a:cs typeface="Times New Roman"/>
              </a:rPr>
              <a:t>emergency.</a:t>
            </a:r>
            <a:endParaRPr lang="en-US" sz="2800" dirty="0">
              <a:latin typeface="Times New Roman"/>
              <a:cs typeface="Times New Roman"/>
            </a:endParaRPr>
          </a:p>
          <a:p>
            <a:pPr marL="927100" marR="5080" lvl="1" indent="-457200">
              <a:lnSpc>
                <a:spcPct val="99300"/>
              </a:lnSpc>
              <a:spcBef>
                <a:spcPts val="685"/>
              </a:spcBef>
              <a:buFont typeface="Courier New" panose="02070309020205020404" pitchFamily="49" charset="0"/>
              <a:buChar char="o"/>
              <a:tabLst>
                <a:tab pos="756920" algn="l"/>
              </a:tabLst>
            </a:pPr>
            <a:r>
              <a:rPr lang="en-US" sz="2800" spc="-5" dirty="0">
                <a:latin typeface="Times New Roman"/>
                <a:cs typeface="Times New Roman"/>
              </a:rPr>
              <a:t>Build value using reciprocal cross boundary  support through the </a:t>
            </a:r>
            <a:r>
              <a:rPr lang="en-US" sz="2800" spc="-10" dirty="0">
                <a:latin typeface="Times New Roman"/>
                <a:cs typeface="Times New Roman"/>
              </a:rPr>
              <a:t>use </a:t>
            </a:r>
            <a:r>
              <a:rPr lang="en-US" sz="2800" spc="-5" dirty="0">
                <a:latin typeface="Times New Roman"/>
                <a:cs typeface="Times New Roman"/>
              </a:rPr>
              <a:t>of subject </a:t>
            </a:r>
            <a:r>
              <a:rPr lang="en-US" sz="2800" dirty="0">
                <a:latin typeface="Times New Roman"/>
                <a:cs typeface="Times New Roman"/>
              </a:rPr>
              <a:t>matter </a:t>
            </a:r>
            <a:r>
              <a:rPr lang="en-US" sz="2800" spc="-5" dirty="0">
                <a:latin typeface="Times New Roman"/>
                <a:cs typeface="Times New Roman"/>
              </a:rPr>
              <a:t>experts in  other work groups </a:t>
            </a:r>
            <a:r>
              <a:rPr lang="en-US" sz="2800" spc="-10" dirty="0">
                <a:latin typeface="Times New Roman"/>
                <a:cs typeface="Times New Roman"/>
              </a:rPr>
              <a:t>and </a:t>
            </a:r>
            <a:r>
              <a:rPr lang="en-US" sz="2800" spc="-5" dirty="0">
                <a:latin typeface="Times New Roman"/>
                <a:cs typeface="Times New Roman"/>
              </a:rPr>
              <a:t>building support through  county </a:t>
            </a:r>
            <a:r>
              <a:rPr lang="en-US" sz="2800" spc="-10" dirty="0">
                <a:latin typeface="Times New Roman"/>
                <a:cs typeface="Times New Roman"/>
              </a:rPr>
              <a:t>EMA</a:t>
            </a:r>
            <a:r>
              <a:rPr lang="en-US" sz="2800" spc="-180" dirty="0">
                <a:latin typeface="Times New Roman"/>
                <a:cs typeface="Times New Roman"/>
              </a:rPr>
              <a:t> </a:t>
            </a:r>
            <a:r>
              <a:rPr lang="en-US" sz="2800" spc="-5" dirty="0">
                <a:latin typeface="Times New Roman"/>
                <a:cs typeface="Times New Roman"/>
              </a:rPr>
              <a:t>partners.</a:t>
            </a:r>
            <a:endParaRPr lang="en-US" sz="2800" dirty="0">
              <a:latin typeface="Times New Roman"/>
              <a:cs typeface="Times New Roman"/>
            </a:endParaRPr>
          </a:p>
        </p:txBody>
      </p:sp>
    </p:spTree>
    <p:extLst>
      <p:ext uri="{BB962C8B-B14F-4D97-AF65-F5344CB8AC3E}">
        <p14:creationId xmlns:p14="http://schemas.microsoft.com/office/powerpoint/2010/main" val="906562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REP</a:t>
            </a:r>
          </a:p>
        </p:txBody>
      </p:sp>
      <p:sp>
        <p:nvSpPr>
          <p:cNvPr id="5" name="Rectangle 4"/>
          <p:cNvSpPr/>
          <p:nvPr/>
        </p:nvSpPr>
        <p:spPr>
          <a:xfrm>
            <a:off x="228600" y="1676400"/>
            <a:ext cx="8229600" cy="3616375"/>
          </a:xfrm>
          <a:prstGeom prst="rect">
            <a:avLst/>
          </a:prstGeom>
        </p:spPr>
        <p:txBody>
          <a:bodyPr wrap="square">
            <a:spAutoFit/>
          </a:bodyPr>
          <a:lstStyle/>
          <a:p>
            <a:pPr marL="927100" marR="159385" lvl="1" indent="-457200">
              <a:lnSpc>
                <a:spcPct val="99500"/>
              </a:lnSpc>
              <a:spcBef>
                <a:spcPts val="555"/>
              </a:spcBef>
              <a:buFont typeface="Courier New" panose="02070309020205020404" pitchFamily="49" charset="0"/>
              <a:buChar char="o"/>
              <a:tabLst>
                <a:tab pos="756920" algn="l"/>
              </a:tabLst>
            </a:pPr>
            <a:r>
              <a:rPr lang="en-US" sz="2800" spc="-5" dirty="0">
                <a:latin typeface="Times New Roman"/>
                <a:cs typeface="Times New Roman"/>
              </a:rPr>
              <a:t>Encourage enrollment for the REP HSIN webpage  by incorporating new web page sections to include  WIPP and national radiological terrorist activity  information and training.</a:t>
            </a:r>
          </a:p>
          <a:p>
            <a:pPr marL="927100" marR="159385" lvl="1" indent="-457200">
              <a:lnSpc>
                <a:spcPct val="99500"/>
              </a:lnSpc>
              <a:spcBef>
                <a:spcPts val="555"/>
              </a:spcBef>
              <a:buFont typeface="Courier New" panose="02070309020205020404" pitchFamily="49" charset="0"/>
              <a:buChar char="o"/>
              <a:tabLst>
                <a:tab pos="756920" algn="l"/>
              </a:tabLst>
            </a:pPr>
            <a:r>
              <a:rPr lang="en-US" sz="2800" spc="-5" dirty="0">
                <a:latin typeface="Times New Roman"/>
                <a:cs typeface="Times New Roman"/>
              </a:rPr>
              <a:t>Working to improve a culture of continuous  improvement by providing training and leadership  to customers and the general public.</a:t>
            </a:r>
          </a:p>
        </p:txBody>
      </p:sp>
    </p:spTree>
    <p:extLst>
      <p:ext uri="{BB962C8B-B14F-4D97-AF65-F5344CB8AC3E}">
        <p14:creationId xmlns:p14="http://schemas.microsoft.com/office/powerpoint/2010/main" val="1424521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1600200" y="3048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4800" dirty="0">
                <a:solidFill>
                  <a:schemeClr val="bg1"/>
                </a:solidFill>
                <a:latin typeface="Tw Cen MT Condensed" charset="0"/>
                <a:ea typeface="Tw Cen MT Condensed" charset="0"/>
                <a:cs typeface="Tw Cen MT Condensed" charset="0"/>
              </a:rPr>
              <a:t>Office of Radiological Emergency Preparedness</a:t>
            </a:r>
          </a:p>
        </p:txBody>
      </p:sp>
      <p:sp>
        <p:nvSpPr>
          <p:cNvPr id="4" name="Rectangle 3"/>
          <p:cNvSpPr/>
          <p:nvPr/>
        </p:nvSpPr>
        <p:spPr>
          <a:xfrm>
            <a:off x="304800" y="2057400"/>
            <a:ext cx="8610600" cy="2788840"/>
          </a:xfrm>
          <a:prstGeom prst="rect">
            <a:avLst/>
          </a:prstGeom>
        </p:spPr>
        <p:txBody>
          <a:bodyPr wrap="square">
            <a:spAutoFit/>
          </a:bodyPr>
          <a:lstStyle/>
          <a:p>
            <a:pPr marL="12700" marR="5080" algn="ctr">
              <a:lnSpc>
                <a:spcPct val="99400"/>
              </a:lnSpc>
              <a:spcBef>
                <a:spcPts val="125"/>
              </a:spcBef>
              <a:tabLst>
                <a:tab pos="354965" algn="l"/>
                <a:tab pos="355600" algn="l"/>
              </a:tabLst>
            </a:pPr>
            <a:r>
              <a:rPr lang="en-US" sz="2950" dirty="0">
                <a:solidFill>
                  <a:schemeClr val="bg1"/>
                </a:solidFill>
                <a:latin typeface="Times New Roman"/>
                <a:cs typeface="Times New Roman"/>
              </a:rPr>
              <a:t>REP </a:t>
            </a:r>
            <a:r>
              <a:rPr lang="en-US" sz="2950" spc="-5" dirty="0">
                <a:solidFill>
                  <a:schemeClr val="bg1"/>
                </a:solidFill>
                <a:latin typeface="Times New Roman"/>
                <a:cs typeface="Times New Roman"/>
              </a:rPr>
              <a:t>accomplishes </a:t>
            </a:r>
            <a:r>
              <a:rPr lang="en-US" sz="2950" dirty="0">
                <a:solidFill>
                  <a:schemeClr val="bg1"/>
                </a:solidFill>
                <a:latin typeface="Times New Roman"/>
                <a:cs typeface="Times New Roman"/>
              </a:rPr>
              <a:t>their </a:t>
            </a:r>
            <a:r>
              <a:rPr lang="en-US" sz="2950" spc="-5" dirty="0">
                <a:solidFill>
                  <a:schemeClr val="bg1"/>
                </a:solidFill>
                <a:latin typeface="Times New Roman"/>
                <a:cs typeface="Times New Roman"/>
              </a:rPr>
              <a:t>mission </a:t>
            </a:r>
            <a:r>
              <a:rPr lang="en-US" sz="2950" dirty="0">
                <a:solidFill>
                  <a:schemeClr val="bg1"/>
                </a:solidFill>
                <a:latin typeface="Times New Roman"/>
                <a:cs typeface="Times New Roman"/>
              </a:rPr>
              <a:t>by  coordinating and </a:t>
            </a:r>
            <a:r>
              <a:rPr lang="en-US" sz="2950" spc="-5" dirty="0">
                <a:solidFill>
                  <a:schemeClr val="bg1"/>
                </a:solidFill>
                <a:latin typeface="Times New Roman"/>
                <a:cs typeface="Times New Roman"/>
              </a:rPr>
              <a:t>conducting outreach  activities </a:t>
            </a:r>
            <a:r>
              <a:rPr lang="en-US" sz="2950" dirty="0">
                <a:solidFill>
                  <a:schemeClr val="bg1"/>
                </a:solidFill>
                <a:latin typeface="Times New Roman"/>
                <a:cs typeface="Times New Roman"/>
              </a:rPr>
              <a:t>with </a:t>
            </a:r>
            <a:r>
              <a:rPr lang="en-US" sz="2950" spc="-5" dirty="0">
                <a:solidFill>
                  <a:schemeClr val="bg1"/>
                </a:solidFill>
                <a:latin typeface="Times New Roman"/>
                <a:cs typeface="Times New Roman"/>
              </a:rPr>
              <a:t>other </a:t>
            </a:r>
            <a:r>
              <a:rPr lang="en-US" sz="2950" dirty="0">
                <a:solidFill>
                  <a:schemeClr val="bg1"/>
                </a:solidFill>
                <a:latin typeface="Times New Roman"/>
                <a:cs typeface="Times New Roman"/>
              </a:rPr>
              <a:t>federal agencies and </a:t>
            </a:r>
            <a:r>
              <a:rPr lang="en-US" sz="2950" spc="-5" dirty="0">
                <a:solidFill>
                  <a:schemeClr val="bg1"/>
                </a:solidFill>
                <a:latin typeface="Times New Roman"/>
                <a:cs typeface="Times New Roman"/>
              </a:rPr>
              <a:t>state,  </a:t>
            </a:r>
            <a:r>
              <a:rPr lang="en-US" sz="2950" dirty="0">
                <a:solidFill>
                  <a:schemeClr val="bg1"/>
                </a:solidFill>
                <a:latin typeface="Times New Roman"/>
                <a:cs typeface="Times New Roman"/>
              </a:rPr>
              <a:t>local, </a:t>
            </a:r>
            <a:r>
              <a:rPr lang="en-US" sz="2950" spc="-5" dirty="0">
                <a:solidFill>
                  <a:schemeClr val="bg1"/>
                </a:solidFill>
                <a:latin typeface="Times New Roman"/>
                <a:cs typeface="Times New Roman"/>
              </a:rPr>
              <a:t>and tribal </a:t>
            </a:r>
            <a:r>
              <a:rPr lang="en-US" sz="2950" dirty="0">
                <a:solidFill>
                  <a:schemeClr val="bg1"/>
                </a:solidFill>
                <a:latin typeface="Times New Roman"/>
                <a:cs typeface="Times New Roman"/>
              </a:rPr>
              <a:t>governments </a:t>
            </a:r>
            <a:r>
              <a:rPr lang="en-US" sz="2950" spc="-10" dirty="0">
                <a:solidFill>
                  <a:schemeClr val="bg1"/>
                </a:solidFill>
                <a:latin typeface="Times New Roman"/>
                <a:cs typeface="Times New Roman"/>
              </a:rPr>
              <a:t>to </a:t>
            </a:r>
            <a:r>
              <a:rPr lang="en-US" sz="2950" dirty="0">
                <a:solidFill>
                  <a:schemeClr val="bg1"/>
                </a:solidFill>
                <a:latin typeface="Times New Roman"/>
                <a:cs typeface="Times New Roman"/>
              </a:rPr>
              <a:t>the </a:t>
            </a:r>
            <a:r>
              <a:rPr lang="en-US" sz="2950" spc="-5" dirty="0">
                <a:solidFill>
                  <a:schemeClr val="bg1"/>
                </a:solidFill>
                <a:latin typeface="Times New Roman"/>
                <a:cs typeface="Times New Roman"/>
              </a:rPr>
              <a:t>degree  practical. </a:t>
            </a:r>
            <a:r>
              <a:rPr lang="en-US" sz="2950" dirty="0">
                <a:solidFill>
                  <a:schemeClr val="bg1"/>
                </a:solidFill>
                <a:latin typeface="Times New Roman"/>
                <a:cs typeface="Times New Roman"/>
              </a:rPr>
              <a:t>This </a:t>
            </a:r>
            <a:r>
              <a:rPr lang="en-US" sz="2950" spc="-5" dirty="0">
                <a:solidFill>
                  <a:schemeClr val="bg1"/>
                </a:solidFill>
                <a:latin typeface="Times New Roman"/>
                <a:cs typeface="Times New Roman"/>
              </a:rPr>
              <a:t>includes initial </a:t>
            </a:r>
            <a:r>
              <a:rPr lang="en-US" sz="2950" dirty="0">
                <a:solidFill>
                  <a:schemeClr val="bg1"/>
                </a:solidFill>
                <a:latin typeface="Times New Roman"/>
                <a:cs typeface="Times New Roman"/>
              </a:rPr>
              <a:t>interface with  these </a:t>
            </a:r>
            <a:r>
              <a:rPr lang="en-US" sz="2950" spc="-5" dirty="0">
                <a:solidFill>
                  <a:schemeClr val="bg1"/>
                </a:solidFill>
                <a:latin typeface="Times New Roman"/>
                <a:cs typeface="Times New Roman"/>
              </a:rPr>
              <a:t>entities </a:t>
            </a:r>
            <a:r>
              <a:rPr lang="en-US" sz="2950" dirty="0">
                <a:solidFill>
                  <a:schemeClr val="bg1"/>
                </a:solidFill>
                <a:latin typeface="Times New Roman"/>
                <a:cs typeface="Times New Roman"/>
              </a:rPr>
              <a:t>for </a:t>
            </a:r>
            <a:r>
              <a:rPr lang="en-US" sz="2950" spc="-5" dirty="0">
                <a:solidFill>
                  <a:schemeClr val="bg1"/>
                </a:solidFill>
                <a:latin typeface="Times New Roman"/>
                <a:cs typeface="Times New Roman"/>
              </a:rPr>
              <a:t>joint participation </a:t>
            </a:r>
            <a:r>
              <a:rPr lang="en-US" sz="2950" dirty="0">
                <a:solidFill>
                  <a:schemeClr val="bg1"/>
                </a:solidFill>
                <a:latin typeface="Times New Roman"/>
                <a:cs typeface="Times New Roman"/>
              </a:rPr>
              <a:t>in </a:t>
            </a:r>
            <a:r>
              <a:rPr lang="en-US" sz="2950" spc="-5" dirty="0">
                <a:solidFill>
                  <a:schemeClr val="bg1"/>
                </a:solidFill>
                <a:latin typeface="Times New Roman"/>
                <a:cs typeface="Times New Roman"/>
              </a:rPr>
              <a:t>training,  </a:t>
            </a:r>
            <a:r>
              <a:rPr lang="en-US" sz="2950" dirty="0">
                <a:solidFill>
                  <a:schemeClr val="bg1"/>
                </a:solidFill>
                <a:latin typeface="Times New Roman"/>
                <a:cs typeface="Times New Roman"/>
              </a:rPr>
              <a:t>drills, </a:t>
            </a:r>
            <a:r>
              <a:rPr lang="en-US" sz="2950" spc="-5" dirty="0">
                <a:solidFill>
                  <a:schemeClr val="bg1"/>
                </a:solidFill>
                <a:latin typeface="Times New Roman"/>
                <a:cs typeface="Times New Roman"/>
              </a:rPr>
              <a:t>exercises, and </a:t>
            </a:r>
            <a:r>
              <a:rPr lang="en-US" sz="2950" dirty="0">
                <a:solidFill>
                  <a:schemeClr val="bg1"/>
                </a:solidFill>
                <a:latin typeface="Times New Roman"/>
                <a:cs typeface="Times New Roman"/>
              </a:rPr>
              <a:t>support for </a:t>
            </a:r>
            <a:r>
              <a:rPr lang="en-US" sz="2950" spc="-5" dirty="0">
                <a:solidFill>
                  <a:schemeClr val="bg1"/>
                </a:solidFill>
                <a:latin typeface="Times New Roman"/>
                <a:cs typeface="Times New Roman"/>
              </a:rPr>
              <a:t>domestic  </a:t>
            </a:r>
            <a:r>
              <a:rPr lang="en-US" sz="2950" dirty="0">
                <a:solidFill>
                  <a:schemeClr val="bg1"/>
                </a:solidFill>
                <a:latin typeface="Times New Roman"/>
                <a:cs typeface="Times New Roman"/>
              </a:rPr>
              <a:t>preparedness.</a:t>
            </a:r>
          </a:p>
        </p:txBody>
      </p:sp>
    </p:spTree>
    <p:extLst>
      <p:ext uri="{BB962C8B-B14F-4D97-AF65-F5344CB8AC3E}">
        <p14:creationId xmlns:p14="http://schemas.microsoft.com/office/powerpoint/2010/main" val="1305834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769441"/>
          </a:xfrm>
          <a:prstGeom prst="rect">
            <a:avLst/>
          </a:prstGeom>
        </p:spPr>
        <p:txBody>
          <a:bodyPr wrap="square">
            <a:spAutoFit/>
          </a:bodyPr>
          <a:lstStyle/>
          <a:p>
            <a:r>
              <a:rPr lang="en-US" sz="4400" b="1" dirty="0">
                <a:latin typeface="Times New Roman" charset="0"/>
                <a:ea typeface="Times New Roman" charset="0"/>
                <a:cs typeface="Times New Roman" charset="0"/>
              </a:rPr>
              <a:t>OFFICE OF RESPONSE</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Response</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9034" y="2657622"/>
            <a:ext cx="7458077"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893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Response</a:t>
            </a:r>
          </a:p>
        </p:txBody>
      </p:sp>
      <p:sp>
        <p:nvSpPr>
          <p:cNvPr id="7" name="Rectangle 6"/>
          <p:cNvSpPr/>
          <p:nvPr/>
        </p:nvSpPr>
        <p:spPr>
          <a:xfrm>
            <a:off x="228600" y="1676400"/>
            <a:ext cx="8229600" cy="3336811"/>
          </a:xfrm>
          <a:prstGeom prst="rect">
            <a:avLst/>
          </a:prstGeom>
        </p:spPr>
        <p:txBody>
          <a:bodyPr wrap="square">
            <a:spAutoFit/>
          </a:bodyPr>
          <a:lstStyle/>
          <a:p>
            <a:r>
              <a:rPr lang="en-US" sz="4200" b="1" dirty="0">
                <a:latin typeface="Times New Roman" charset="0"/>
                <a:ea typeface="Times New Roman" charset="0"/>
                <a:cs typeface="Times New Roman" charset="0"/>
              </a:rPr>
              <a:t>OFFICE OF RESPONSE</a:t>
            </a:r>
          </a:p>
          <a:p>
            <a:pPr marL="12700" marR="5080">
              <a:lnSpc>
                <a:spcPct val="99500"/>
              </a:lnSpc>
              <a:spcBef>
                <a:spcPts val="114"/>
              </a:spcBef>
            </a:pPr>
            <a:r>
              <a:rPr lang="en-US" sz="2800" spc="-5" dirty="0">
                <a:latin typeface="Times New Roman"/>
                <a:cs typeface="Times New Roman"/>
              </a:rPr>
              <a:t>Daily oversight </a:t>
            </a:r>
            <a:r>
              <a:rPr lang="en-US" sz="2800" dirty="0">
                <a:latin typeface="Times New Roman"/>
                <a:cs typeface="Times New Roman"/>
              </a:rPr>
              <a:t>of the Operations Bureau, </a:t>
            </a:r>
            <a:r>
              <a:rPr lang="en-US" sz="2800" spc="-5" dirty="0">
                <a:latin typeface="Times New Roman"/>
                <a:cs typeface="Times New Roman"/>
              </a:rPr>
              <a:t>Communications Bureau, GIS  </a:t>
            </a:r>
            <a:r>
              <a:rPr lang="en-US" sz="2800" dirty="0">
                <a:latin typeface="Times New Roman"/>
                <a:cs typeface="Times New Roman"/>
              </a:rPr>
              <a:t>Office, </a:t>
            </a:r>
            <a:r>
              <a:rPr lang="en-US" sz="2800" spc="-5" dirty="0">
                <a:latin typeface="Times New Roman"/>
                <a:cs typeface="Times New Roman"/>
              </a:rPr>
              <a:t>EMAC, and Field Services Bureau. </a:t>
            </a:r>
            <a:r>
              <a:rPr lang="en-US" sz="2800" dirty="0">
                <a:latin typeface="Times New Roman"/>
                <a:cs typeface="Times New Roman"/>
              </a:rPr>
              <a:t>This office </a:t>
            </a:r>
            <a:r>
              <a:rPr lang="en-US" sz="2800" spc="-5" dirty="0">
                <a:latin typeface="Times New Roman"/>
                <a:cs typeface="Times New Roman"/>
              </a:rPr>
              <a:t>is responsible </a:t>
            </a:r>
            <a:r>
              <a:rPr lang="en-US" sz="2800" dirty="0">
                <a:latin typeface="Times New Roman"/>
                <a:cs typeface="Times New Roman"/>
              </a:rPr>
              <a:t>for  </a:t>
            </a:r>
            <a:r>
              <a:rPr lang="en-US" sz="2800" spc="-5" dirty="0">
                <a:latin typeface="Times New Roman"/>
                <a:cs typeface="Times New Roman"/>
              </a:rPr>
              <a:t>generating state information, warning and alerts, coordinating </a:t>
            </a:r>
            <a:r>
              <a:rPr lang="en-US" sz="2800" dirty="0">
                <a:latin typeface="Times New Roman"/>
                <a:cs typeface="Times New Roman"/>
              </a:rPr>
              <a:t>response  efforts </a:t>
            </a:r>
            <a:r>
              <a:rPr lang="en-US" sz="2800" spc="-5" dirty="0">
                <a:latin typeface="Times New Roman"/>
                <a:cs typeface="Times New Roman"/>
              </a:rPr>
              <a:t>and staffs </a:t>
            </a:r>
            <a:r>
              <a:rPr lang="en-US" sz="2800" dirty="0">
                <a:latin typeface="Times New Roman"/>
                <a:cs typeface="Times New Roman"/>
              </a:rPr>
              <a:t>the </a:t>
            </a:r>
            <a:r>
              <a:rPr lang="en-US" sz="2800" spc="-5" dirty="0">
                <a:latin typeface="Times New Roman"/>
                <a:cs typeface="Times New Roman"/>
              </a:rPr>
              <a:t>State Emergency Operations Center</a:t>
            </a:r>
            <a:r>
              <a:rPr lang="en-US" sz="2800" spc="50" dirty="0">
                <a:latin typeface="Times New Roman"/>
                <a:cs typeface="Times New Roman"/>
              </a:rPr>
              <a:t> </a:t>
            </a:r>
            <a:r>
              <a:rPr lang="en-US" sz="2800" spc="-5" dirty="0">
                <a:latin typeface="Times New Roman"/>
                <a:cs typeface="Times New Roman"/>
              </a:rPr>
              <a:t>(SEOC).</a:t>
            </a:r>
            <a:endParaRPr lang="en-US" sz="2800" dirty="0">
              <a:latin typeface="Times New Roman"/>
              <a:cs typeface="Times New Roman"/>
            </a:endParaRPr>
          </a:p>
        </p:txBody>
      </p:sp>
    </p:spTree>
    <p:extLst>
      <p:ext uri="{BB962C8B-B14F-4D97-AF65-F5344CB8AC3E}">
        <p14:creationId xmlns:p14="http://schemas.microsoft.com/office/powerpoint/2010/main" val="149454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Operations Bureau</a:t>
            </a:r>
          </a:p>
        </p:txBody>
      </p:sp>
      <p:sp>
        <p:nvSpPr>
          <p:cNvPr id="7" name="Rectangle 6"/>
          <p:cNvSpPr/>
          <p:nvPr/>
        </p:nvSpPr>
        <p:spPr>
          <a:xfrm>
            <a:off x="228600" y="1676400"/>
            <a:ext cx="8229600" cy="4549002"/>
          </a:xfrm>
          <a:prstGeom prst="rect">
            <a:avLst/>
          </a:prstGeom>
        </p:spPr>
        <p:txBody>
          <a:bodyPr wrap="square">
            <a:spAutoFit/>
          </a:bodyPr>
          <a:lstStyle/>
          <a:p>
            <a:pPr marL="355600" marR="472440" indent="-342900">
              <a:lnSpc>
                <a:spcPct val="99400"/>
              </a:lnSpc>
              <a:spcBef>
                <a:spcPts val="114"/>
              </a:spcBef>
              <a:buChar char="•"/>
              <a:tabLst>
                <a:tab pos="354965" algn="l"/>
                <a:tab pos="355600" algn="l"/>
              </a:tabLst>
            </a:pPr>
            <a:r>
              <a:rPr lang="en-US" sz="2800" spc="-5" dirty="0">
                <a:latin typeface="Times New Roman"/>
                <a:cs typeface="Times New Roman"/>
              </a:rPr>
              <a:t>Development </a:t>
            </a:r>
            <a:r>
              <a:rPr lang="en-US" sz="2800" spc="-10" dirty="0">
                <a:latin typeface="Times New Roman"/>
                <a:cs typeface="Times New Roman"/>
              </a:rPr>
              <a:t>and </a:t>
            </a:r>
            <a:r>
              <a:rPr lang="en-US" sz="2800" spc="-5" dirty="0">
                <a:latin typeface="Times New Roman"/>
                <a:cs typeface="Times New Roman"/>
              </a:rPr>
              <a:t>management of situational  information sharing tools to enhance overall state  situation awareness both day </a:t>
            </a:r>
            <a:r>
              <a:rPr lang="en-US" sz="2800" spc="-10" dirty="0">
                <a:latin typeface="Times New Roman"/>
                <a:cs typeface="Times New Roman"/>
              </a:rPr>
              <a:t>to </a:t>
            </a:r>
            <a:r>
              <a:rPr lang="en-US" sz="2800" spc="-5" dirty="0">
                <a:latin typeface="Times New Roman"/>
                <a:cs typeface="Times New Roman"/>
              </a:rPr>
              <a:t>day and during  events. (Which includes HSIN, </a:t>
            </a:r>
            <a:r>
              <a:rPr lang="en-US" sz="2800" spc="-35" dirty="0">
                <a:latin typeface="Times New Roman"/>
                <a:cs typeface="Times New Roman"/>
              </a:rPr>
              <a:t>WebEOC,</a:t>
            </a:r>
            <a:r>
              <a:rPr lang="en-US" sz="2800" spc="-90" dirty="0">
                <a:latin typeface="Times New Roman"/>
                <a:cs typeface="Times New Roman"/>
              </a:rPr>
              <a:t> </a:t>
            </a:r>
            <a:r>
              <a:rPr lang="en-US" sz="2800" spc="-5" dirty="0">
                <a:latin typeface="Times New Roman"/>
                <a:cs typeface="Times New Roman"/>
              </a:rPr>
              <a:t>MEMA  </a:t>
            </a:r>
            <a:r>
              <a:rPr lang="en-US" sz="2800" spc="-65" dirty="0">
                <a:latin typeface="Times New Roman"/>
                <a:cs typeface="Times New Roman"/>
              </a:rPr>
              <a:t>COP,</a:t>
            </a:r>
            <a:r>
              <a:rPr lang="en-US" sz="2800" spc="-85" dirty="0">
                <a:latin typeface="Times New Roman"/>
                <a:cs typeface="Times New Roman"/>
              </a:rPr>
              <a:t> </a:t>
            </a:r>
            <a:r>
              <a:rPr lang="en-US" sz="2800" spc="-5" dirty="0">
                <a:latin typeface="Times New Roman"/>
                <a:cs typeface="Times New Roman"/>
              </a:rPr>
              <a:t>etc.)</a:t>
            </a:r>
            <a:endParaRPr lang="en-US" sz="2800" dirty="0">
              <a:latin typeface="Times New Roman"/>
              <a:cs typeface="Times New Roman"/>
            </a:endParaRPr>
          </a:p>
          <a:p>
            <a:pPr marL="355600" marR="5080" indent="-342900">
              <a:lnSpc>
                <a:spcPct val="100000"/>
              </a:lnSpc>
              <a:spcBef>
                <a:spcPts val="660"/>
              </a:spcBef>
              <a:buChar char="•"/>
              <a:tabLst>
                <a:tab pos="354965" algn="l"/>
                <a:tab pos="355600" algn="l"/>
              </a:tabLst>
            </a:pPr>
            <a:r>
              <a:rPr lang="en-US" sz="2800" spc="-5" dirty="0">
                <a:latin typeface="Times New Roman"/>
                <a:cs typeface="Times New Roman"/>
              </a:rPr>
              <a:t>Establish </a:t>
            </a:r>
            <a:r>
              <a:rPr lang="en-US" sz="2800" spc="-10" dirty="0">
                <a:latin typeface="Times New Roman"/>
                <a:cs typeface="Times New Roman"/>
              </a:rPr>
              <a:t>and </a:t>
            </a:r>
            <a:r>
              <a:rPr lang="en-US" sz="2800" spc="-5" dirty="0">
                <a:latin typeface="Times New Roman"/>
                <a:cs typeface="Times New Roman"/>
              </a:rPr>
              <a:t>maintain standard operating procedures  (SOP) to manage the SEOC and its</a:t>
            </a:r>
            <a:r>
              <a:rPr lang="en-US" sz="2800" spc="5" dirty="0">
                <a:latin typeface="Times New Roman"/>
                <a:cs typeface="Times New Roman"/>
              </a:rPr>
              <a:t> </a:t>
            </a:r>
            <a:r>
              <a:rPr lang="en-US" sz="2800" spc="-5" dirty="0">
                <a:latin typeface="Times New Roman"/>
                <a:cs typeface="Times New Roman"/>
              </a:rPr>
              <a:t>function.</a:t>
            </a:r>
            <a:endParaRPr lang="en-US" sz="2800" dirty="0">
              <a:latin typeface="Times New Roman"/>
              <a:cs typeface="Times New Roman"/>
            </a:endParaRPr>
          </a:p>
          <a:p>
            <a:pPr marL="355600" marR="249554" indent="-342900">
              <a:lnSpc>
                <a:spcPts val="3340"/>
              </a:lnSpc>
              <a:spcBef>
                <a:spcPts val="790"/>
              </a:spcBef>
              <a:buChar char="•"/>
              <a:tabLst>
                <a:tab pos="354965" algn="l"/>
                <a:tab pos="355600" algn="l"/>
              </a:tabLst>
            </a:pPr>
            <a:r>
              <a:rPr lang="en-US" sz="2800" spc="-5" dirty="0">
                <a:latin typeface="Times New Roman"/>
                <a:cs typeface="Times New Roman"/>
              </a:rPr>
              <a:t>Coordinate Mutual Aid (MA) and Emergency  Management Assistance Compact (EMAC)</a:t>
            </a:r>
            <a:r>
              <a:rPr lang="en-US" sz="2800" spc="-165" dirty="0">
                <a:latin typeface="Times New Roman"/>
                <a:cs typeface="Times New Roman"/>
              </a:rPr>
              <a:t> </a:t>
            </a:r>
            <a:r>
              <a:rPr lang="en-US" sz="2800" spc="-5" dirty="0">
                <a:latin typeface="Times New Roman"/>
                <a:cs typeface="Times New Roman"/>
              </a:rPr>
              <a:t>request,  documentation, </a:t>
            </a:r>
            <a:r>
              <a:rPr lang="en-US" sz="2800" spc="-10" dirty="0">
                <a:latin typeface="Times New Roman"/>
                <a:cs typeface="Times New Roman"/>
              </a:rPr>
              <a:t>and </a:t>
            </a:r>
            <a:r>
              <a:rPr lang="en-US" sz="2800" spc="-5" dirty="0">
                <a:latin typeface="Times New Roman"/>
                <a:cs typeface="Times New Roman"/>
              </a:rPr>
              <a:t>reimbursement</a:t>
            </a:r>
            <a:r>
              <a:rPr lang="en-US" sz="2800" dirty="0">
                <a:latin typeface="Times New Roman"/>
                <a:cs typeface="Times New Roman"/>
              </a:rPr>
              <a:t> </a:t>
            </a:r>
            <a:r>
              <a:rPr lang="en-US" sz="2800" spc="-5" dirty="0">
                <a:latin typeface="Times New Roman"/>
                <a:cs typeface="Times New Roman"/>
              </a:rPr>
              <a:t>submissions.</a:t>
            </a:r>
            <a:endParaRPr lang="en-US" sz="2800" dirty="0">
              <a:latin typeface="Times New Roman"/>
              <a:cs typeface="Times New Roman"/>
            </a:endParaRPr>
          </a:p>
        </p:txBody>
      </p:sp>
    </p:spTree>
    <p:extLst>
      <p:ext uri="{BB962C8B-B14F-4D97-AF65-F5344CB8AC3E}">
        <p14:creationId xmlns:p14="http://schemas.microsoft.com/office/powerpoint/2010/main" val="285158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3273460"/>
          </a:xfrm>
          <a:prstGeom prst="rect">
            <a:avLst/>
          </a:prstGeom>
        </p:spPr>
        <p:txBody>
          <a:bodyPr wrap="square">
            <a:spAutoFit/>
          </a:bodyPr>
          <a:lstStyle/>
          <a:p>
            <a:pPr marL="355600" marR="90170" indent="-342900">
              <a:lnSpc>
                <a:spcPts val="3340"/>
              </a:lnSpc>
              <a:spcBef>
                <a:spcPts val="220"/>
              </a:spcBef>
              <a:buChar char="•"/>
              <a:tabLst>
                <a:tab pos="354965" algn="l"/>
                <a:tab pos="355600" algn="l"/>
              </a:tabLst>
            </a:pPr>
            <a:r>
              <a:rPr lang="en-US" sz="2800" spc="-5" dirty="0">
                <a:latin typeface="Times New Roman"/>
                <a:cs typeface="Times New Roman"/>
              </a:rPr>
              <a:t>Assist in the coordination and development of SEOC  physical security plans and</a:t>
            </a:r>
            <a:r>
              <a:rPr lang="en-US" sz="2800" spc="-40" dirty="0">
                <a:latin typeface="Times New Roman"/>
                <a:cs typeface="Times New Roman"/>
              </a:rPr>
              <a:t> </a:t>
            </a:r>
            <a:r>
              <a:rPr lang="en-US" sz="2800" spc="-5" dirty="0">
                <a:latin typeface="Times New Roman"/>
                <a:cs typeface="Times New Roman"/>
              </a:rPr>
              <a:t>SOPs.</a:t>
            </a:r>
            <a:endParaRPr lang="en-US" sz="2800" dirty="0">
              <a:latin typeface="Times New Roman"/>
              <a:cs typeface="Times New Roman"/>
            </a:endParaRPr>
          </a:p>
          <a:p>
            <a:pPr marL="355600" marR="839469" indent="-342900">
              <a:lnSpc>
                <a:spcPts val="3350"/>
              </a:lnSpc>
              <a:spcBef>
                <a:spcPts val="670"/>
              </a:spcBef>
              <a:buChar char="•"/>
              <a:tabLst>
                <a:tab pos="354965" algn="l"/>
                <a:tab pos="355600" algn="l"/>
              </a:tabLst>
            </a:pPr>
            <a:r>
              <a:rPr lang="en-US" sz="2800" spc="-5" dirty="0">
                <a:latin typeface="Times New Roman"/>
                <a:cs typeface="Times New Roman"/>
              </a:rPr>
              <a:t>Supports damage assessment after an event and  assists with the transition to the recovery</a:t>
            </a:r>
            <a:r>
              <a:rPr lang="en-US" sz="2800" spc="100" dirty="0">
                <a:latin typeface="Times New Roman"/>
                <a:cs typeface="Times New Roman"/>
              </a:rPr>
              <a:t> </a:t>
            </a:r>
            <a:r>
              <a:rPr lang="en-US" sz="2800" spc="-5" dirty="0">
                <a:latin typeface="Times New Roman"/>
                <a:cs typeface="Times New Roman"/>
              </a:rPr>
              <a:t>phase.</a:t>
            </a:r>
            <a:endParaRPr lang="en-US" sz="2800" dirty="0">
              <a:latin typeface="Times New Roman"/>
              <a:cs typeface="Times New Roman"/>
            </a:endParaRPr>
          </a:p>
          <a:p>
            <a:pPr marL="927100" marR="839469" lvl="1" indent="-457200">
              <a:lnSpc>
                <a:spcPts val="3350"/>
              </a:lnSpc>
              <a:spcBef>
                <a:spcPts val="670"/>
              </a:spcBef>
              <a:buFont typeface="Courier New" panose="02070309020205020404" pitchFamily="49" charset="0"/>
              <a:buChar char="o"/>
              <a:tabLst>
                <a:tab pos="354965" algn="l"/>
                <a:tab pos="355600" algn="l"/>
              </a:tabLst>
            </a:pPr>
            <a:r>
              <a:rPr lang="en-US" sz="2800" dirty="0">
                <a:latin typeface="Times New Roman"/>
                <a:cs typeface="Times New Roman"/>
              </a:rPr>
              <a:t>These functions are </a:t>
            </a:r>
            <a:r>
              <a:rPr lang="en-US" sz="2800" spc="-5" dirty="0">
                <a:latin typeface="Times New Roman"/>
                <a:cs typeface="Times New Roman"/>
              </a:rPr>
              <a:t>directed </a:t>
            </a:r>
            <a:r>
              <a:rPr lang="en-US" sz="2800" dirty="0">
                <a:latin typeface="Times New Roman"/>
                <a:cs typeface="Times New Roman"/>
              </a:rPr>
              <a:t>toward </a:t>
            </a:r>
            <a:r>
              <a:rPr lang="en-US" sz="2800" spc="-5" dirty="0">
                <a:latin typeface="Times New Roman"/>
                <a:cs typeface="Times New Roman"/>
              </a:rPr>
              <a:t>the </a:t>
            </a:r>
            <a:r>
              <a:rPr lang="en-US" sz="2800" dirty="0">
                <a:latin typeface="Times New Roman"/>
                <a:cs typeface="Times New Roman"/>
              </a:rPr>
              <a:t>goal of </a:t>
            </a:r>
            <a:r>
              <a:rPr lang="en-US" sz="2800" spc="-5" dirty="0">
                <a:latin typeface="Times New Roman"/>
                <a:cs typeface="Times New Roman"/>
              </a:rPr>
              <a:t>minimizing  </a:t>
            </a:r>
            <a:r>
              <a:rPr lang="en-US" sz="2800" dirty="0">
                <a:latin typeface="Times New Roman"/>
                <a:cs typeface="Times New Roman"/>
              </a:rPr>
              <a:t>the </a:t>
            </a:r>
            <a:r>
              <a:rPr lang="en-US" sz="2800" spc="-5" dirty="0">
                <a:latin typeface="Times New Roman"/>
                <a:cs typeface="Times New Roman"/>
              </a:rPr>
              <a:t>risk </a:t>
            </a:r>
            <a:r>
              <a:rPr lang="en-US" sz="2800" dirty="0">
                <a:latin typeface="Times New Roman"/>
                <a:cs typeface="Times New Roman"/>
              </a:rPr>
              <a:t>and </a:t>
            </a:r>
            <a:r>
              <a:rPr lang="en-US" sz="2800" spc="-5" dirty="0">
                <a:latin typeface="Times New Roman"/>
                <a:cs typeface="Times New Roman"/>
              </a:rPr>
              <a:t>affect </a:t>
            </a:r>
            <a:r>
              <a:rPr lang="en-US" sz="2800" dirty="0">
                <a:latin typeface="Times New Roman"/>
                <a:cs typeface="Times New Roman"/>
              </a:rPr>
              <a:t>to people, property and the</a:t>
            </a:r>
            <a:r>
              <a:rPr lang="en-US" sz="2800" spc="-20" dirty="0">
                <a:latin typeface="Times New Roman"/>
                <a:cs typeface="Times New Roman"/>
              </a:rPr>
              <a:t> </a:t>
            </a:r>
            <a:r>
              <a:rPr lang="en-US" sz="2800" spc="-5" dirty="0">
                <a:latin typeface="Times New Roman"/>
                <a:cs typeface="Times New Roman"/>
              </a:rPr>
              <a:t>environment.</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Operations Bureau</a:t>
            </a:r>
          </a:p>
        </p:txBody>
      </p:sp>
    </p:spTree>
    <p:extLst>
      <p:ext uri="{BB962C8B-B14F-4D97-AF65-F5344CB8AC3E}">
        <p14:creationId xmlns:p14="http://schemas.microsoft.com/office/powerpoint/2010/main" val="168253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5137" y="0"/>
            <a:ext cx="9144000" cy="1295400"/>
          </a:xfrm>
          <a:prstGeom prst="rect">
            <a:avLst/>
          </a:prstGeom>
        </p:spPr>
      </p:pic>
      <p:sp>
        <p:nvSpPr>
          <p:cNvPr id="5" name="Rectangle 4"/>
          <p:cNvSpPr/>
          <p:nvPr/>
        </p:nvSpPr>
        <p:spPr>
          <a:xfrm>
            <a:off x="609600" y="1676400"/>
            <a:ext cx="8229600" cy="5016758"/>
          </a:xfrm>
          <a:prstGeom prst="rect">
            <a:avLst/>
          </a:prstGeom>
        </p:spPr>
        <p:txBody>
          <a:bodyPr wrap="square">
            <a:spAutoFit/>
          </a:bodyPr>
          <a:lstStyle/>
          <a:p>
            <a:pPr marL="457200" indent="-457200">
              <a:buFont typeface="Arial" panose="020B0604020202020204" pitchFamily="34" charset="0"/>
              <a:buChar char="•"/>
            </a:pPr>
            <a:r>
              <a:rPr lang="en-US" sz="3600" dirty="0">
                <a:latin typeface="Times New Roman" charset="0"/>
                <a:ea typeface="Times New Roman" charset="0"/>
                <a:cs typeface="Times New Roman" charset="0"/>
              </a:rPr>
              <a:t>Course/Site Logistics</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rPr>
              <a:t>Emergency Procedures</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rPr>
              <a:t>Schedules</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sym typeface="Symbol"/>
              </a:rPr>
              <a:t>Breaks and lunch</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sym typeface="Symbol"/>
              </a:rPr>
              <a:t>Restrooms</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sym typeface="Symbol"/>
              </a:rPr>
              <a:t>Special accommodations</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sym typeface="Symbol"/>
              </a:rPr>
              <a:t>Cell phones &amp;                               other electronic devices</a:t>
            </a:r>
            <a:endParaRPr lang="en-US" sz="3600" dirty="0">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Course Administration</a:t>
            </a:r>
          </a:p>
        </p:txBody>
      </p:sp>
      <p:sp>
        <p:nvSpPr>
          <p:cNvPr id="7" name="object 4"/>
          <p:cNvSpPr/>
          <p:nvPr/>
        </p:nvSpPr>
        <p:spPr>
          <a:xfrm>
            <a:off x="5619457" y="1447800"/>
            <a:ext cx="3467100" cy="2286000"/>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cs typeface="+mn-cs"/>
            </a:endParaRPr>
          </a:p>
        </p:txBody>
      </p:sp>
      <p:sp>
        <p:nvSpPr>
          <p:cNvPr id="8" name="object 3"/>
          <p:cNvSpPr/>
          <p:nvPr/>
        </p:nvSpPr>
        <p:spPr>
          <a:xfrm>
            <a:off x="6705600" y="4184779"/>
            <a:ext cx="1828800" cy="2054225"/>
          </a:xfrm>
          <a:prstGeom prst="rect">
            <a:avLst/>
          </a:prstGeom>
          <a:blipFill>
            <a:blip r:embed="rId4"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cs typeface="+mn-cs"/>
            </a:endParaRPr>
          </a:p>
        </p:txBody>
      </p:sp>
    </p:spTree>
    <p:extLst>
      <p:ext uri="{BB962C8B-B14F-4D97-AF65-F5344CB8AC3E}">
        <p14:creationId xmlns:p14="http://schemas.microsoft.com/office/powerpoint/2010/main" val="1055146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Communications Bureau</a:t>
            </a:r>
          </a:p>
        </p:txBody>
      </p:sp>
      <p:sp>
        <p:nvSpPr>
          <p:cNvPr id="7" name="Rectangle 6"/>
          <p:cNvSpPr/>
          <p:nvPr/>
        </p:nvSpPr>
        <p:spPr>
          <a:xfrm>
            <a:off x="228600" y="1676400"/>
            <a:ext cx="8229600" cy="3336811"/>
          </a:xfrm>
          <a:prstGeom prst="rect">
            <a:avLst/>
          </a:prstGeom>
        </p:spPr>
        <p:txBody>
          <a:bodyPr wrap="square">
            <a:spAutoFit/>
          </a:bodyPr>
          <a:lstStyle/>
          <a:p>
            <a:pPr marL="355600" marR="107314" indent="-342900">
              <a:lnSpc>
                <a:spcPts val="3820"/>
              </a:lnSpc>
              <a:spcBef>
                <a:spcPts val="245"/>
              </a:spcBef>
              <a:buChar char="•"/>
              <a:tabLst>
                <a:tab pos="354965" algn="l"/>
                <a:tab pos="355600" algn="l"/>
              </a:tabLst>
            </a:pPr>
            <a:r>
              <a:rPr lang="en-US" sz="2800" spc="-5" dirty="0">
                <a:latin typeface="Times New Roman"/>
                <a:cs typeface="Times New Roman"/>
              </a:rPr>
              <a:t>Designated </a:t>
            </a:r>
            <a:r>
              <a:rPr lang="en-US" sz="2800" dirty="0">
                <a:latin typeface="Times New Roman"/>
                <a:cs typeface="Times New Roman"/>
              </a:rPr>
              <a:t>state warning </a:t>
            </a:r>
            <a:r>
              <a:rPr lang="en-US" sz="2800" spc="-5" dirty="0">
                <a:latin typeface="Times New Roman"/>
                <a:cs typeface="Times New Roman"/>
              </a:rPr>
              <a:t>point </a:t>
            </a:r>
            <a:r>
              <a:rPr lang="en-US" sz="2800" dirty="0">
                <a:latin typeface="Times New Roman"/>
                <a:cs typeface="Times New Roman"/>
              </a:rPr>
              <a:t>that </a:t>
            </a:r>
            <a:r>
              <a:rPr lang="en-US" sz="2800" spc="-5" dirty="0">
                <a:latin typeface="Times New Roman"/>
                <a:cs typeface="Times New Roman"/>
              </a:rPr>
              <a:t>operates  </a:t>
            </a:r>
            <a:r>
              <a:rPr lang="en-US" sz="2800" dirty="0">
                <a:latin typeface="Times New Roman"/>
                <a:cs typeface="Times New Roman"/>
              </a:rPr>
              <a:t>24 hours a </a:t>
            </a:r>
            <a:r>
              <a:rPr lang="en-US" sz="2800" spc="-40" dirty="0">
                <a:latin typeface="Times New Roman"/>
                <a:cs typeface="Times New Roman"/>
              </a:rPr>
              <a:t>day, </a:t>
            </a:r>
            <a:r>
              <a:rPr lang="en-US" sz="2800" dirty="0">
                <a:latin typeface="Times New Roman"/>
                <a:cs typeface="Times New Roman"/>
              </a:rPr>
              <a:t>7 days a</a:t>
            </a:r>
            <a:r>
              <a:rPr lang="en-US" sz="2800" spc="-45" dirty="0">
                <a:latin typeface="Times New Roman"/>
                <a:cs typeface="Times New Roman"/>
              </a:rPr>
              <a:t> </a:t>
            </a:r>
            <a:r>
              <a:rPr lang="en-US" sz="2800" dirty="0">
                <a:latin typeface="Times New Roman"/>
                <a:cs typeface="Times New Roman"/>
              </a:rPr>
              <a:t>week.</a:t>
            </a:r>
          </a:p>
          <a:p>
            <a:pPr marL="355600" marR="5080" indent="-342900">
              <a:lnSpc>
                <a:spcPct val="99400"/>
              </a:lnSpc>
              <a:spcBef>
                <a:spcPts val="640"/>
              </a:spcBef>
              <a:buChar char="•"/>
              <a:tabLst>
                <a:tab pos="354965" algn="l"/>
                <a:tab pos="355600" algn="l"/>
              </a:tabLst>
            </a:pPr>
            <a:r>
              <a:rPr lang="en-US" sz="2800" dirty="0">
                <a:latin typeface="Times New Roman"/>
                <a:cs typeface="Times New Roman"/>
              </a:rPr>
              <a:t>Responsible for alerting </a:t>
            </a:r>
            <a:r>
              <a:rPr lang="en-US" sz="2800" spc="-5" dirty="0">
                <a:latin typeface="Times New Roman"/>
                <a:cs typeface="Times New Roman"/>
              </a:rPr>
              <a:t>state </a:t>
            </a:r>
            <a:r>
              <a:rPr lang="en-US" sz="2800" dirty="0">
                <a:latin typeface="Times New Roman"/>
                <a:cs typeface="Times New Roman"/>
              </a:rPr>
              <a:t>and </a:t>
            </a:r>
            <a:r>
              <a:rPr lang="en-US" sz="2800" spc="-5" dirty="0">
                <a:latin typeface="Times New Roman"/>
                <a:cs typeface="Times New Roman"/>
              </a:rPr>
              <a:t>local  </a:t>
            </a:r>
            <a:r>
              <a:rPr lang="en-US" sz="2800" dirty="0">
                <a:latin typeface="Times New Roman"/>
                <a:cs typeface="Times New Roman"/>
              </a:rPr>
              <a:t>officials to all </a:t>
            </a:r>
            <a:r>
              <a:rPr lang="en-US" sz="2800" spc="-5" dirty="0">
                <a:latin typeface="Times New Roman"/>
                <a:cs typeface="Times New Roman"/>
              </a:rPr>
              <a:t>natural </a:t>
            </a:r>
            <a:r>
              <a:rPr lang="en-US" sz="2800" dirty="0">
                <a:latin typeface="Times New Roman"/>
                <a:cs typeface="Times New Roman"/>
              </a:rPr>
              <a:t>or man-made </a:t>
            </a:r>
            <a:r>
              <a:rPr lang="en-US" sz="2800" spc="-5" dirty="0">
                <a:latin typeface="Times New Roman"/>
                <a:cs typeface="Times New Roman"/>
              </a:rPr>
              <a:t>incidents  </a:t>
            </a:r>
            <a:r>
              <a:rPr lang="en-US" sz="2800" dirty="0">
                <a:latin typeface="Times New Roman"/>
                <a:cs typeface="Times New Roman"/>
              </a:rPr>
              <a:t>throughout the </a:t>
            </a:r>
            <a:r>
              <a:rPr lang="en-US" sz="2800" spc="-5" dirty="0">
                <a:latin typeface="Times New Roman"/>
                <a:cs typeface="Times New Roman"/>
              </a:rPr>
              <a:t>state.</a:t>
            </a:r>
            <a:endParaRPr lang="en-US" sz="2800" dirty="0">
              <a:latin typeface="Times New Roman"/>
              <a:cs typeface="Times New Roman"/>
            </a:endParaRPr>
          </a:p>
          <a:p>
            <a:pPr marL="927100" marR="5080" lvl="1" indent="-457200">
              <a:lnSpc>
                <a:spcPct val="99400"/>
              </a:lnSpc>
              <a:spcBef>
                <a:spcPts val="640"/>
              </a:spcBef>
              <a:buFont typeface="Courier New" panose="02070309020205020404" pitchFamily="49" charset="0"/>
              <a:buChar char="o"/>
              <a:tabLst>
                <a:tab pos="354965" algn="l"/>
                <a:tab pos="355600" algn="l"/>
              </a:tabLst>
            </a:pPr>
            <a:r>
              <a:rPr lang="en-US" sz="2800" spc="-5" dirty="0">
                <a:latin typeface="Times New Roman"/>
                <a:cs typeface="Times New Roman"/>
              </a:rPr>
              <a:t>Alerts include severe thunderstorms, tornadoes,  hurricanes, earthquakes or hazardous materials  incidents.</a:t>
            </a:r>
            <a:endParaRPr lang="en-US" sz="2800" dirty="0">
              <a:latin typeface="Times New Roman"/>
              <a:cs typeface="Times New Roman"/>
            </a:endParaRPr>
          </a:p>
        </p:txBody>
      </p:sp>
    </p:spTree>
    <p:extLst>
      <p:ext uri="{BB962C8B-B14F-4D97-AF65-F5344CB8AC3E}">
        <p14:creationId xmlns:p14="http://schemas.microsoft.com/office/powerpoint/2010/main" val="388659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Communications Bureau</a:t>
            </a:r>
          </a:p>
        </p:txBody>
      </p:sp>
      <p:sp>
        <p:nvSpPr>
          <p:cNvPr id="7" name="Rectangle 6"/>
          <p:cNvSpPr/>
          <p:nvPr/>
        </p:nvSpPr>
        <p:spPr>
          <a:xfrm>
            <a:off x="228600" y="1676400"/>
            <a:ext cx="8229600" cy="3379451"/>
          </a:xfrm>
          <a:prstGeom prst="rect">
            <a:avLst/>
          </a:prstGeom>
        </p:spPr>
        <p:txBody>
          <a:bodyPr wrap="square">
            <a:spAutoFit/>
          </a:bodyPr>
          <a:lstStyle/>
          <a:p>
            <a:pPr marL="355600" marR="193040" indent="-342900">
              <a:lnSpc>
                <a:spcPts val="3820"/>
              </a:lnSpc>
              <a:spcBef>
                <a:spcPts val="245"/>
              </a:spcBef>
              <a:buChar char="•"/>
              <a:tabLst>
                <a:tab pos="354965" algn="l"/>
                <a:tab pos="355600" algn="l"/>
              </a:tabLst>
            </a:pPr>
            <a:r>
              <a:rPr lang="en-US" sz="2800" dirty="0">
                <a:latin typeface="Times New Roman"/>
                <a:cs typeface="Times New Roman"/>
              </a:rPr>
              <a:t>Communications </a:t>
            </a:r>
            <a:r>
              <a:rPr lang="en-US" sz="2800" spc="-5" dirty="0">
                <a:latin typeface="Times New Roman"/>
                <a:cs typeface="Times New Roman"/>
              </a:rPr>
              <a:t>capabilities include satellite,  </a:t>
            </a:r>
            <a:r>
              <a:rPr lang="en-US" sz="2800" dirty="0">
                <a:latin typeface="Times New Roman"/>
                <a:cs typeface="Times New Roman"/>
              </a:rPr>
              <a:t>low </a:t>
            </a:r>
            <a:r>
              <a:rPr lang="en-US" sz="2800" spc="-5" dirty="0">
                <a:latin typeface="Times New Roman"/>
                <a:cs typeface="Times New Roman"/>
              </a:rPr>
              <a:t>band, </a:t>
            </a:r>
            <a:r>
              <a:rPr lang="en-US" sz="2800" dirty="0">
                <a:latin typeface="Times New Roman"/>
                <a:cs typeface="Times New Roman"/>
              </a:rPr>
              <a:t>UHF radios </a:t>
            </a:r>
            <a:r>
              <a:rPr lang="en-US" sz="2800" spc="-5" dirty="0">
                <a:latin typeface="Times New Roman"/>
                <a:cs typeface="Times New Roman"/>
              </a:rPr>
              <a:t>and</a:t>
            </a:r>
            <a:r>
              <a:rPr lang="en-US" sz="2800" spc="-180" dirty="0">
                <a:latin typeface="Times New Roman"/>
                <a:cs typeface="Times New Roman"/>
              </a:rPr>
              <a:t> </a:t>
            </a:r>
            <a:r>
              <a:rPr lang="en-US" sz="2800" dirty="0">
                <a:latin typeface="Times New Roman"/>
                <a:cs typeface="Times New Roman"/>
              </a:rPr>
              <a:t>AtHoc.</a:t>
            </a:r>
          </a:p>
          <a:p>
            <a:pPr marL="355600" marR="5080" indent="-342900">
              <a:lnSpc>
                <a:spcPct val="99400"/>
              </a:lnSpc>
              <a:spcBef>
                <a:spcPts val="640"/>
              </a:spcBef>
              <a:buChar char="•"/>
              <a:tabLst>
                <a:tab pos="354965" algn="l"/>
                <a:tab pos="355600" algn="l"/>
              </a:tabLst>
            </a:pPr>
            <a:r>
              <a:rPr lang="en-US" sz="2800" dirty="0">
                <a:latin typeface="Times New Roman"/>
                <a:cs typeface="Times New Roman"/>
              </a:rPr>
              <a:t>AtHoc is a multi-device </a:t>
            </a:r>
            <a:r>
              <a:rPr lang="en-US" sz="2800" spc="-5" dirty="0">
                <a:latin typeface="Times New Roman"/>
                <a:cs typeface="Times New Roman"/>
              </a:rPr>
              <a:t>notification system  </a:t>
            </a:r>
            <a:r>
              <a:rPr lang="en-US" sz="2800" dirty="0">
                <a:latin typeface="Times New Roman"/>
                <a:cs typeface="Times New Roman"/>
              </a:rPr>
              <a:t>that has enhanced the </a:t>
            </a:r>
            <a:r>
              <a:rPr lang="en-US" sz="2800" spc="-5" dirty="0">
                <a:latin typeface="Times New Roman"/>
                <a:cs typeface="Times New Roman"/>
              </a:rPr>
              <a:t>ability </a:t>
            </a:r>
            <a:r>
              <a:rPr lang="en-US" sz="2800" dirty="0">
                <a:latin typeface="Times New Roman"/>
                <a:cs typeface="Times New Roman"/>
              </a:rPr>
              <a:t>to rapidly  </a:t>
            </a:r>
            <a:r>
              <a:rPr lang="en-US" sz="2800" spc="-5" dirty="0">
                <a:latin typeface="Times New Roman"/>
                <a:cs typeface="Times New Roman"/>
              </a:rPr>
              <a:t>communicate essential information </a:t>
            </a:r>
            <a:r>
              <a:rPr lang="en-US" sz="2800" spc="-10" dirty="0">
                <a:latin typeface="Times New Roman"/>
                <a:cs typeface="Times New Roman"/>
              </a:rPr>
              <a:t>to </a:t>
            </a:r>
            <a:r>
              <a:rPr lang="en-US" sz="2800" dirty="0">
                <a:latin typeface="Times New Roman"/>
                <a:cs typeface="Times New Roman"/>
              </a:rPr>
              <a:t>the</a:t>
            </a:r>
            <a:r>
              <a:rPr lang="en-US" sz="2800" spc="155" dirty="0">
                <a:latin typeface="Times New Roman"/>
                <a:cs typeface="Times New Roman"/>
              </a:rPr>
              <a:t> </a:t>
            </a:r>
            <a:r>
              <a:rPr lang="en-US" sz="2800" spc="-5" dirty="0">
                <a:latin typeface="Times New Roman"/>
                <a:cs typeface="Times New Roman"/>
              </a:rPr>
              <a:t>field.</a:t>
            </a:r>
            <a:endParaRPr lang="en-US" sz="2800" dirty="0">
              <a:latin typeface="Times New Roman"/>
              <a:cs typeface="Times New Roman"/>
            </a:endParaRPr>
          </a:p>
          <a:p>
            <a:pPr marL="355600" marR="171450" indent="-342900">
              <a:lnSpc>
                <a:spcPct val="99200"/>
              </a:lnSpc>
              <a:spcBef>
                <a:spcPts val="800"/>
              </a:spcBef>
              <a:buChar char="•"/>
              <a:tabLst>
                <a:tab pos="354965" algn="l"/>
                <a:tab pos="355600" algn="l"/>
              </a:tabLst>
            </a:pPr>
            <a:r>
              <a:rPr lang="en-US" sz="2800" dirty="0">
                <a:latin typeface="Times New Roman"/>
                <a:cs typeface="Times New Roman"/>
              </a:rPr>
              <a:t>The AtHoc </a:t>
            </a:r>
            <a:r>
              <a:rPr lang="en-US" sz="2800" spc="-5" dirty="0">
                <a:latin typeface="Times New Roman"/>
                <a:cs typeface="Times New Roman"/>
              </a:rPr>
              <a:t>Notification </a:t>
            </a:r>
            <a:r>
              <a:rPr lang="en-US" sz="2800" dirty="0">
                <a:latin typeface="Times New Roman"/>
                <a:cs typeface="Times New Roman"/>
              </a:rPr>
              <a:t>System </a:t>
            </a:r>
            <a:r>
              <a:rPr lang="en-US" sz="2800" spc="-5" dirty="0">
                <a:latin typeface="Times New Roman"/>
                <a:cs typeface="Times New Roman"/>
              </a:rPr>
              <a:t>allows </a:t>
            </a:r>
            <a:r>
              <a:rPr lang="en-US" sz="2800" dirty="0">
                <a:latin typeface="Times New Roman"/>
                <a:cs typeface="Times New Roman"/>
              </a:rPr>
              <a:t>for  </a:t>
            </a:r>
            <a:r>
              <a:rPr lang="en-US" sz="2800" spc="-5" dirty="0">
                <a:latin typeface="Times New Roman"/>
                <a:cs typeface="Times New Roman"/>
              </a:rPr>
              <a:t>rapid notification </a:t>
            </a:r>
            <a:r>
              <a:rPr lang="en-US" sz="2800" dirty="0">
                <a:latin typeface="Times New Roman"/>
                <a:cs typeface="Times New Roman"/>
              </a:rPr>
              <a:t>of all </a:t>
            </a:r>
            <a:r>
              <a:rPr lang="en-US" sz="2800" spc="-5" dirty="0">
                <a:latin typeface="Times New Roman"/>
                <a:cs typeface="Times New Roman"/>
              </a:rPr>
              <a:t>federal, </a:t>
            </a:r>
            <a:r>
              <a:rPr lang="en-US" sz="2800" dirty="0">
                <a:latin typeface="Times New Roman"/>
                <a:cs typeface="Times New Roman"/>
              </a:rPr>
              <a:t>state and </a:t>
            </a:r>
            <a:r>
              <a:rPr lang="en-US" sz="2800" spc="-5" dirty="0">
                <a:latin typeface="Times New Roman"/>
                <a:cs typeface="Times New Roman"/>
              </a:rPr>
              <a:t>local  personnel.</a:t>
            </a:r>
            <a:endParaRPr lang="en-US" sz="2800" dirty="0">
              <a:latin typeface="Times New Roman"/>
              <a:cs typeface="Times New Roman"/>
            </a:endParaRPr>
          </a:p>
        </p:txBody>
      </p:sp>
    </p:spTree>
    <p:extLst>
      <p:ext uri="{BB962C8B-B14F-4D97-AF65-F5344CB8AC3E}">
        <p14:creationId xmlns:p14="http://schemas.microsoft.com/office/powerpoint/2010/main" val="389484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6000" dirty="0">
                <a:solidFill>
                  <a:schemeClr val="bg1"/>
                </a:solidFill>
                <a:latin typeface="Tw Cen MT Condensed" charset="0"/>
                <a:ea typeface="Tw Cen MT Condensed" charset="0"/>
                <a:cs typeface="Tw Cen MT Condensed" charset="0"/>
              </a:rPr>
              <a:t>GIS</a:t>
            </a:r>
          </a:p>
        </p:txBody>
      </p:sp>
      <p:sp>
        <p:nvSpPr>
          <p:cNvPr id="7" name="Rectangle 6"/>
          <p:cNvSpPr/>
          <p:nvPr/>
        </p:nvSpPr>
        <p:spPr>
          <a:xfrm>
            <a:off x="228600" y="1676400"/>
            <a:ext cx="8229600" cy="4743093"/>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2800" dirty="0">
                <a:latin typeface="Times New Roman"/>
                <a:cs typeface="Times New Roman"/>
              </a:rPr>
              <a:t>Office of Geospatial Information </a:t>
            </a:r>
            <a:r>
              <a:rPr lang="en-US" sz="2800" spc="-5" dirty="0">
                <a:latin typeface="Times New Roman"/>
                <a:cs typeface="Times New Roman"/>
              </a:rPr>
              <a:t>Systems (GIS) </a:t>
            </a:r>
            <a:r>
              <a:rPr lang="en-US" sz="2800" dirty="0">
                <a:latin typeface="Times New Roman"/>
                <a:cs typeface="Times New Roman"/>
              </a:rPr>
              <a:t>provides GIS </a:t>
            </a:r>
            <a:r>
              <a:rPr lang="en-US" sz="2800" spc="-5" dirty="0">
                <a:latin typeface="Times New Roman"/>
                <a:cs typeface="Times New Roman"/>
              </a:rPr>
              <a:t>products, mapping </a:t>
            </a:r>
            <a:r>
              <a:rPr lang="en-US" sz="2800" dirty="0">
                <a:latin typeface="Times New Roman"/>
                <a:cs typeface="Times New Roman"/>
              </a:rPr>
              <a:t>and </a:t>
            </a:r>
            <a:r>
              <a:rPr lang="en-US" sz="2800" spc="-5" dirty="0">
                <a:latin typeface="Times New Roman"/>
                <a:cs typeface="Times New Roman"/>
              </a:rPr>
              <a:t>technical  </a:t>
            </a:r>
            <a:r>
              <a:rPr lang="en-US" sz="2800" dirty="0">
                <a:latin typeface="Times New Roman"/>
                <a:cs typeface="Times New Roman"/>
              </a:rPr>
              <a:t>support </a:t>
            </a:r>
            <a:r>
              <a:rPr lang="en-US" sz="2800" spc="-10" dirty="0">
                <a:latin typeface="Times New Roman"/>
                <a:cs typeface="Times New Roman"/>
              </a:rPr>
              <a:t>to </a:t>
            </a:r>
            <a:r>
              <a:rPr lang="en-US" sz="2800" spc="-5" dirty="0">
                <a:latin typeface="Times New Roman"/>
                <a:cs typeface="Times New Roman"/>
              </a:rPr>
              <a:t>MEMA </a:t>
            </a:r>
            <a:r>
              <a:rPr lang="en-US" sz="2800" dirty="0">
                <a:latin typeface="Times New Roman"/>
                <a:cs typeface="Times New Roman"/>
              </a:rPr>
              <a:t>all 82 </a:t>
            </a:r>
            <a:r>
              <a:rPr lang="en-US" sz="2800" spc="-5" dirty="0">
                <a:latin typeface="Times New Roman"/>
                <a:cs typeface="Times New Roman"/>
              </a:rPr>
              <a:t>counties </a:t>
            </a:r>
            <a:r>
              <a:rPr lang="en-US" sz="2800" dirty="0">
                <a:latin typeface="Times New Roman"/>
                <a:cs typeface="Times New Roman"/>
              </a:rPr>
              <a:t>and the  Mississippi Band of </a:t>
            </a:r>
            <a:r>
              <a:rPr lang="en-US" sz="2800" spc="-5" dirty="0">
                <a:latin typeface="Times New Roman"/>
                <a:cs typeface="Times New Roman"/>
              </a:rPr>
              <a:t>Choctaw</a:t>
            </a:r>
            <a:r>
              <a:rPr lang="en-US" sz="2800" spc="55" dirty="0">
                <a:latin typeface="Times New Roman"/>
                <a:cs typeface="Times New Roman"/>
              </a:rPr>
              <a:t> </a:t>
            </a:r>
            <a:r>
              <a:rPr lang="en-US" sz="2800" dirty="0">
                <a:latin typeface="Times New Roman"/>
                <a:cs typeface="Times New Roman"/>
              </a:rPr>
              <a:t>Indians.</a:t>
            </a:r>
          </a:p>
          <a:p>
            <a:pPr marL="355600" indent="-342900">
              <a:lnSpc>
                <a:spcPct val="100000"/>
              </a:lnSpc>
              <a:spcBef>
                <a:spcPts val="745"/>
              </a:spcBef>
              <a:buChar char="•"/>
              <a:tabLst>
                <a:tab pos="354965" algn="l"/>
                <a:tab pos="355600" algn="l"/>
              </a:tabLst>
            </a:pPr>
            <a:r>
              <a:rPr lang="en-US" sz="2800" dirty="0">
                <a:latin typeface="Times New Roman"/>
                <a:cs typeface="Times New Roman"/>
              </a:rPr>
              <a:t>GIS </a:t>
            </a:r>
            <a:r>
              <a:rPr lang="en-US" sz="2800" spc="-5" dirty="0">
                <a:latin typeface="Times New Roman"/>
                <a:cs typeface="Times New Roman"/>
              </a:rPr>
              <a:t>develops and</a:t>
            </a:r>
            <a:r>
              <a:rPr lang="en-US" sz="2800" spc="60" dirty="0">
                <a:latin typeface="Times New Roman"/>
                <a:cs typeface="Times New Roman"/>
              </a:rPr>
              <a:t> </a:t>
            </a:r>
            <a:r>
              <a:rPr lang="en-US" sz="2800" dirty="0">
                <a:latin typeface="Times New Roman"/>
                <a:cs typeface="Times New Roman"/>
              </a:rPr>
              <a:t>maintains:</a:t>
            </a:r>
          </a:p>
          <a:p>
            <a:pPr marL="756285" lvl="1" indent="-286385">
              <a:lnSpc>
                <a:spcPct val="100000"/>
              </a:lnSpc>
              <a:spcBef>
                <a:spcPts val="690"/>
              </a:spcBef>
              <a:buFont typeface="Arial"/>
              <a:buChar char="–"/>
              <a:tabLst>
                <a:tab pos="756920" algn="l"/>
              </a:tabLst>
            </a:pPr>
            <a:r>
              <a:rPr lang="en-US" sz="2800" spc="-75" dirty="0">
                <a:latin typeface="Times New Roman"/>
                <a:cs typeface="Times New Roman"/>
              </a:rPr>
              <a:t>MEMA’s </a:t>
            </a:r>
            <a:r>
              <a:rPr lang="en-US" sz="2800" spc="-5" dirty="0">
                <a:latin typeface="Times New Roman"/>
                <a:cs typeface="Times New Roman"/>
              </a:rPr>
              <a:t>Common Operating Picture</a:t>
            </a:r>
            <a:r>
              <a:rPr lang="en-US" sz="2800" spc="-25" dirty="0">
                <a:latin typeface="Times New Roman"/>
                <a:cs typeface="Times New Roman"/>
              </a:rPr>
              <a:t> </a:t>
            </a:r>
            <a:r>
              <a:rPr lang="en-US" sz="2800" spc="-5" dirty="0">
                <a:latin typeface="Times New Roman"/>
                <a:cs typeface="Times New Roman"/>
              </a:rPr>
              <a:t>(COP)</a:t>
            </a:r>
            <a:endParaRPr lang="en-US" sz="2800" dirty="0">
              <a:latin typeface="Times New Roman"/>
              <a:cs typeface="Times New Roman"/>
            </a:endParaRPr>
          </a:p>
          <a:p>
            <a:pPr marL="756285" lvl="1" indent="-286385">
              <a:lnSpc>
                <a:spcPct val="100000"/>
              </a:lnSpc>
              <a:spcBef>
                <a:spcPts val="675"/>
              </a:spcBef>
              <a:buFont typeface="Arial"/>
              <a:buChar char="–"/>
              <a:tabLst>
                <a:tab pos="756920" algn="l"/>
              </a:tabLst>
            </a:pPr>
            <a:r>
              <a:rPr lang="en-US" sz="2800" spc="-5" dirty="0">
                <a:latin typeface="Times New Roman"/>
                <a:cs typeface="Times New Roman"/>
              </a:rPr>
              <a:t>Damage</a:t>
            </a:r>
            <a:r>
              <a:rPr lang="en-US" sz="2800" spc="-195" dirty="0">
                <a:latin typeface="Times New Roman"/>
                <a:cs typeface="Times New Roman"/>
              </a:rPr>
              <a:t> </a:t>
            </a:r>
            <a:r>
              <a:rPr lang="en-US" sz="2800" spc="-20" dirty="0">
                <a:latin typeface="Times New Roman"/>
                <a:cs typeface="Times New Roman"/>
              </a:rPr>
              <a:t>Assessment’s</a:t>
            </a:r>
            <a:endParaRPr lang="en-US" sz="2800" dirty="0">
              <a:latin typeface="Times New Roman"/>
              <a:cs typeface="Times New Roman"/>
            </a:endParaRPr>
          </a:p>
          <a:p>
            <a:pPr marL="756285" lvl="1" indent="-286385">
              <a:lnSpc>
                <a:spcPct val="100000"/>
              </a:lnSpc>
              <a:spcBef>
                <a:spcPts val="675"/>
              </a:spcBef>
              <a:buFont typeface="Arial"/>
              <a:buChar char="–"/>
              <a:tabLst>
                <a:tab pos="756920" algn="l"/>
              </a:tabLst>
            </a:pPr>
            <a:r>
              <a:rPr lang="en-US" sz="2800" spc="-5" dirty="0">
                <a:latin typeface="Times New Roman"/>
                <a:cs typeface="Times New Roman"/>
              </a:rPr>
              <a:t>County United Stated National Grid (USNG)  Maps and special mapping products required in  support of events and</a:t>
            </a:r>
            <a:r>
              <a:rPr lang="en-US" sz="2800" spc="-50" dirty="0">
                <a:latin typeface="Times New Roman"/>
                <a:cs typeface="Times New Roman"/>
              </a:rPr>
              <a:t> </a:t>
            </a:r>
            <a:r>
              <a:rPr lang="en-US" sz="2800" spc="-5" dirty="0">
                <a:latin typeface="Times New Roman"/>
                <a:cs typeface="Times New Roman"/>
              </a:rPr>
              <a:t>incidents</a:t>
            </a:r>
            <a:endParaRPr lang="en-US" sz="2800" dirty="0">
              <a:latin typeface="Times New Roman"/>
              <a:cs typeface="Times New Roman"/>
            </a:endParaRPr>
          </a:p>
        </p:txBody>
      </p:sp>
    </p:spTree>
    <p:extLst>
      <p:ext uri="{BB962C8B-B14F-4D97-AF65-F5344CB8AC3E}">
        <p14:creationId xmlns:p14="http://schemas.microsoft.com/office/powerpoint/2010/main" val="567067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3505062"/>
          </a:xfrm>
          <a:prstGeom prst="rect">
            <a:avLst/>
          </a:prstGeom>
        </p:spPr>
        <p:txBody>
          <a:bodyPr wrap="square">
            <a:spAutoFit/>
          </a:bodyPr>
          <a:lstStyle/>
          <a:p>
            <a:pPr marL="355600" marR="5080" indent="-342900">
              <a:lnSpc>
                <a:spcPct val="99400"/>
              </a:lnSpc>
              <a:spcBef>
                <a:spcPts val="680"/>
              </a:spcBef>
              <a:buChar char="•"/>
              <a:tabLst>
                <a:tab pos="354965" algn="l"/>
                <a:tab pos="355600" algn="l"/>
                <a:tab pos="4231640" algn="l"/>
              </a:tabLst>
            </a:pPr>
            <a:r>
              <a:rPr lang="en-US" sz="2800" spc="-5" dirty="0">
                <a:latin typeface="Times New Roman"/>
                <a:cs typeface="Times New Roman"/>
              </a:rPr>
              <a:t>This office assists counties with </a:t>
            </a:r>
            <a:r>
              <a:rPr lang="en-US" sz="2800" dirty="0">
                <a:latin typeface="Times New Roman"/>
                <a:cs typeface="Times New Roman"/>
              </a:rPr>
              <a:t>the</a:t>
            </a:r>
            <a:r>
              <a:rPr lang="en-US" sz="2800" spc="-175" dirty="0">
                <a:latin typeface="Times New Roman"/>
                <a:cs typeface="Times New Roman"/>
              </a:rPr>
              <a:t> </a:t>
            </a:r>
            <a:r>
              <a:rPr lang="en-US" sz="2800" spc="-5" dirty="0">
                <a:latin typeface="Times New Roman"/>
                <a:cs typeface="Times New Roman"/>
              </a:rPr>
              <a:t>Emergency  Management Performance                                    Grant (EMPG)  application</a:t>
            </a:r>
            <a:r>
              <a:rPr lang="en-US" sz="2800" dirty="0">
                <a:latin typeface="Times New Roman"/>
                <a:cs typeface="Times New Roman"/>
              </a:rPr>
              <a:t>                                       </a:t>
            </a:r>
            <a:r>
              <a:rPr lang="en-US" sz="2800" spc="-5" dirty="0">
                <a:latin typeface="Times New Roman"/>
                <a:cs typeface="Times New Roman"/>
              </a:rPr>
              <a:t>and</a:t>
            </a:r>
            <a:r>
              <a:rPr lang="en-US" sz="2800" spc="10" dirty="0">
                <a:latin typeface="Times New Roman"/>
                <a:cs typeface="Times New Roman"/>
              </a:rPr>
              <a:t> </a:t>
            </a:r>
            <a:r>
              <a:rPr lang="en-US" sz="2800" spc="-5" dirty="0">
                <a:latin typeface="Times New Roman"/>
                <a:cs typeface="Times New Roman"/>
              </a:rPr>
              <a:t>standards, (including emergency         management grants) and is                           responsible for maintaining                                       the Statewide Mutual Aid                                    Compact</a:t>
            </a:r>
            <a:r>
              <a:rPr lang="en-US" sz="2800" spc="-215" dirty="0">
                <a:latin typeface="Times New Roman"/>
                <a:cs typeface="Times New Roman"/>
              </a:rPr>
              <a:t> </a:t>
            </a:r>
            <a:r>
              <a:rPr lang="en-US" sz="2800" spc="-5" dirty="0">
                <a:latin typeface="Times New Roman"/>
                <a:cs typeface="Times New Roman"/>
              </a:rPr>
              <a:t>(SMAC).</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Field Services Bureau</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2362200"/>
            <a:ext cx="2054225"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0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4552528"/>
          </a:xfrm>
          <a:prstGeom prst="rect">
            <a:avLst/>
          </a:prstGeom>
        </p:spPr>
        <p:txBody>
          <a:bodyPr wrap="square">
            <a:spAutoFit/>
          </a:bodyPr>
          <a:lstStyle/>
          <a:p>
            <a:pPr marL="355600" marR="9525" indent="-342900">
              <a:lnSpc>
                <a:spcPct val="99500"/>
              </a:lnSpc>
              <a:spcBef>
                <a:spcPts val="110"/>
              </a:spcBef>
              <a:buChar char="•"/>
              <a:tabLst>
                <a:tab pos="354965" algn="l"/>
                <a:tab pos="355600" algn="l"/>
                <a:tab pos="1353820" algn="l"/>
              </a:tabLst>
            </a:pPr>
            <a:r>
              <a:rPr lang="en-US" sz="2800" spc="-5" dirty="0">
                <a:latin typeface="Times New Roman"/>
                <a:cs typeface="Times New Roman"/>
              </a:rPr>
              <a:t>Comprised of a </a:t>
            </a:r>
            <a:r>
              <a:rPr lang="en-US" sz="2800" spc="-15" dirty="0">
                <a:latin typeface="Times New Roman"/>
                <a:cs typeface="Times New Roman"/>
              </a:rPr>
              <a:t>Director, </a:t>
            </a:r>
            <a:r>
              <a:rPr lang="en-US" sz="2800" spc="-5" dirty="0">
                <a:latin typeface="Times New Roman"/>
                <a:cs typeface="Times New Roman"/>
              </a:rPr>
              <a:t>six Area</a:t>
            </a:r>
            <a:r>
              <a:rPr lang="en-US" sz="2800" spc="-190" dirty="0">
                <a:latin typeface="Times New Roman"/>
                <a:cs typeface="Times New Roman"/>
              </a:rPr>
              <a:t> </a:t>
            </a:r>
            <a:r>
              <a:rPr lang="en-US" sz="2800" spc="-5" dirty="0">
                <a:latin typeface="Times New Roman"/>
                <a:cs typeface="Times New Roman"/>
              </a:rPr>
              <a:t>Coordinators (AC), two Field Service Specialists, and a Grants/Administrative</a:t>
            </a:r>
            <a:r>
              <a:rPr lang="en-US" sz="2800" spc="-210" dirty="0">
                <a:latin typeface="Times New Roman"/>
                <a:cs typeface="Times New Roman"/>
              </a:rPr>
              <a:t> </a:t>
            </a:r>
            <a:r>
              <a:rPr lang="en-US" sz="2800" spc="-5" dirty="0">
                <a:latin typeface="Times New Roman"/>
                <a:cs typeface="Times New Roman"/>
              </a:rPr>
              <a:t>Assistant.</a:t>
            </a:r>
            <a:endParaRPr lang="en-US" sz="2800" dirty="0">
              <a:latin typeface="Times New Roman"/>
              <a:cs typeface="Times New Roman"/>
            </a:endParaRPr>
          </a:p>
          <a:p>
            <a:pPr marL="355600" marR="732155" indent="-342900">
              <a:lnSpc>
                <a:spcPts val="3320"/>
              </a:lnSpc>
              <a:spcBef>
                <a:spcPts val="819"/>
              </a:spcBef>
              <a:buChar char="•"/>
              <a:tabLst>
                <a:tab pos="354965" algn="l"/>
                <a:tab pos="355600" algn="l"/>
              </a:tabLst>
            </a:pPr>
            <a:r>
              <a:rPr lang="en-US" sz="2800" spc="-5" dirty="0">
                <a:latin typeface="Times New Roman"/>
                <a:cs typeface="Times New Roman"/>
              </a:rPr>
              <a:t>All members of this bureau are </a:t>
            </a:r>
            <a:r>
              <a:rPr lang="en-US" sz="2800" dirty="0">
                <a:latin typeface="Times New Roman"/>
                <a:cs typeface="Times New Roman"/>
              </a:rPr>
              <a:t>on-call </a:t>
            </a:r>
            <a:r>
              <a:rPr lang="en-US" sz="2800" spc="-5" dirty="0">
                <a:latin typeface="Times New Roman"/>
                <a:cs typeface="Times New Roman"/>
              </a:rPr>
              <a:t>24 hours a</a:t>
            </a:r>
            <a:r>
              <a:rPr lang="en-US" sz="2800" spc="-30" dirty="0">
                <a:latin typeface="Times New Roman"/>
                <a:cs typeface="Times New Roman"/>
              </a:rPr>
              <a:t> </a:t>
            </a:r>
            <a:r>
              <a:rPr lang="en-US" sz="2800" spc="-40" dirty="0">
                <a:latin typeface="Times New Roman"/>
                <a:cs typeface="Times New Roman"/>
              </a:rPr>
              <a:t>day.</a:t>
            </a:r>
          </a:p>
          <a:p>
            <a:pPr marL="355600" marR="732155" indent="-342900">
              <a:lnSpc>
                <a:spcPts val="3320"/>
              </a:lnSpc>
              <a:spcBef>
                <a:spcPts val="819"/>
              </a:spcBef>
              <a:buFontTx/>
              <a:buChar char="•"/>
              <a:tabLst>
                <a:tab pos="354965" algn="l"/>
                <a:tab pos="355600" algn="l"/>
              </a:tabLst>
            </a:pPr>
            <a:r>
              <a:rPr lang="en-US" sz="2800" spc="-5" dirty="0">
                <a:latin typeface="Times New Roman"/>
                <a:cs typeface="Times New Roman"/>
              </a:rPr>
              <a:t>ACs are assigned to </a:t>
            </a:r>
            <a:r>
              <a:rPr lang="en-US" sz="2800" spc="-10" dirty="0">
                <a:latin typeface="Times New Roman"/>
                <a:cs typeface="Times New Roman"/>
              </a:rPr>
              <a:t>the </a:t>
            </a:r>
            <a:r>
              <a:rPr lang="en-US" sz="2800" spc="-5" dirty="0">
                <a:latin typeface="Times New Roman"/>
                <a:cs typeface="Times New Roman"/>
              </a:rPr>
              <a:t>six MEMA-established  districts within the state and are the Executive  </a:t>
            </a:r>
            <a:r>
              <a:rPr lang="en-US" sz="2800" spc="-10" dirty="0">
                <a:latin typeface="Times New Roman"/>
                <a:cs typeface="Times New Roman"/>
              </a:rPr>
              <a:t>Director’s </a:t>
            </a:r>
            <a:r>
              <a:rPr lang="en-US" sz="2800" spc="-5" dirty="0">
                <a:latin typeface="Times New Roman"/>
                <a:cs typeface="Times New Roman"/>
              </a:rPr>
              <a:t>liaisons to the local jurisdictions for  emergency management activities prior to, during and  post crisis</a:t>
            </a:r>
            <a:r>
              <a:rPr lang="en-US" sz="2800" spc="-20" dirty="0">
                <a:latin typeface="Times New Roman"/>
                <a:cs typeface="Times New Roman"/>
              </a:rPr>
              <a:t> </a:t>
            </a:r>
            <a:r>
              <a:rPr lang="en-US" sz="2800" spc="-5" dirty="0">
                <a:latin typeface="Times New Roman"/>
                <a:cs typeface="Times New Roman"/>
              </a:rPr>
              <a:t>incidents.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Field Services Bureau</a:t>
            </a:r>
          </a:p>
        </p:txBody>
      </p:sp>
    </p:spTree>
    <p:extLst>
      <p:ext uri="{BB962C8B-B14F-4D97-AF65-F5344CB8AC3E}">
        <p14:creationId xmlns:p14="http://schemas.microsoft.com/office/powerpoint/2010/main" val="1504615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4636526"/>
          </a:xfrm>
          <a:prstGeom prst="rect">
            <a:avLst/>
          </a:prstGeom>
        </p:spPr>
        <p:txBody>
          <a:bodyPr wrap="square">
            <a:spAutoFit/>
          </a:bodyPr>
          <a:lstStyle/>
          <a:p>
            <a:pPr marL="355600" marR="88265" indent="-342900">
              <a:lnSpc>
                <a:spcPct val="99400"/>
              </a:lnSpc>
              <a:spcBef>
                <a:spcPts val="680"/>
              </a:spcBef>
              <a:buChar char="•"/>
              <a:tabLst>
                <a:tab pos="354965" algn="l"/>
                <a:tab pos="355600" algn="l"/>
              </a:tabLst>
            </a:pPr>
            <a:r>
              <a:rPr lang="en-US" sz="2800" spc="-5" dirty="0">
                <a:latin typeface="Times New Roman"/>
                <a:cs typeface="Times New Roman"/>
              </a:rPr>
              <a:t>On a day-to-day basis, ACs assist the County </a:t>
            </a:r>
            <a:r>
              <a:rPr lang="en-US" sz="2800" spc="-10" dirty="0">
                <a:latin typeface="Times New Roman"/>
                <a:cs typeface="Times New Roman"/>
              </a:rPr>
              <a:t>EMA  </a:t>
            </a:r>
            <a:r>
              <a:rPr lang="en-US" sz="2800" spc="-5" dirty="0">
                <a:latin typeface="Times New Roman"/>
                <a:cs typeface="Times New Roman"/>
              </a:rPr>
              <a:t>Directors, municipalities with all </a:t>
            </a:r>
            <a:r>
              <a:rPr lang="en-US" sz="2800" spc="-10" dirty="0">
                <a:latin typeface="Times New Roman"/>
                <a:cs typeface="Times New Roman"/>
              </a:rPr>
              <a:t>aspects </a:t>
            </a:r>
            <a:r>
              <a:rPr lang="en-US" sz="2800" spc="-5" dirty="0">
                <a:latin typeface="Times New Roman"/>
                <a:cs typeface="Times New Roman"/>
              </a:rPr>
              <a:t>of  emergency management including planning, training,  exercise, mitigation, </a:t>
            </a:r>
            <a:r>
              <a:rPr lang="en-US" sz="2800" spc="-10" dirty="0">
                <a:latin typeface="Times New Roman"/>
                <a:cs typeface="Times New Roman"/>
              </a:rPr>
              <a:t>and</a:t>
            </a:r>
            <a:r>
              <a:rPr lang="en-US" sz="2800" dirty="0">
                <a:latin typeface="Times New Roman"/>
                <a:cs typeface="Times New Roman"/>
              </a:rPr>
              <a:t> </a:t>
            </a:r>
            <a:r>
              <a:rPr lang="en-US" sz="2800" spc="-20" dirty="0">
                <a:latin typeface="Times New Roman"/>
                <a:cs typeface="Times New Roman"/>
              </a:rPr>
              <a:t>recovery.</a:t>
            </a:r>
          </a:p>
          <a:p>
            <a:pPr marL="12700" marR="88265">
              <a:lnSpc>
                <a:spcPct val="99400"/>
              </a:lnSpc>
              <a:spcBef>
                <a:spcPts val="680"/>
              </a:spcBef>
              <a:tabLst>
                <a:tab pos="354965" algn="l"/>
                <a:tab pos="355600" algn="l"/>
              </a:tabLst>
            </a:pPr>
            <a:endParaRPr lang="en-US" sz="1400" spc="-20" dirty="0">
              <a:latin typeface="Times New Roman"/>
              <a:cs typeface="Times New Roman"/>
            </a:endParaRPr>
          </a:p>
          <a:p>
            <a:pPr marL="355600" marR="5080" indent="-342900">
              <a:lnSpc>
                <a:spcPct val="99400"/>
              </a:lnSpc>
              <a:spcBef>
                <a:spcPts val="114"/>
              </a:spcBef>
              <a:buChar char="•"/>
              <a:tabLst>
                <a:tab pos="354965" algn="l"/>
                <a:tab pos="355600" algn="l"/>
              </a:tabLst>
            </a:pPr>
            <a:r>
              <a:rPr lang="en-US" sz="2800" spc="-5" dirty="0">
                <a:latin typeface="Times New Roman"/>
                <a:cs typeface="Times New Roman"/>
              </a:rPr>
              <a:t>Field Service Specialists are Area Coordinators</a:t>
            </a:r>
            <a:r>
              <a:rPr lang="en-US" sz="2800" spc="-100" dirty="0">
                <a:latin typeface="Times New Roman"/>
                <a:cs typeface="Times New Roman"/>
              </a:rPr>
              <a:t> </a:t>
            </a:r>
            <a:r>
              <a:rPr lang="en-US" sz="2800" spc="-5" dirty="0">
                <a:latin typeface="Times New Roman"/>
                <a:cs typeface="Times New Roman"/>
              </a:rPr>
              <a:t>based  out of </a:t>
            </a:r>
            <a:r>
              <a:rPr lang="en-US" sz="2800" spc="-10" dirty="0">
                <a:latin typeface="Times New Roman"/>
                <a:cs typeface="Times New Roman"/>
              </a:rPr>
              <a:t>MEMA </a:t>
            </a:r>
            <a:r>
              <a:rPr lang="en-US" sz="2800" spc="-5" dirty="0">
                <a:latin typeface="Times New Roman"/>
                <a:cs typeface="Times New Roman"/>
              </a:rPr>
              <a:t>Pearl. The </a:t>
            </a:r>
            <a:r>
              <a:rPr lang="en-US" sz="2800" dirty="0">
                <a:latin typeface="Times New Roman"/>
                <a:cs typeface="Times New Roman"/>
              </a:rPr>
              <a:t>Field </a:t>
            </a:r>
            <a:r>
              <a:rPr lang="en-US" sz="2800" spc="-5" dirty="0">
                <a:latin typeface="Times New Roman"/>
                <a:cs typeface="Times New Roman"/>
              </a:rPr>
              <a:t>Services </a:t>
            </a:r>
            <a:r>
              <a:rPr lang="en-US" sz="2800" dirty="0">
                <a:latin typeface="Times New Roman"/>
                <a:cs typeface="Times New Roman"/>
              </a:rPr>
              <a:t>Specialists  </a:t>
            </a:r>
            <a:r>
              <a:rPr lang="en-US" sz="2800" spc="-5" dirty="0">
                <a:latin typeface="Times New Roman"/>
                <a:cs typeface="Times New Roman"/>
              </a:rPr>
              <a:t>perform the same duties as the ACs, with additional  responsibilities</a:t>
            </a:r>
            <a:r>
              <a:rPr lang="en-US" sz="2800" dirty="0">
                <a:latin typeface="Times New Roman"/>
                <a:cs typeface="Times New Roman"/>
              </a:rPr>
              <a:t> </a:t>
            </a:r>
            <a:r>
              <a:rPr lang="en-US" sz="2800" spc="-5" dirty="0">
                <a:latin typeface="Times New Roman"/>
                <a:cs typeface="Times New Roman"/>
              </a:rPr>
              <a:t>of:</a:t>
            </a:r>
            <a:endParaRPr lang="en-US" sz="2800" dirty="0">
              <a:latin typeface="Times New Roman"/>
              <a:cs typeface="Times New Roman"/>
            </a:endParaRPr>
          </a:p>
          <a:p>
            <a:pPr marL="756285" marR="813435" lvl="1" indent="-286385">
              <a:lnSpc>
                <a:spcPct val="100000"/>
              </a:lnSpc>
              <a:spcBef>
                <a:spcPts val="570"/>
              </a:spcBef>
              <a:buChar char="–"/>
              <a:tabLst>
                <a:tab pos="756285" algn="l"/>
                <a:tab pos="756920" algn="l"/>
              </a:tabLst>
            </a:pPr>
            <a:r>
              <a:rPr lang="en-US" sz="2400" dirty="0">
                <a:latin typeface="Times New Roman"/>
                <a:cs typeface="Times New Roman"/>
              </a:rPr>
              <a:t>Maintaining operational control of </a:t>
            </a:r>
            <a:r>
              <a:rPr lang="en-US" sz="2400" spc="-5" dirty="0">
                <a:latin typeface="Times New Roman"/>
                <a:cs typeface="Times New Roman"/>
              </a:rPr>
              <a:t>the </a:t>
            </a:r>
            <a:r>
              <a:rPr lang="en-US" sz="2400" dirty="0">
                <a:latin typeface="Times New Roman"/>
                <a:cs typeface="Times New Roman"/>
              </a:rPr>
              <a:t>State Emergency </a:t>
            </a:r>
            <a:r>
              <a:rPr lang="en-US" sz="2400" spc="-5" dirty="0">
                <a:latin typeface="Times New Roman"/>
                <a:cs typeface="Times New Roman"/>
              </a:rPr>
              <a:t>Response </a:t>
            </a:r>
            <a:r>
              <a:rPr lang="en-US" sz="2400" dirty="0">
                <a:latin typeface="Times New Roman"/>
                <a:cs typeface="Times New Roman"/>
              </a:rPr>
              <a:t>Team </a:t>
            </a:r>
            <a:r>
              <a:rPr lang="en-US" sz="2400" spc="-5" dirty="0">
                <a:latin typeface="Times New Roman"/>
                <a:cs typeface="Times New Roman"/>
              </a:rPr>
              <a:t>(SERT)</a:t>
            </a:r>
            <a:r>
              <a:rPr lang="en-US" sz="2400" spc="-15" dirty="0">
                <a:latin typeface="Times New Roman"/>
                <a:cs typeface="Times New Roman"/>
              </a:rPr>
              <a:t> </a:t>
            </a:r>
            <a:r>
              <a:rPr lang="en-US" sz="2400" spc="-5" dirty="0">
                <a:latin typeface="Times New Roman"/>
                <a:cs typeface="Times New Roman"/>
              </a:rPr>
              <a:t>trailers</a:t>
            </a:r>
            <a:endParaRPr lang="en-US" sz="24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Field Services Bureau</a:t>
            </a:r>
          </a:p>
        </p:txBody>
      </p:sp>
    </p:spTree>
    <p:extLst>
      <p:ext uri="{BB962C8B-B14F-4D97-AF65-F5344CB8AC3E}">
        <p14:creationId xmlns:p14="http://schemas.microsoft.com/office/powerpoint/2010/main" val="312933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2916183"/>
          </a:xfrm>
          <a:prstGeom prst="rect">
            <a:avLst/>
          </a:prstGeom>
        </p:spPr>
        <p:txBody>
          <a:bodyPr wrap="square">
            <a:spAutoFit/>
          </a:bodyPr>
          <a:lstStyle/>
          <a:p>
            <a:pPr marL="756285" marR="565785" lvl="1" indent="-286385">
              <a:lnSpc>
                <a:spcPts val="2870"/>
              </a:lnSpc>
              <a:spcBef>
                <a:spcPts val="670"/>
              </a:spcBef>
              <a:buChar char="–"/>
              <a:tabLst>
                <a:tab pos="756285" algn="l"/>
                <a:tab pos="756920" algn="l"/>
              </a:tabLst>
            </a:pPr>
            <a:r>
              <a:rPr lang="en-US" sz="2400" dirty="0">
                <a:latin typeface="Times New Roman"/>
                <a:cs typeface="Times New Roman"/>
              </a:rPr>
              <a:t>Maintaining operational control of </a:t>
            </a:r>
            <a:r>
              <a:rPr lang="en-US" sz="2400" spc="-5" dirty="0">
                <a:latin typeface="Times New Roman"/>
                <a:cs typeface="Times New Roman"/>
              </a:rPr>
              <a:t>forward</a:t>
            </a:r>
            <a:r>
              <a:rPr lang="en-US" sz="2400" spc="-95" dirty="0">
                <a:latin typeface="Times New Roman"/>
                <a:cs typeface="Times New Roman"/>
              </a:rPr>
              <a:t> </a:t>
            </a:r>
            <a:r>
              <a:rPr lang="en-US" sz="2400" spc="-5" dirty="0">
                <a:latin typeface="Times New Roman"/>
                <a:cs typeface="Times New Roman"/>
              </a:rPr>
              <a:t>Operations  Centers</a:t>
            </a:r>
            <a:endParaRPr lang="en-US" sz="2400" dirty="0">
              <a:latin typeface="Times New Roman"/>
              <a:cs typeface="Times New Roman"/>
            </a:endParaRPr>
          </a:p>
          <a:p>
            <a:pPr marL="756285" marR="847725" lvl="1" indent="-286385">
              <a:lnSpc>
                <a:spcPct val="100000"/>
              </a:lnSpc>
              <a:spcBef>
                <a:spcPts val="455"/>
              </a:spcBef>
              <a:buChar char="–"/>
              <a:tabLst>
                <a:tab pos="756285" algn="l"/>
                <a:tab pos="756920" algn="l"/>
              </a:tabLst>
            </a:pPr>
            <a:r>
              <a:rPr lang="en-US" sz="2400" dirty="0">
                <a:latin typeface="Times New Roman"/>
                <a:cs typeface="Times New Roman"/>
              </a:rPr>
              <a:t>Being </a:t>
            </a:r>
            <a:r>
              <a:rPr lang="en-US" sz="2400" spc="-5" dirty="0">
                <a:latin typeface="Times New Roman"/>
                <a:cs typeface="Times New Roman"/>
              </a:rPr>
              <a:t>prepared </a:t>
            </a:r>
            <a:r>
              <a:rPr lang="en-US" sz="2400" dirty="0">
                <a:latin typeface="Times New Roman"/>
                <a:cs typeface="Times New Roman"/>
              </a:rPr>
              <a:t>to </a:t>
            </a:r>
            <a:r>
              <a:rPr lang="en-US" sz="2400" spc="-5" dirty="0">
                <a:latin typeface="Times New Roman"/>
                <a:cs typeface="Times New Roman"/>
              </a:rPr>
              <a:t>assist </a:t>
            </a:r>
            <a:r>
              <a:rPr lang="en-US" sz="2400" dirty="0">
                <a:latin typeface="Times New Roman"/>
                <a:cs typeface="Times New Roman"/>
              </a:rPr>
              <a:t>with the </a:t>
            </a:r>
            <a:r>
              <a:rPr lang="en-US" sz="2400" spc="-5" dirty="0">
                <a:latin typeface="Times New Roman"/>
                <a:cs typeface="Times New Roman"/>
              </a:rPr>
              <a:t>conduct </a:t>
            </a:r>
            <a:r>
              <a:rPr lang="en-US" sz="2400" dirty="0">
                <a:latin typeface="Times New Roman"/>
                <a:cs typeface="Times New Roman"/>
              </a:rPr>
              <a:t>of</a:t>
            </a:r>
            <a:r>
              <a:rPr lang="en-US" sz="2400" spc="-65" dirty="0">
                <a:latin typeface="Times New Roman"/>
                <a:cs typeface="Times New Roman"/>
              </a:rPr>
              <a:t> </a:t>
            </a:r>
            <a:r>
              <a:rPr lang="en-US" sz="2400" spc="-5" dirty="0">
                <a:latin typeface="Times New Roman"/>
                <a:cs typeface="Times New Roman"/>
              </a:rPr>
              <a:t>damage  assessments </a:t>
            </a:r>
            <a:r>
              <a:rPr lang="en-US" sz="2400" dirty="0">
                <a:latin typeface="Times New Roman"/>
                <a:cs typeface="Times New Roman"/>
              </a:rPr>
              <a:t>after a</a:t>
            </a:r>
            <a:r>
              <a:rPr lang="en-US" sz="2400" spc="5" dirty="0">
                <a:latin typeface="Times New Roman"/>
                <a:cs typeface="Times New Roman"/>
              </a:rPr>
              <a:t> </a:t>
            </a:r>
            <a:r>
              <a:rPr lang="en-US" sz="2400" spc="-5" dirty="0">
                <a:latin typeface="Times New Roman"/>
                <a:cs typeface="Times New Roman"/>
              </a:rPr>
              <a:t>disaster</a:t>
            </a:r>
            <a:endParaRPr lang="en-US" sz="2400" dirty="0">
              <a:latin typeface="Times New Roman"/>
              <a:cs typeface="Times New Roman"/>
            </a:endParaRPr>
          </a:p>
          <a:p>
            <a:pPr marL="756285" marR="91440" lvl="1" indent="-286385">
              <a:lnSpc>
                <a:spcPts val="2870"/>
              </a:lnSpc>
              <a:spcBef>
                <a:spcPts val="670"/>
              </a:spcBef>
              <a:buChar char="–"/>
              <a:tabLst>
                <a:tab pos="756285" algn="l"/>
                <a:tab pos="756920" algn="l"/>
              </a:tabLst>
            </a:pPr>
            <a:r>
              <a:rPr lang="en-US" sz="2400" dirty="0">
                <a:latin typeface="Times New Roman"/>
                <a:cs typeface="Times New Roman"/>
              </a:rPr>
              <a:t>Maintaining a capability to conduct </a:t>
            </a:r>
            <a:r>
              <a:rPr lang="en-US" sz="2400" spc="-5" dirty="0">
                <a:latin typeface="Times New Roman"/>
                <a:cs typeface="Times New Roman"/>
              </a:rPr>
              <a:t>localized</a:t>
            </a:r>
            <a:r>
              <a:rPr lang="en-US" sz="2400" spc="-155" dirty="0">
                <a:latin typeface="Times New Roman"/>
                <a:cs typeface="Times New Roman"/>
              </a:rPr>
              <a:t> </a:t>
            </a:r>
            <a:r>
              <a:rPr lang="en-US" sz="2400" spc="-5" dirty="0">
                <a:latin typeface="Times New Roman"/>
                <a:cs typeface="Times New Roman"/>
              </a:rPr>
              <a:t>UAS/Drone-  support </a:t>
            </a:r>
            <a:r>
              <a:rPr lang="en-US" sz="2400" dirty="0">
                <a:latin typeface="Times New Roman"/>
                <a:cs typeface="Times New Roman"/>
              </a:rPr>
              <a:t>to</a:t>
            </a:r>
            <a:r>
              <a:rPr lang="en-US" sz="2400" spc="-20" dirty="0">
                <a:latin typeface="Times New Roman"/>
                <a:cs typeface="Times New Roman"/>
              </a:rPr>
              <a:t> </a:t>
            </a:r>
            <a:r>
              <a:rPr lang="en-US" sz="2400" spc="-5" dirty="0">
                <a:latin typeface="Times New Roman"/>
                <a:cs typeface="Times New Roman"/>
              </a:rPr>
              <a:t>EMAs</a:t>
            </a:r>
            <a:endParaRPr lang="en-US" sz="2400" dirty="0">
              <a:latin typeface="Times New Roman"/>
              <a:cs typeface="Times New Roman"/>
            </a:endParaRPr>
          </a:p>
          <a:p>
            <a:pPr marL="12700" marR="9525">
              <a:lnSpc>
                <a:spcPct val="99500"/>
              </a:lnSpc>
              <a:spcBef>
                <a:spcPts val="110"/>
              </a:spcBef>
              <a:tabLst>
                <a:tab pos="354965" algn="l"/>
                <a:tab pos="355600" algn="l"/>
                <a:tab pos="1353820" algn="l"/>
              </a:tabLst>
            </a:pP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Field Services Bureau</a:t>
            </a:r>
          </a:p>
        </p:txBody>
      </p:sp>
    </p:spTree>
    <p:extLst>
      <p:ext uri="{BB962C8B-B14F-4D97-AF65-F5344CB8AC3E}">
        <p14:creationId xmlns:p14="http://schemas.microsoft.com/office/powerpoint/2010/main" val="2994123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4270336"/>
          </a:xfrm>
          <a:prstGeom prst="rect">
            <a:avLst/>
          </a:prstGeom>
        </p:spPr>
        <p:txBody>
          <a:bodyPr wrap="square">
            <a:spAutoFit/>
          </a:bodyPr>
          <a:lstStyle/>
          <a:p>
            <a:pPr marL="355600" marR="5080" indent="-342900">
              <a:lnSpc>
                <a:spcPts val="3820"/>
              </a:lnSpc>
              <a:spcBef>
                <a:spcPts val="245"/>
              </a:spcBef>
              <a:buChar char="•"/>
              <a:tabLst>
                <a:tab pos="354965" algn="l"/>
                <a:tab pos="355600" algn="l"/>
              </a:tabLst>
            </a:pPr>
            <a:r>
              <a:rPr lang="en-US" sz="2800" dirty="0">
                <a:latin typeface="Times New Roman"/>
                <a:cs typeface="Times New Roman"/>
              </a:rPr>
              <a:t>Field </a:t>
            </a:r>
            <a:r>
              <a:rPr lang="en-US" sz="2800" spc="-5" dirty="0">
                <a:latin typeface="Times New Roman"/>
                <a:cs typeface="Times New Roman"/>
              </a:rPr>
              <a:t>Service Grants/Administrative Assistant  </a:t>
            </a:r>
            <a:r>
              <a:rPr lang="en-US" sz="2800" dirty="0">
                <a:latin typeface="Times New Roman"/>
                <a:cs typeface="Times New Roman"/>
              </a:rPr>
              <a:t>is also </a:t>
            </a:r>
            <a:r>
              <a:rPr lang="en-US" sz="2800" spc="-5" dirty="0">
                <a:latin typeface="Times New Roman"/>
                <a:cs typeface="Times New Roman"/>
              </a:rPr>
              <a:t>based </a:t>
            </a:r>
            <a:r>
              <a:rPr lang="en-US" sz="2800" dirty="0">
                <a:latin typeface="Times New Roman"/>
                <a:cs typeface="Times New Roman"/>
              </a:rPr>
              <a:t>out of MEMA Pearl </a:t>
            </a:r>
            <a:r>
              <a:rPr lang="en-US" sz="2800" spc="-5" dirty="0">
                <a:latin typeface="Times New Roman"/>
                <a:cs typeface="Times New Roman"/>
              </a:rPr>
              <a:t>and</a:t>
            </a:r>
            <a:r>
              <a:rPr lang="en-US" sz="2800" spc="-185" dirty="0">
                <a:latin typeface="Times New Roman"/>
                <a:cs typeface="Times New Roman"/>
              </a:rPr>
              <a:t> </a:t>
            </a:r>
            <a:r>
              <a:rPr lang="en-US" sz="2800" spc="-5" dirty="0">
                <a:latin typeface="Times New Roman"/>
                <a:cs typeface="Times New Roman"/>
              </a:rPr>
              <a:t>primarily  </a:t>
            </a:r>
            <a:r>
              <a:rPr lang="en-US" sz="2800" dirty="0">
                <a:latin typeface="Times New Roman"/>
                <a:cs typeface="Times New Roman"/>
              </a:rPr>
              <a:t>performs the following</a:t>
            </a:r>
            <a:r>
              <a:rPr lang="en-US" sz="2800" spc="10" dirty="0">
                <a:latin typeface="Times New Roman"/>
                <a:cs typeface="Times New Roman"/>
              </a:rPr>
              <a:t> </a:t>
            </a:r>
            <a:r>
              <a:rPr lang="en-US" sz="2800" spc="-5" dirty="0">
                <a:latin typeface="Times New Roman"/>
                <a:cs typeface="Times New Roman"/>
              </a:rPr>
              <a:t>duties:</a:t>
            </a:r>
            <a:endParaRPr lang="en-US" sz="2800" dirty="0">
              <a:latin typeface="Times New Roman"/>
              <a:cs typeface="Times New Roman"/>
            </a:endParaRPr>
          </a:p>
          <a:p>
            <a:pPr marL="756285" marR="264160" lvl="1" indent="-286385" algn="just">
              <a:lnSpc>
                <a:spcPts val="3340"/>
              </a:lnSpc>
              <a:spcBef>
                <a:spcPts val="665"/>
              </a:spcBef>
              <a:buChar char="–"/>
              <a:tabLst>
                <a:tab pos="756920" algn="l"/>
              </a:tabLst>
            </a:pPr>
            <a:r>
              <a:rPr lang="en-US" sz="2800" spc="-5" dirty="0">
                <a:latin typeface="Times New Roman"/>
                <a:cs typeface="Times New Roman"/>
              </a:rPr>
              <a:t>Executes </a:t>
            </a:r>
            <a:r>
              <a:rPr lang="en-US" sz="2800" dirty="0">
                <a:latin typeface="Times New Roman"/>
                <a:cs typeface="Times New Roman"/>
              </a:rPr>
              <a:t>quality </a:t>
            </a:r>
            <a:r>
              <a:rPr lang="en-US" sz="2800" spc="-5" dirty="0">
                <a:latin typeface="Times New Roman"/>
                <a:cs typeface="Times New Roman"/>
              </a:rPr>
              <a:t>control over all grant paperwork  prior </a:t>
            </a:r>
            <a:r>
              <a:rPr lang="en-US" sz="2800" spc="-10" dirty="0">
                <a:latin typeface="Times New Roman"/>
                <a:cs typeface="Times New Roman"/>
              </a:rPr>
              <a:t>to </a:t>
            </a:r>
            <a:r>
              <a:rPr lang="en-US" sz="2800" spc="-5" dirty="0">
                <a:latin typeface="Times New Roman"/>
                <a:cs typeface="Times New Roman"/>
              </a:rPr>
              <a:t>being delivered to the Executive level for  review and</a:t>
            </a:r>
            <a:r>
              <a:rPr lang="en-US" sz="2800" spc="-15" dirty="0">
                <a:latin typeface="Times New Roman"/>
                <a:cs typeface="Times New Roman"/>
              </a:rPr>
              <a:t> </a:t>
            </a:r>
            <a:r>
              <a:rPr lang="en-US" sz="2800" spc="-5" dirty="0">
                <a:latin typeface="Times New Roman"/>
                <a:cs typeface="Times New Roman"/>
              </a:rPr>
              <a:t>approval.</a:t>
            </a:r>
            <a:endParaRPr lang="en-US" sz="2800" dirty="0">
              <a:latin typeface="Times New Roman"/>
              <a:cs typeface="Times New Roman"/>
            </a:endParaRPr>
          </a:p>
          <a:p>
            <a:pPr marL="756285" marR="165100" lvl="1" indent="-286385">
              <a:lnSpc>
                <a:spcPct val="99300"/>
              </a:lnSpc>
              <a:spcBef>
                <a:spcPts val="580"/>
              </a:spcBef>
              <a:buChar char="–"/>
              <a:tabLst>
                <a:tab pos="756920" algn="l"/>
              </a:tabLst>
            </a:pPr>
            <a:r>
              <a:rPr lang="en-US" sz="2800" spc="-5" dirty="0">
                <a:latin typeface="Times New Roman"/>
                <a:cs typeface="Times New Roman"/>
              </a:rPr>
              <a:t>Creates professional documents </a:t>
            </a:r>
            <a:r>
              <a:rPr lang="en-US" sz="2800" spc="-10" dirty="0">
                <a:latin typeface="Times New Roman"/>
                <a:cs typeface="Times New Roman"/>
              </a:rPr>
              <a:t>and </a:t>
            </a:r>
            <a:r>
              <a:rPr lang="en-US" sz="2800" spc="-5" dirty="0">
                <a:latin typeface="Times New Roman"/>
                <a:cs typeface="Times New Roman"/>
              </a:rPr>
              <a:t>coaches Field  Service Bureau members through the  administrative paperwork of their</a:t>
            </a:r>
            <a:r>
              <a:rPr lang="en-US" sz="2800" spc="-20" dirty="0">
                <a:latin typeface="Times New Roman"/>
                <a:cs typeface="Times New Roman"/>
              </a:rPr>
              <a:t> </a:t>
            </a:r>
            <a:r>
              <a:rPr lang="en-US" sz="2800" spc="-5" dirty="0">
                <a:latin typeface="Times New Roman"/>
                <a:cs typeface="Times New Roman"/>
              </a:rPr>
              <a:t>duties.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Field Services Bureau</a:t>
            </a:r>
          </a:p>
        </p:txBody>
      </p:sp>
    </p:spTree>
    <p:extLst>
      <p:ext uri="{BB962C8B-B14F-4D97-AF65-F5344CB8AC3E}">
        <p14:creationId xmlns:p14="http://schemas.microsoft.com/office/powerpoint/2010/main" val="3013259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0222" y="1522909"/>
            <a:ext cx="8229600" cy="769441"/>
          </a:xfrm>
          <a:prstGeom prst="rect">
            <a:avLst/>
          </a:prstGeom>
        </p:spPr>
        <p:txBody>
          <a:bodyPr wrap="square">
            <a:spAutoFit/>
          </a:bodyPr>
          <a:lstStyle/>
          <a:p>
            <a:r>
              <a:rPr lang="en-US" sz="4400" b="1" dirty="0">
                <a:latin typeface="Times New Roman" charset="0"/>
                <a:ea typeface="Times New Roman" charset="0"/>
                <a:cs typeface="Times New Roman" charset="0"/>
              </a:rPr>
              <a:t>OFFICE OF RECOVERY</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Recovery</a:t>
            </a:r>
          </a:p>
        </p:txBody>
      </p:sp>
      <p:sp>
        <p:nvSpPr>
          <p:cNvPr id="7" name="object 7"/>
          <p:cNvSpPr/>
          <p:nvPr/>
        </p:nvSpPr>
        <p:spPr>
          <a:xfrm>
            <a:off x="794825" y="2458496"/>
            <a:ext cx="6298565" cy="228600"/>
          </a:xfrm>
          <a:prstGeom prst="rect">
            <a:avLst/>
          </a:prstGeom>
          <a:blipFill>
            <a:blip r:embed="rId3" cstate="print"/>
            <a:stretch>
              <a:fillRect/>
            </a:stretch>
          </a:blipFill>
        </p:spPr>
        <p:txBody>
          <a:bodyPr wrap="square" lIns="0" tIns="0" rIns="0" bIns="0" rtlCol="0"/>
          <a:lstStyle/>
          <a:p>
            <a:endParaRPr/>
          </a:p>
        </p:txBody>
      </p:sp>
      <p:sp>
        <p:nvSpPr>
          <p:cNvPr id="9" name="object 5"/>
          <p:cNvSpPr/>
          <p:nvPr/>
        </p:nvSpPr>
        <p:spPr>
          <a:xfrm>
            <a:off x="3766968" y="2819400"/>
            <a:ext cx="948054" cy="937260"/>
          </a:xfrm>
          <a:prstGeom prst="rect">
            <a:avLst/>
          </a:prstGeom>
          <a:blipFill>
            <a:blip r:embed="rId4" cstate="print"/>
            <a:stretch>
              <a:fillRect/>
            </a:stretch>
          </a:blipFill>
        </p:spPr>
        <p:txBody>
          <a:bodyPr wrap="square" lIns="0" tIns="0" rIns="0" bIns="0" rtlCol="0"/>
          <a:lstStyle/>
          <a:p>
            <a:endParaRPr/>
          </a:p>
        </p:txBody>
      </p:sp>
      <p:sp>
        <p:nvSpPr>
          <p:cNvPr id="10" name="object 3"/>
          <p:cNvSpPr/>
          <p:nvPr/>
        </p:nvSpPr>
        <p:spPr>
          <a:xfrm>
            <a:off x="4564966" y="2819400"/>
            <a:ext cx="2393950" cy="3783965"/>
          </a:xfrm>
          <a:prstGeom prst="rect">
            <a:avLst/>
          </a:prstGeom>
          <a:blipFill>
            <a:blip r:embed="rId5" cstate="print"/>
            <a:stretch>
              <a:fillRect/>
            </a:stretch>
          </a:blipFill>
        </p:spPr>
        <p:txBody>
          <a:bodyPr wrap="square" lIns="0" tIns="0" rIns="0" bIns="0" rtlCol="0"/>
          <a:lstStyle/>
          <a:p>
            <a:endParaRPr/>
          </a:p>
        </p:txBody>
      </p:sp>
      <p:sp>
        <p:nvSpPr>
          <p:cNvPr id="2" name="TextBox 1"/>
          <p:cNvSpPr txBox="1"/>
          <p:nvPr/>
        </p:nvSpPr>
        <p:spPr>
          <a:xfrm>
            <a:off x="794825" y="2811194"/>
            <a:ext cx="2704587"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Hurricane Nate</a:t>
            </a:r>
          </a:p>
        </p:txBody>
      </p:sp>
    </p:spTree>
    <p:extLst>
      <p:ext uri="{BB962C8B-B14F-4D97-AF65-F5344CB8AC3E}">
        <p14:creationId xmlns:p14="http://schemas.microsoft.com/office/powerpoint/2010/main" val="2214925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2936701"/>
          </a:xfrm>
          <a:prstGeom prst="rect">
            <a:avLst/>
          </a:prstGeom>
        </p:spPr>
        <p:txBody>
          <a:bodyPr wrap="square">
            <a:spAutoFit/>
          </a:bodyPr>
          <a:lstStyle/>
          <a:p>
            <a:r>
              <a:rPr lang="en-US" sz="4400" b="1" dirty="0">
                <a:latin typeface="Times New Roman" charset="0"/>
                <a:ea typeface="Times New Roman" charset="0"/>
                <a:cs typeface="Times New Roman" charset="0"/>
              </a:rPr>
              <a:t>OFFICE OF RECOVERY</a:t>
            </a:r>
          </a:p>
          <a:p>
            <a:pPr marL="12700" marR="31115">
              <a:lnSpc>
                <a:spcPct val="99500"/>
              </a:lnSpc>
              <a:spcBef>
                <a:spcPts val="114"/>
              </a:spcBef>
            </a:pPr>
            <a:r>
              <a:rPr lang="en-US" sz="2800" dirty="0">
                <a:latin typeface="Times New Roman"/>
                <a:cs typeface="Times New Roman"/>
              </a:rPr>
              <a:t>This office </a:t>
            </a:r>
            <a:r>
              <a:rPr lang="en-US" sz="2800" spc="-5" dirty="0">
                <a:latin typeface="Times New Roman"/>
                <a:cs typeface="Times New Roman"/>
              </a:rPr>
              <a:t>is comprised </a:t>
            </a:r>
            <a:r>
              <a:rPr lang="en-US" sz="2800" dirty="0">
                <a:latin typeface="Times New Roman"/>
                <a:cs typeface="Times New Roman"/>
              </a:rPr>
              <a:t>of </a:t>
            </a:r>
            <a:r>
              <a:rPr lang="en-US" sz="2800" spc="-5" dirty="0">
                <a:latin typeface="Times New Roman"/>
                <a:cs typeface="Times New Roman"/>
              </a:rPr>
              <a:t>the </a:t>
            </a:r>
            <a:r>
              <a:rPr lang="en-US" sz="2800" dirty="0">
                <a:latin typeface="Times New Roman"/>
                <a:cs typeface="Times New Roman"/>
              </a:rPr>
              <a:t>Public </a:t>
            </a:r>
            <a:r>
              <a:rPr lang="en-US" sz="2800" spc="-5" dirty="0">
                <a:latin typeface="Times New Roman"/>
                <a:cs typeface="Times New Roman"/>
              </a:rPr>
              <a:t>Assistance Bureau.  </a:t>
            </a:r>
            <a:r>
              <a:rPr lang="en-US" sz="2800" dirty="0">
                <a:latin typeface="Times New Roman"/>
                <a:cs typeface="Times New Roman"/>
              </a:rPr>
              <a:t>This </a:t>
            </a:r>
            <a:r>
              <a:rPr lang="en-US" sz="2800" spc="-5" dirty="0">
                <a:latin typeface="Times New Roman"/>
                <a:cs typeface="Times New Roman"/>
              </a:rPr>
              <a:t>bureau works </a:t>
            </a:r>
            <a:r>
              <a:rPr lang="en-US" sz="2800" spc="-10" dirty="0">
                <a:latin typeface="Times New Roman"/>
                <a:cs typeface="Times New Roman"/>
              </a:rPr>
              <a:t>to </a:t>
            </a:r>
            <a:r>
              <a:rPr lang="en-US" sz="2800" spc="-5" dirty="0">
                <a:latin typeface="Times New Roman"/>
                <a:cs typeface="Times New Roman"/>
              </a:rPr>
              <a:t>provide </a:t>
            </a:r>
            <a:r>
              <a:rPr lang="en-US" sz="2800" dirty="0">
                <a:latin typeface="Times New Roman"/>
                <a:cs typeface="Times New Roman"/>
              </a:rPr>
              <a:t>assistance </a:t>
            </a:r>
            <a:r>
              <a:rPr lang="en-US" sz="2800" spc="-10" dirty="0">
                <a:latin typeface="Times New Roman"/>
                <a:cs typeface="Times New Roman"/>
              </a:rPr>
              <a:t>to </a:t>
            </a:r>
            <a:r>
              <a:rPr lang="en-US" sz="2800" spc="-5" dirty="0">
                <a:latin typeface="Times New Roman"/>
                <a:cs typeface="Times New Roman"/>
              </a:rPr>
              <a:t>citizens, </a:t>
            </a:r>
            <a:r>
              <a:rPr lang="en-US" sz="2800" dirty="0">
                <a:latin typeface="Times New Roman"/>
                <a:cs typeface="Times New Roman"/>
              </a:rPr>
              <a:t>local  </a:t>
            </a:r>
            <a:r>
              <a:rPr lang="en-US" sz="2800" spc="-5" dirty="0">
                <a:latin typeface="Times New Roman"/>
                <a:cs typeface="Times New Roman"/>
              </a:rPr>
              <a:t>governments, non-profit associations, state agencies </a:t>
            </a:r>
            <a:r>
              <a:rPr lang="en-US" sz="2800" dirty="0">
                <a:latin typeface="Times New Roman"/>
                <a:cs typeface="Times New Roman"/>
              </a:rPr>
              <a:t>and  businesses to </a:t>
            </a:r>
            <a:r>
              <a:rPr lang="en-US" sz="2800" spc="-5" dirty="0">
                <a:latin typeface="Times New Roman"/>
                <a:cs typeface="Times New Roman"/>
              </a:rPr>
              <a:t>help aid </a:t>
            </a:r>
            <a:r>
              <a:rPr lang="en-US" sz="2800" spc="-10" dirty="0">
                <a:latin typeface="Times New Roman"/>
                <a:cs typeface="Times New Roman"/>
              </a:rPr>
              <a:t>in </a:t>
            </a:r>
            <a:r>
              <a:rPr lang="en-US" sz="2800" dirty="0">
                <a:latin typeface="Times New Roman"/>
                <a:cs typeface="Times New Roman"/>
              </a:rPr>
              <a:t>recovery from</a:t>
            </a:r>
            <a:r>
              <a:rPr lang="en-US" sz="2800" spc="-20" dirty="0">
                <a:latin typeface="Times New Roman"/>
                <a:cs typeface="Times New Roman"/>
              </a:rPr>
              <a:t> </a:t>
            </a:r>
            <a:r>
              <a:rPr lang="en-US" sz="2800" spc="-5" dirty="0">
                <a:latin typeface="Times New Roman"/>
                <a:cs typeface="Times New Roman"/>
              </a:rPr>
              <a:t>disasters.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Recovery</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94311" y="4800600"/>
            <a:ext cx="3727178" cy="1371600"/>
          </a:xfrm>
          <a:prstGeom prst="rect">
            <a:avLst/>
          </a:prstGeom>
        </p:spPr>
      </p:pic>
    </p:spTree>
    <p:extLst>
      <p:ext uri="{BB962C8B-B14F-4D97-AF65-F5344CB8AC3E}">
        <p14:creationId xmlns:p14="http://schemas.microsoft.com/office/powerpoint/2010/main" val="325050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554545"/>
          </a:xfrm>
          <a:prstGeom prst="rect">
            <a:avLst/>
          </a:prstGeom>
        </p:spPr>
        <p:txBody>
          <a:bodyPr wrap="square">
            <a:spAutoFit/>
          </a:bodyPr>
          <a:lstStyle/>
          <a:p>
            <a:pPr marL="571500" indent="-571500">
              <a:buFont typeface="Arial" panose="020B0604020202020204" pitchFamily="34" charset="0"/>
              <a:buChar char="•"/>
            </a:pPr>
            <a:r>
              <a:rPr lang="en-US" sz="4000" dirty="0">
                <a:latin typeface="Times New Roman" charset="0"/>
                <a:ea typeface="Times New Roman" charset="0"/>
                <a:cs typeface="Times New Roman" charset="0"/>
              </a:rPr>
              <a:t>Name</a:t>
            </a:r>
          </a:p>
          <a:p>
            <a:pPr marL="571500" indent="-571500">
              <a:buFont typeface="Arial" panose="020B0604020202020204" pitchFamily="34" charset="0"/>
              <a:buChar char="•"/>
            </a:pPr>
            <a:r>
              <a:rPr lang="en-US" sz="4000" dirty="0">
                <a:latin typeface="Times New Roman" charset="0"/>
                <a:ea typeface="Times New Roman" charset="0"/>
                <a:cs typeface="Times New Roman" charset="0"/>
              </a:rPr>
              <a:t>Job/Position</a:t>
            </a:r>
          </a:p>
          <a:p>
            <a:pPr marL="571500" indent="-571500">
              <a:buFont typeface="Arial" panose="020B0604020202020204" pitchFamily="34" charset="0"/>
              <a:buChar char="•"/>
            </a:pPr>
            <a:r>
              <a:rPr lang="en-US" sz="4000" dirty="0">
                <a:latin typeface="Times New Roman" charset="0"/>
                <a:ea typeface="Times New Roman" charset="0"/>
                <a:cs typeface="Times New Roman" charset="0"/>
              </a:rPr>
              <a:t>Years of Experience</a:t>
            </a:r>
          </a:p>
          <a:p>
            <a:pPr marL="571500" indent="-571500">
              <a:buFont typeface="Arial" panose="020B0604020202020204" pitchFamily="34" charset="0"/>
              <a:buChar char="•"/>
            </a:pPr>
            <a:r>
              <a:rPr lang="en-US" sz="4000" dirty="0">
                <a:latin typeface="Times New Roman" charset="0"/>
                <a:ea typeface="Times New Roman" charset="0"/>
                <a:cs typeface="Times New Roman" charset="0"/>
              </a:rPr>
              <a:t>Goals/expectations for this course</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Introductions</a:t>
            </a:r>
          </a:p>
        </p:txBody>
      </p:sp>
      <p:sp>
        <p:nvSpPr>
          <p:cNvPr id="6" name="object 3"/>
          <p:cNvSpPr/>
          <p:nvPr/>
        </p:nvSpPr>
        <p:spPr>
          <a:xfrm>
            <a:off x="2286000" y="4213206"/>
            <a:ext cx="4860290" cy="2382665"/>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cs typeface="+mn-cs"/>
            </a:endParaRPr>
          </a:p>
        </p:txBody>
      </p:sp>
    </p:spTree>
    <p:extLst>
      <p:ext uri="{BB962C8B-B14F-4D97-AF65-F5344CB8AC3E}">
        <p14:creationId xmlns:p14="http://schemas.microsoft.com/office/powerpoint/2010/main" val="298233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Public Assistance</a:t>
            </a:r>
          </a:p>
        </p:txBody>
      </p:sp>
      <p:sp>
        <p:nvSpPr>
          <p:cNvPr id="7" name="Rectangle 6"/>
          <p:cNvSpPr/>
          <p:nvPr/>
        </p:nvSpPr>
        <p:spPr>
          <a:xfrm>
            <a:off x="228600" y="1676400"/>
            <a:ext cx="8229600" cy="3504870"/>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3200" spc="-5" dirty="0">
                <a:latin typeface="Times New Roman"/>
                <a:cs typeface="Times New Roman"/>
              </a:rPr>
              <a:t>During </a:t>
            </a:r>
            <a:r>
              <a:rPr lang="en-US" sz="3200" dirty="0">
                <a:latin typeface="Times New Roman"/>
                <a:cs typeface="Times New Roman"/>
              </a:rPr>
              <a:t>a Presidential </a:t>
            </a:r>
            <a:r>
              <a:rPr lang="en-US" sz="3200" spc="-5" dirty="0">
                <a:latin typeface="Times New Roman"/>
                <a:cs typeface="Times New Roman"/>
              </a:rPr>
              <a:t>Disaster Declaration, </a:t>
            </a:r>
            <a:r>
              <a:rPr lang="en-US" sz="3200" dirty="0">
                <a:latin typeface="Times New Roman"/>
                <a:cs typeface="Times New Roman"/>
              </a:rPr>
              <a:t>Public </a:t>
            </a:r>
            <a:r>
              <a:rPr lang="en-US" sz="3200" spc="-5" dirty="0">
                <a:latin typeface="Times New Roman"/>
                <a:cs typeface="Times New Roman"/>
              </a:rPr>
              <a:t>Assistance </a:t>
            </a:r>
            <a:r>
              <a:rPr lang="en-US" sz="3200" dirty="0">
                <a:latin typeface="Times New Roman"/>
                <a:cs typeface="Times New Roman"/>
              </a:rPr>
              <a:t>programs </a:t>
            </a:r>
            <a:r>
              <a:rPr lang="en-US" sz="3200" spc="-5" dirty="0">
                <a:latin typeface="Times New Roman"/>
                <a:cs typeface="Times New Roman"/>
              </a:rPr>
              <a:t>can </a:t>
            </a:r>
            <a:r>
              <a:rPr lang="en-US" sz="3200" dirty="0">
                <a:latin typeface="Times New Roman"/>
                <a:cs typeface="Times New Roman"/>
              </a:rPr>
              <a:t>help </a:t>
            </a:r>
            <a:r>
              <a:rPr lang="en-US" sz="3200" spc="-5" dirty="0">
                <a:latin typeface="Times New Roman"/>
                <a:cs typeface="Times New Roman"/>
              </a:rPr>
              <a:t>provide </a:t>
            </a:r>
            <a:r>
              <a:rPr lang="en-US" sz="3200" dirty="0">
                <a:latin typeface="Times New Roman"/>
                <a:cs typeface="Times New Roman"/>
              </a:rPr>
              <a:t>federal grants to </a:t>
            </a:r>
            <a:r>
              <a:rPr lang="en-US" sz="3200" spc="-5" dirty="0">
                <a:latin typeface="Times New Roman"/>
                <a:cs typeface="Times New Roman"/>
              </a:rPr>
              <a:t>local </a:t>
            </a:r>
            <a:r>
              <a:rPr lang="en-US" sz="3200" dirty="0">
                <a:latin typeface="Times New Roman"/>
                <a:cs typeface="Times New Roman"/>
              </a:rPr>
              <a:t>and state</a:t>
            </a:r>
            <a:r>
              <a:rPr lang="en-US" sz="3200" spc="-40" dirty="0">
                <a:latin typeface="Times New Roman"/>
                <a:cs typeface="Times New Roman"/>
              </a:rPr>
              <a:t> </a:t>
            </a:r>
            <a:r>
              <a:rPr lang="en-US" sz="3200" spc="-5" dirty="0">
                <a:latin typeface="Times New Roman"/>
                <a:cs typeface="Times New Roman"/>
              </a:rPr>
              <a:t>governments, </a:t>
            </a:r>
            <a:r>
              <a:rPr lang="en-US" sz="3200" dirty="0">
                <a:latin typeface="Times New Roman"/>
                <a:cs typeface="Times New Roman"/>
              </a:rPr>
              <a:t>as well </a:t>
            </a:r>
            <a:r>
              <a:rPr lang="en-US" sz="3200" spc="-10" dirty="0">
                <a:latin typeface="Times New Roman"/>
                <a:cs typeface="Times New Roman"/>
              </a:rPr>
              <a:t>as </a:t>
            </a:r>
            <a:r>
              <a:rPr lang="en-US" sz="3200" dirty="0">
                <a:latin typeface="Times New Roman"/>
                <a:cs typeface="Times New Roman"/>
              </a:rPr>
              <a:t>non-profit </a:t>
            </a:r>
            <a:r>
              <a:rPr lang="en-US" sz="3200" spc="-5" dirty="0">
                <a:latin typeface="Times New Roman"/>
                <a:cs typeface="Times New Roman"/>
              </a:rPr>
              <a:t>organizations and </a:t>
            </a:r>
            <a:r>
              <a:rPr lang="en-US" sz="3200" dirty="0">
                <a:latin typeface="Times New Roman"/>
                <a:cs typeface="Times New Roman"/>
              </a:rPr>
              <a:t>other  </a:t>
            </a:r>
            <a:r>
              <a:rPr lang="en-US" sz="3200" spc="-5" dirty="0">
                <a:latin typeface="Times New Roman"/>
                <a:cs typeface="Times New Roman"/>
              </a:rPr>
              <a:t>political subdivisions, </a:t>
            </a:r>
            <a:r>
              <a:rPr lang="en-US" sz="3200" dirty="0">
                <a:latin typeface="Times New Roman"/>
                <a:cs typeface="Times New Roman"/>
              </a:rPr>
              <a:t>for the </a:t>
            </a:r>
            <a:r>
              <a:rPr lang="en-US" sz="3200" spc="-20" dirty="0">
                <a:latin typeface="Times New Roman"/>
                <a:cs typeface="Times New Roman"/>
              </a:rPr>
              <a:t>repair, </a:t>
            </a:r>
            <a:r>
              <a:rPr lang="en-US" sz="3200" spc="-5" dirty="0">
                <a:latin typeface="Times New Roman"/>
                <a:cs typeface="Times New Roman"/>
              </a:rPr>
              <a:t>replacement </a:t>
            </a:r>
            <a:r>
              <a:rPr lang="en-US" sz="3200" dirty="0">
                <a:latin typeface="Times New Roman"/>
                <a:cs typeface="Times New Roman"/>
              </a:rPr>
              <a:t>or </a:t>
            </a:r>
            <a:r>
              <a:rPr lang="en-US" sz="3200" spc="-5" dirty="0">
                <a:latin typeface="Times New Roman"/>
                <a:cs typeface="Times New Roman"/>
              </a:rPr>
              <a:t>restoration </a:t>
            </a:r>
            <a:r>
              <a:rPr lang="en-US" sz="3200" dirty="0">
                <a:latin typeface="Times New Roman"/>
                <a:cs typeface="Times New Roman"/>
              </a:rPr>
              <a:t>of disaster-damaged, </a:t>
            </a:r>
            <a:r>
              <a:rPr lang="en-US" sz="3200" spc="-5" dirty="0">
                <a:latin typeface="Times New Roman"/>
                <a:cs typeface="Times New Roman"/>
              </a:rPr>
              <a:t>publicly owned</a:t>
            </a:r>
            <a:r>
              <a:rPr lang="en-US" sz="3200" spc="50" dirty="0">
                <a:latin typeface="Times New Roman"/>
                <a:cs typeface="Times New Roman"/>
              </a:rPr>
              <a:t> </a:t>
            </a:r>
            <a:r>
              <a:rPr lang="en-US" sz="3200" spc="-5" dirty="0">
                <a:latin typeface="Times New Roman"/>
                <a:cs typeface="Times New Roman"/>
              </a:rPr>
              <a:t>facilities.</a:t>
            </a:r>
            <a:endParaRPr lang="en-US" sz="3200" dirty="0">
              <a:latin typeface="Times New Roman"/>
              <a:cs typeface="Times New Roman"/>
            </a:endParaRPr>
          </a:p>
        </p:txBody>
      </p:sp>
    </p:spTree>
    <p:extLst>
      <p:ext uri="{BB962C8B-B14F-4D97-AF65-F5344CB8AC3E}">
        <p14:creationId xmlns:p14="http://schemas.microsoft.com/office/powerpoint/2010/main" val="2806970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Public Assistance</a:t>
            </a:r>
          </a:p>
        </p:txBody>
      </p:sp>
      <p:sp>
        <p:nvSpPr>
          <p:cNvPr id="7" name="Rectangle 6"/>
          <p:cNvSpPr/>
          <p:nvPr/>
        </p:nvSpPr>
        <p:spPr>
          <a:xfrm>
            <a:off x="228600" y="1676400"/>
            <a:ext cx="8229600" cy="4526688"/>
          </a:xfrm>
          <a:prstGeom prst="rect">
            <a:avLst/>
          </a:prstGeom>
        </p:spPr>
        <p:txBody>
          <a:bodyPr wrap="square">
            <a:spAutoFit/>
          </a:bodyPr>
          <a:lstStyle/>
          <a:p>
            <a:pPr marL="355600" indent="-342900">
              <a:lnSpc>
                <a:spcPct val="100000"/>
              </a:lnSpc>
              <a:spcBef>
                <a:spcPts val="880"/>
              </a:spcBef>
              <a:buChar char="•"/>
              <a:tabLst>
                <a:tab pos="354965" algn="l"/>
                <a:tab pos="355600" algn="l"/>
              </a:tabLst>
            </a:pPr>
            <a:r>
              <a:rPr lang="en-US" sz="3200" dirty="0">
                <a:latin typeface="Times New Roman"/>
                <a:cs typeface="Times New Roman"/>
              </a:rPr>
              <a:t>Provided through the </a:t>
            </a:r>
            <a:r>
              <a:rPr lang="en-US" sz="3200" spc="-5" dirty="0">
                <a:latin typeface="Times New Roman"/>
                <a:cs typeface="Times New Roman"/>
              </a:rPr>
              <a:t>following</a:t>
            </a:r>
            <a:r>
              <a:rPr lang="en-US" sz="3200" dirty="0">
                <a:latin typeface="Times New Roman"/>
                <a:cs typeface="Times New Roman"/>
              </a:rPr>
              <a:t> programs:</a:t>
            </a:r>
          </a:p>
          <a:p>
            <a:pPr marL="927100" marR="506095" lvl="1" indent="-457200">
              <a:lnSpc>
                <a:spcPct val="99400"/>
              </a:lnSpc>
              <a:spcBef>
                <a:spcPts val="695"/>
              </a:spcBef>
              <a:buFont typeface="Courier New" panose="02070309020205020404" pitchFamily="49" charset="0"/>
              <a:buChar char="o"/>
              <a:tabLst>
                <a:tab pos="756920" algn="l"/>
              </a:tabLst>
            </a:pPr>
            <a:r>
              <a:rPr lang="en-US" sz="2800" spc="-5" dirty="0">
                <a:latin typeface="Times New Roman"/>
                <a:cs typeface="Times New Roman"/>
              </a:rPr>
              <a:t>Small Business Administration </a:t>
            </a:r>
            <a:r>
              <a:rPr lang="en-US" sz="2800" dirty="0">
                <a:latin typeface="Times New Roman"/>
                <a:cs typeface="Times New Roman"/>
              </a:rPr>
              <a:t>(SBA):</a:t>
            </a:r>
            <a:r>
              <a:rPr lang="en-US" sz="2800" spc="-150" dirty="0">
                <a:latin typeface="Times New Roman"/>
                <a:cs typeface="Times New Roman"/>
              </a:rPr>
              <a:t> </a:t>
            </a:r>
            <a:r>
              <a:rPr lang="en-US" sz="2800" spc="-5" dirty="0">
                <a:latin typeface="Times New Roman"/>
                <a:cs typeface="Times New Roman"/>
              </a:rPr>
              <a:t>During  SBA or Presidential Disaster Declarations, the  SBA can offer low-interest loans to disaster  victims.</a:t>
            </a:r>
          </a:p>
          <a:p>
            <a:pPr marL="355600" marR="5080" lvl="0" indent="-342900">
              <a:lnSpc>
                <a:spcPct val="99400"/>
              </a:lnSpc>
              <a:spcBef>
                <a:spcPts val="125"/>
              </a:spcBef>
              <a:buFontTx/>
              <a:buChar char="•"/>
              <a:tabLst>
                <a:tab pos="354965" algn="l"/>
                <a:tab pos="355600" algn="l"/>
              </a:tabLst>
            </a:pPr>
            <a:r>
              <a:rPr lang="en-US" sz="2800" dirty="0">
                <a:solidFill>
                  <a:prstClr val="black"/>
                </a:solidFill>
                <a:latin typeface="Times New Roman"/>
                <a:cs typeface="Times New Roman"/>
              </a:rPr>
              <a:t>Public </a:t>
            </a:r>
            <a:r>
              <a:rPr lang="en-US" sz="2800" spc="-5" dirty="0">
                <a:solidFill>
                  <a:prstClr val="black"/>
                </a:solidFill>
                <a:latin typeface="Times New Roman"/>
                <a:cs typeface="Times New Roman"/>
              </a:rPr>
              <a:t>Assistance </a:t>
            </a:r>
            <a:r>
              <a:rPr lang="en-US" sz="2800" spc="-65" dirty="0">
                <a:solidFill>
                  <a:prstClr val="black"/>
                </a:solidFill>
                <a:latin typeface="Times New Roman"/>
                <a:cs typeface="Times New Roman"/>
              </a:rPr>
              <a:t>(PA) </a:t>
            </a:r>
            <a:r>
              <a:rPr lang="en-US" sz="2800" dirty="0">
                <a:solidFill>
                  <a:prstClr val="black"/>
                </a:solidFill>
                <a:latin typeface="Times New Roman"/>
                <a:cs typeface="Times New Roman"/>
              </a:rPr>
              <a:t>administers a Federal Grant </a:t>
            </a:r>
            <a:r>
              <a:rPr lang="en-US" sz="2800" spc="-5" dirty="0">
                <a:solidFill>
                  <a:prstClr val="black"/>
                </a:solidFill>
                <a:latin typeface="Times New Roman"/>
                <a:cs typeface="Times New Roman"/>
              </a:rPr>
              <a:t>that </a:t>
            </a:r>
            <a:r>
              <a:rPr lang="en-US" sz="2800" dirty="0">
                <a:solidFill>
                  <a:prstClr val="black"/>
                </a:solidFill>
                <a:latin typeface="Times New Roman"/>
                <a:cs typeface="Times New Roman"/>
              </a:rPr>
              <a:t>assists </a:t>
            </a:r>
            <a:r>
              <a:rPr lang="en-US" sz="2800" spc="-5" dirty="0">
                <a:solidFill>
                  <a:prstClr val="black"/>
                </a:solidFill>
                <a:latin typeface="Times New Roman"/>
                <a:cs typeface="Times New Roman"/>
              </a:rPr>
              <a:t>local Governmental</a:t>
            </a:r>
            <a:r>
              <a:rPr lang="en-US" sz="2800" spc="-105" dirty="0">
                <a:solidFill>
                  <a:prstClr val="black"/>
                </a:solidFill>
                <a:latin typeface="Times New Roman"/>
                <a:cs typeface="Times New Roman"/>
              </a:rPr>
              <a:t> </a:t>
            </a:r>
            <a:r>
              <a:rPr lang="en-US" sz="2800" dirty="0">
                <a:solidFill>
                  <a:prstClr val="black"/>
                </a:solidFill>
                <a:latin typeface="Times New Roman"/>
                <a:cs typeface="Times New Roman"/>
              </a:rPr>
              <a:t>Agencies and certain </a:t>
            </a:r>
            <a:r>
              <a:rPr lang="en-US" sz="2800" spc="-5" dirty="0">
                <a:solidFill>
                  <a:prstClr val="black"/>
                </a:solidFill>
                <a:latin typeface="Times New Roman"/>
                <a:cs typeface="Times New Roman"/>
              </a:rPr>
              <a:t>Private Non-Profit </a:t>
            </a:r>
            <a:r>
              <a:rPr lang="en-US" sz="2800" dirty="0">
                <a:solidFill>
                  <a:prstClr val="black"/>
                </a:solidFill>
                <a:latin typeface="Times New Roman"/>
                <a:cs typeface="Times New Roman"/>
              </a:rPr>
              <a:t>organizations who </a:t>
            </a:r>
            <a:r>
              <a:rPr lang="en-US" sz="2800" spc="-5" dirty="0">
                <a:solidFill>
                  <a:prstClr val="black"/>
                </a:solidFill>
                <a:latin typeface="Times New Roman"/>
                <a:cs typeface="Times New Roman"/>
              </a:rPr>
              <a:t>incur </a:t>
            </a:r>
            <a:r>
              <a:rPr lang="en-US" sz="2800" dirty="0">
                <a:solidFill>
                  <a:prstClr val="black"/>
                </a:solidFill>
                <a:latin typeface="Times New Roman"/>
                <a:cs typeface="Times New Roman"/>
              </a:rPr>
              <a:t>damage(s) as a direct result of a Federal </a:t>
            </a:r>
            <a:r>
              <a:rPr lang="en-US" sz="2800" spc="-5" dirty="0">
                <a:solidFill>
                  <a:prstClr val="black"/>
                </a:solidFill>
                <a:latin typeface="Times New Roman"/>
                <a:cs typeface="Times New Roman"/>
              </a:rPr>
              <a:t>Declared</a:t>
            </a:r>
            <a:r>
              <a:rPr lang="en-US" sz="2800" spc="35" dirty="0">
                <a:solidFill>
                  <a:prstClr val="black"/>
                </a:solidFill>
                <a:latin typeface="Times New Roman"/>
                <a:cs typeface="Times New Roman"/>
              </a:rPr>
              <a:t> </a:t>
            </a:r>
            <a:r>
              <a:rPr lang="en-US" sz="2800" spc="-25" dirty="0">
                <a:solidFill>
                  <a:prstClr val="black"/>
                </a:solidFill>
                <a:latin typeface="Times New Roman"/>
                <a:cs typeface="Times New Roman"/>
              </a:rPr>
              <a:t>disaster.</a:t>
            </a:r>
            <a:endParaRPr lang="en-US" sz="2800" dirty="0">
              <a:solidFill>
                <a:prstClr val="black"/>
              </a:solidFill>
              <a:latin typeface="Times New Roman"/>
              <a:cs typeface="Times New Roman"/>
            </a:endParaRPr>
          </a:p>
        </p:txBody>
      </p:sp>
    </p:spTree>
    <p:extLst>
      <p:ext uri="{BB962C8B-B14F-4D97-AF65-F5344CB8AC3E}">
        <p14:creationId xmlns:p14="http://schemas.microsoft.com/office/powerpoint/2010/main" val="2131101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Public Assistance</a:t>
            </a:r>
          </a:p>
        </p:txBody>
      </p:sp>
      <p:sp>
        <p:nvSpPr>
          <p:cNvPr id="7" name="Rectangle 6"/>
          <p:cNvSpPr/>
          <p:nvPr/>
        </p:nvSpPr>
        <p:spPr>
          <a:xfrm>
            <a:off x="228600" y="1447800"/>
            <a:ext cx="8229600" cy="5037276"/>
          </a:xfrm>
          <a:prstGeom prst="rect">
            <a:avLst/>
          </a:prstGeom>
        </p:spPr>
        <p:txBody>
          <a:bodyPr wrap="square">
            <a:spAutoFit/>
          </a:bodyPr>
          <a:lstStyle/>
          <a:p>
            <a:pPr marL="355600" marR="318135" indent="-342900">
              <a:lnSpc>
                <a:spcPct val="99500"/>
              </a:lnSpc>
              <a:spcBef>
                <a:spcPts val="780"/>
              </a:spcBef>
              <a:buFont typeface="Arial"/>
              <a:buChar char="•"/>
              <a:tabLst>
                <a:tab pos="354965" algn="l"/>
                <a:tab pos="355600" algn="l"/>
              </a:tabLst>
            </a:pPr>
            <a:r>
              <a:rPr lang="en-US" sz="2800" dirty="0">
                <a:latin typeface="Times New Roman"/>
                <a:cs typeface="Times New Roman"/>
              </a:rPr>
              <a:t>Under the </a:t>
            </a:r>
            <a:r>
              <a:rPr lang="en-US" sz="2800" spc="-85" dirty="0">
                <a:latin typeface="Times New Roman"/>
                <a:cs typeface="Times New Roman"/>
              </a:rPr>
              <a:t>PA </a:t>
            </a:r>
            <a:r>
              <a:rPr lang="en-US" sz="2800" spc="-5" dirty="0">
                <a:latin typeface="Times New Roman"/>
                <a:cs typeface="Times New Roman"/>
              </a:rPr>
              <a:t>reimbursement program, there </a:t>
            </a:r>
            <a:r>
              <a:rPr lang="en-US" sz="2800" dirty="0">
                <a:latin typeface="Times New Roman"/>
                <a:cs typeface="Times New Roman"/>
              </a:rPr>
              <a:t>are two </a:t>
            </a:r>
            <a:r>
              <a:rPr lang="en-US" sz="2800" spc="-5" dirty="0">
                <a:latin typeface="Times New Roman"/>
                <a:cs typeface="Times New Roman"/>
              </a:rPr>
              <a:t>types </a:t>
            </a:r>
            <a:r>
              <a:rPr lang="en-US" sz="2800" dirty="0">
                <a:latin typeface="Times New Roman"/>
                <a:cs typeface="Times New Roman"/>
              </a:rPr>
              <a:t>of </a:t>
            </a:r>
            <a:r>
              <a:rPr lang="en-US" sz="2800" spc="-5" dirty="0">
                <a:latin typeface="Times New Roman"/>
                <a:cs typeface="Times New Roman"/>
              </a:rPr>
              <a:t>public </a:t>
            </a:r>
            <a:r>
              <a:rPr lang="en-US" sz="2800" dirty="0">
                <a:latin typeface="Times New Roman"/>
                <a:cs typeface="Times New Roman"/>
              </a:rPr>
              <a:t>assistance </a:t>
            </a:r>
            <a:r>
              <a:rPr lang="en-US" sz="2800" spc="-5" dirty="0">
                <a:latin typeface="Times New Roman"/>
                <a:cs typeface="Times New Roman"/>
              </a:rPr>
              <a:t>authorized:  </a:t>
            </a:r>
            <a:r>
              <a:rPr lang="en-US" sz="2800" dirty="0">
                <a:latin typeface="Times New Roman"/>
                <a:cs typeface="Times New Roman"/>
              </a:rPr>
              <a:t>“emergency” and </a:t>
            </a:r>
            <a:r>
              <a:rPr lang="en-US" sz="2800" spc="-5" dirty="0">
                <a:latin typeface="Times New Roman"/>
                <a:cs typeface="Times New Roman"/>
              </a:rPr>
              <a:t>“permanent”</a:t>
            </a:r>
            <a:r>
              <a:rPr lang="en-US" sz="2800" spc="-30" dirty="0">
                <a:latin typeface="Times New Roman"/>
                <a:cs typeface="Times New Roman"/>
              </a:rPr>
              <a:t> </a:t>
            </a:r>
            <a:r>
              <a:rPr lang="en-US" sz="2800" spc="-5" dirty="0">
                <a:latin typeface="Times New Roman"/>
                <a:cs typeface="Times New Roman"/>
              </a:rPr>
              <a:t>work.</a:t>
            </a:r>
          </a:p>
          <a:p>
            <a:pPr marL="355600" marR="318135" indent="-342900">
              <a:lnSpc>
                <a:spcPct val="99500"/>
              </a:lnSpc>
              <a:spcBef>
                <a:spcPts val="780"/>
              </a:spcBef>
              <a:buFont typeface="Arial"/>
              <a:buChar char="•"/>
              <a:tabLst>
                <a:tab pos="354965" algn="l"/>
                <a:tab pos="355600" algn="l"/>
              </a:tabLst>
            </a:pPr>
            <a:r>
              <a:rPr lang="en-US" sz="2800" dirty="0">
                <a:latin typeface="Times New Roman"/>
                <a:cs typeface="Times New Roman"/>
              </a:rPr>
              <a:t>Emergency </a:t>
            </a:r>
            <a:r>
              <a:rPr lang="en-US" sz="2800" spc="-5" dirty="0">
                <a:latin typeface="Times New Roman"/>
                <a:cs typeface="Times New Roman"/>
              </a:rPr>
              <a:t>work includes </a:t>
            </a:r>
            <a:r>
              <a:rPr lang="en-US" sz="2800" dirty="0">
                <a:latin typeface="Times New Roman"/>
                <a:cs typeface="Times New Roman"/>
              </a:rPr>
              <a:t>efforts to save</a:t>
            </a:r>
            <a:r>
              <a:rPr lang="en-US" sz="2800" spc="-80" dirty="0">
                <a:latin typeface="Times New Roman"/>
                <a:cs typeface="Times New Roman"/>
              </a:rPr>
              <a:t> </a:t>
            </a:r>
            <a:r>
              <a:rPr lang="en-US" sz="2800" spc="-5" dirty="0">
                <a:latin typeface="Times New Roman"/>
                <a:cs typeface="Times New Roman"/>
              </a:rPr>
              <a:t>lives,  </a:t>
            </a:r>
            <a:r>
              <a:rPr lang="en-US" sz="2800" dirty="0">
                <a:latin typeface="Times New Roman"/>
                <a:cs typeface="Times New Roman"/>
              </a:rPr>
              <a:t>protect </a:t>
            </a:r>
            <a:r>
              <a:rPr lang="en-US" sz="2800" spc="-25" dirty="0">
                <a:latin typeface="Times New Roman"/>
                <a:cs typeface="Times New Roman"/>
              </a:rPr>
              <a:t>property, </a:t>
            </a:r>
            <a:r>
              <a:rPr lang="en-US" sz="2800" spc="-5" dirty="0">
                <a:latin typeface="Times New Roman"/>
                <a:cs typeface="Times New Roman"/>
              </a:rPr>
              <a:t>maintain operation </a:t>
            </a:r>
            <a:r>
              <a:rPr lang="en-US" sz="2800" dirty="0">
                <a:latin typeface="Times New Roman"/>
                <a:cs typeface="Times New Roman"/>
              </a:rPr>
              <a:t>of  essential </a:t>
            </a:r>
            <a:r>
              <a:rPr lang="en-US" sz="2800" spc="-5" dirty="0">
                <a:latin typeface="Times New Roman"/>
                <a:cs typeface="Times New Roman"/>
              </a:rPr>
              <a:t>facilities </a:t>
            </a:r>
            <a:r>
              <a:rPr lang="en-US" sz="2800" dirty="0">
                <a:latin typeface="Times New Roman"/>
                <a:cs typeface="Times New Roman"/>
              </a:rPr>
              <a:t>which </a:t>
            </a:r>
            <a:r>
              <a:rPr lang="en-US" sz="2800" spc="-5" dirty="0">
                <a:latin typeface="Times New Roman"/>
                <a:cs typeface="Times New Roman"/>
              </a:rPr>
              <a:t>must </a:t>
            </a:r>
            <a:r>
              <a:rPr lang="en-US" sz="2800" dirty="0">
                <a:latin typeface="Times New Roman"/>
                <a:cs typeface="Times New Roman"/>
              </a:rPr>
              <a:t>be completed  within 6 months.</a:t>
            </a:r>
          </a:p>
          <a:p>
            <a:pPr marL="355600" marR="318135" indent="-342900">
              <a:lnSpc>
                <a:spcPct val="99500"/>
              </a:lnSpc>
              <a:spcBef>
                <a:spcPts val="780"/>
              </a:spcBef>
              <a:buFont typeface="Arial"/>
              <a:buChar char="•"/>
              <a:tabLst>
                <a:tab pos="354965" algn="l"/>
                <a:tab pos="355600" algn="l"/>
              </a:tabLst>
            </a:pPr>
            <a:r>
              <a:rPr lang="en-US" sz="2800" spc="-5" dirty="0">
                <a:latin typeface="Times New Roman"/>
                <a:cs typeface="Times New Roman"/>
              </a:rPr>
              <a:t>Permanent </a:t>
            </a:r>
            <a:r>
              <a:rPr lang="en-US" sz="2800" dirty="0">
                <a:latin typeface="Times New Roman"/>
                <a:cs typeface="Times New Roman"/>
              </a:rPr>
              <a:t>work </a:t>
            </a:r>
            <a:r>
              <a:rPr lang="en-US" sz="2800" spc="-5" dirty="0">
                <a:latin typeface="Times New Roman"/>
                <a:cs typeface="Times New Roman"/>
              </a:rPr>
              <a:t>involves actions necessary </a:t>
            </a:r>
            <a:r>
              <a:rPr lang="en-US" sz="2800" dirty="0">
                <a:latin typeface="Times New Roman"/>
                <a:cs typeface="Times New Roman"/>
              </a:rPr>
              <a:t>to  </a:t>
            </a:r>
            <a:r>
              <a:rPr lang="en-US" sz="2800" spc="-20" dirty="0">
                <a:latin typeface="Times New Roman"/>
                <a:cs typeface="Times New Roman"/>
              </a:rPr>
              <a:t>repair, </a:t>
            </a:r>
            <a:r>
              <a:rPr lang="en-US" sz="2800" spc="-5" dirty="0">
                <a:latin typeface="Times New Roman"/>
                <a:cs typeface="Times New Roman"/>
              </a:rPr>
              <a:t>restore, reconstruct </a:t>
            </a:r>
            <a:r>
              <a:rPr lang="en-US" sz="2800" dirty="0">
                <a:latin typeface="Times New Roman"/>
                <a:cs typeface="Times New Roman"/>
              </a:rPr>
              <a:t>and/or </a:t>
            </a:r>
            <a:r>
              <a:rPr lang="en-US" sz="2800" spc="-5" dirty="0">
                <a:latin typeface="Times New Roman"/>
                <a:cs typeface="Times New Roman"/>
              </a:rPr>
              <a:t>replace  </a:t>
            </a:r>
            <a:r>
              <a:rPr lang="en-US" sz="2800" dirty="0">
                <a:latin typeface="Times New Roman"/>
                <a:cs typeface="Times New Roman"/>
              </a:rPr>
              <a:t>public </a:t>
            </a:r>
            <a:r>
              <a:rPr lang="en-US" sz="2800" spc="-5" dirty="0">
                <a:latin typeface="Times New Roman"/>
                <a:cs typeface="Times New Roman"/>
              </a:rPr>
              <a:t>and certain private </a:t>
            </a:r>
            <a:r>
              <a:rPr lang="en-US" sz="2800" dirty="0">
                <a:latin typeface="Times New Roman"/>
                <a:cs typeface="Times New Roman"/>
              </a:rPr>
              <a:t>non-profit </a:t>
            </a:r>
            <a:r>
              <a:rPr lang="en-US" sz="2800" spc="-5" dirty="0">
                <a:latin typeface="Times New Roman"/>
                <a:cs typeface="Times New Roman"/>
              </a:rPr>
              <a:t>facilities  </a:t>
            </a:r>
            <a:r>
              <a:rPr lang="en-US" sz="2800" dirty="0">
                <a:latin typeface="Times New Roman"/>
                <a:cs typeface="Times New Roman"/>
              </a:rPr>
              <a:t>damaged or </a:t>
            </a:r>
            <a:r>
              <a:rPr lang="en-US" sz="2800" spc="-5" dirty="0">
                <a:latin typeface="Times New Roman"/>
                <a:cs typeface="Times New Roman"/>
              </a:rPr>
              <a:t>destroyed </a:t>
            </a:r>
            <a:r>
              <a:rPr lang="en-US" sz="2800" spc="-10" dirty="0">
                <a:latin typeface="Times New Roman"/>
                <a:cs typeface="Times New Roman"/>
              </a:rPr>
              <a:t>by </a:t>
            </a:r>
            <a:r>
              <a:rPr lang="en-US" sz="2800" dirty="0">
                <a:latin typeface="Times New Roman"/>
                <a:cs typeface="Times New Roman"/>
              </a:rPr>
              <a:t>the </a:t>
            </a:r>
            <a:r>
              <a:rPr lang="en-US" sz="2800" spc="-25" dirty="0">
                <a:latin typeface="Times New Roman"/>
                <a:cs typeface="Times New Roman"/>
              </a:rPr>
              <a:t>disaster. </a:t>
            </a:r>
          </a:p>
        </p:txBody>
      </p:sp>
    </p:spTree>
    <p:extLst>
      <p:ext uri="{BB962C8B-B14F-4D97-AF65-F5344CB8AC3E}">
        <p14:creationId xmlns:p14="http://schemas.microsoft.com/office/powerpoint/2010/main" val="603721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Public Assistance</a:t>
            </a:r>
          </a:p>
        </p:txBody>
      </p:sp>
      <p:sp>
        <p:nvSpPr>
          <p:cNvPr id="7" name="Rectangle 6"/>
          <p:cNvSpPr/>
          <p:nvPr/>
        </p:nvSpPr>
        <p:spPr>
          <a:xfrm>
            <a:off x="228600" y="1676400"/>
            <a:ext cx="8229600" cy="2754472"/>
          </a:xfrm>
          <a:prstGeom prst="rect">
            <a:avLst/>
          </a:prstGeom>
        </p:spPr>
        <p:txBody>
          <a:bodyPr wrap="square">
            <a:spAutoFit/>
          </a:bodyPr>
          <a:lstStyle/>
          <a:p>
            <a:pPr marL="355600" marR="5080" indent="-342900">
              <a:lnSpc>
                <a:spcPct val="99400"/>
              </a:lnSpc>
              <a:spcBef>
                <a:spcPts val="780"/>
              </a:spcBef>
              <a:buChar char="•"/>
              <a:tabLst>
                <a:tab pos="354965" algn="l"/>
                <a:tab pos="355600" algn="l"/>
              </a:tabLst>
            </a:pPr>
            <a:r>
              <a:rPr lang="en-US" sz="2800" spc="-25" dirty="0">
                <a:latin typeface="Times New Roman"/>
                <a:cs typeface="Times New Roman"/>
              </a:rPr>
              <a:t>M</a:t>
            </a:r>
            <a:r>
              <a:rPr lang="en-US" sz="2800" spc="-5" dirty="0">
                <a:latin typeface="Times New Roman"/>
                <a:cs typeface="Times New Roman"/>
              </a:rPr>
              <a:t>ust </a:t>
            </a:r>
            <a:r>
              <a:rPr lang="en-US" sz="2800" dirty="0">
                <a:latin typeface="Times New Roman"/>
                <a:cs typeface="Times New Roman"/>
              </a:rPr>
              <a:t>be </a:t>
            </a:r>
            <a:r>
              <a:rPr lang="en-US" sz="2800" spc="-5" dirty="0">
                <a:latin typeface="Times New Roman"/>
                <a:cs typeface="Times New Roman"/>
              </a:rPr>
              <a:t>completed within </a:t>
            </a:r>
            <a:r>
              <a:rPr lang="en-US" sz="2800" dirty="0">
                <a:latin typeface="Times New Roman"/>
                <a:cs typeface="Times New Roman"/>
              </a:rPr>
              <a:t>18 </a:t>
            </a:r>
            <a:r>
              <a:rPr lang="en-US" sz="2800" spc="-5" dirty="0">
                <a:latin typeface="Times New Roman"/>
                <a:cs typeface="Times New Roman"/>
              </a:rPr>
              <a:t>months  </a:t>
            </a:r>
            <a:r>
              <a:rPr lang="en-US" sz="2800" dirty="0">
                <a:latin typeface="Times New Roman"/>
                <a:cs typeface="Times New Roman"/>
              </a:rPr>
              <a:t>of </a:t>
            </a:r>
            <a:r>
              <a:rPr lang="en-US" sz="2800" spc="-10" dirty="0">
                <a:latin typeface="Times New Roman"/>
                <a:cs typeface="Times New Roman"/>
              </a:rPr>
              <a:t>the</a:t>
            </a:r>
            <a:r>
              <a:rPr lang="en-US" sz="2800" spc="15" dirty="0">
                <a:latin typeface="Times New Roman"/>
                <a:cs typeface="Times New Roman"/>
              </a:rPr>
              <a:t> </a:t>
            </a:r>
            <a:r>
              <a:rPr lang="en-US" sz="2800" spc="-5" dirty="0">
                <a:latin typeface="Times New Roman"/>
                <a:cs typeface="Times New Roman"/>
              </a:rPr>
              <a:t>event.</a:t>
            </a:r>
          </a:p>
          <a:p>
            <a:pPr marL="355600" marR="5080" indent="-342900">
              <a:lnSpc>
                <a:spcPct val="99400"/>
              </a:lnSpc>
              <a:spcBef>
                <a:spcPts val="780"/>
              </a:spcBef>
              <a:buFontTx/>
              <a:buChar char="•"/>
              <a:tabLst>
                <a:tab pos="354965" algn="l"/>
                <a:tab pos="355600" algn="l"/>
              </a:tabLst>
            </a:pPr>
            <a:r>
              <a:rPr lang="en-US" sz="2800" dirty="0">
                <a:latin typeface="Times New Roman"/>
                <a:cs typeface="Times New Roman"/>
              </a:rPr>
              <a:t>“Public </a:t>
            </a:r>
            <a:r>
              <a:rPr lang="en-US" sz="2800" spc="-5" dirty="0">
                <a:latin typeface="Times New Roman"/>
                <a:cs typeface="Times New Roman"/>
              </a:rPr>
              <a:t>damages” </a:t>
            </a:r>
            <a:r>
              <a:rPr lang="en-US" sz="2800" dirty="0">
                <a:latin typeface="Times New Roman"/>
                <a:cs typeface="Times New Roman"/>
              </a:rPr>
              <a:t>can include </a:t>
            </a:r>
            <a:r>
              <a:rPr lang="en-US" sz="2800" spc="-5" dirty="0">
                <a:latin typeface="Times New Roman"/>
                <a:cs typeface="Times New Roman"/>
              </a:rPr>
              <a:t>any damage  incurred </a:t>
            </a:r>
            <a:r>
              <a:rPr lang="en-US" sz="2800" dirty="0">
                <a:latin typeface="Times New Roman"/>
                <a:cs typeface="Times New Roman"/>
              </a:rPr>
              <a:t>by a </a:t>
            </a:r>
            <a:r>
              <a:rPr lang="en-US" sz="2800" spc="-5" dirty="0">
                <a:latin typeface="Times New Roman"/>
                <a:cs typeface="Times New Roman"/>
              </a:rPr>
              <a:t>structure </a:t>
            </a:r>
            <a:r>
              <a:rPr lang="en-US" sz="2800" dirty="0">
                <a:latin typeface="Times New Roman"/>
                <a:cs typeface="Times New Roman"/>
              </a:rPr>
              <a:t>or </a:t>
            </a:r>
            <a:r>
              <a:rPr lang="en-US" sz="2800" spc="-5" dirty="0">
                <a:latin typeface="Times New Roman"/>
                <a:cs typeface="Times New Roman"/>
              </a:rPr>
              <a:t>facility </a:t>
            </a:r>
            <a:r>
              <a:rPr lang="en-US" sz="2800" dirty="0">
                <a:latin typeface="Times New Roman"/>
                <a:cs typeface="Times New Roman"/>
              </a:rPr>
              <a:t>which is  either </a:t>
            </a:r>
            <a:r>
              <a:rPr lang="en-US" sz="2800" spc="-5" dirty="0">
                <a:latin typeface="Times New Roman"/>
                <a:cs typeface="Times New Roman"/>
              </a:rPr>
              <a:t>owned </a:t>
            </a:r>
            <a:r>
              <a:rPr lang="en-US" sz="2800" dirty="0">
                <a:latin typeface="Times New Roman"/>
                <a:cs typeface="Times New Roman"/>
              </a:rPr>
              <a:t>by or </a:t>
            </a:r>
            <a:r>
              <a:rPr lang="en-US" sz="2800" spc="-5" dirty="0">
                <a:latin typeface="Times New Roman"/>
                <a:cs typeface="Times New Roman"/>
              </a:rPr>
              <a:t>the</a:t>
            </a:r>
            <a:r>
              <a:rPr lang="en-US" sz="2800" spc="50" dirty="0">
                <a:latin typeface="Times New Roman"/>
                <a:cs typeface="Times New Roman"/>
              </a:rPr>
              <a:t> </a:t>
            </a:r>
            <a:r>
              <a:rPr lang="en-US" sz="2800" dirty="0">
                <a:latin typeface="Times New Roman"/>
                <a:cs typeface="Times New Roman"/>
              </a:rPr>
              <a:t>responsibility</a:t>
            </a:r>
            <a:r>
              <a:rPr lang="en-US" sz="2800" spc="-40" dirty="0">
                <a:latin typeface="Times New Roman"/>
                <a:cs typeface="Times New Roman"/>
              </a:rPr>
              <a:t> </a:t>
            </a:r>
            <a:r>
              <a:rPr lang="en-US" sz="2800" dirty="0">
                <a:latin typeface="Times New Roman"/>
                <a:cs typeface="Times New Roman"/>
              </a:rPr>
              <a:t>of	a  public or private non-profit </a:t>
            </a:r>
            <a:r>
              <a:rPr lang="en-US" sz="2800" spc="-30" dirty="0">
                <a:latin typeface="Times New Roman"/>
                <a:cs typeface="Times New Roman"/>
              </a:rPr>
              <a:t>entity. </a:t>
            </a:r>
            <a:r>
              <a:rPr lang="en-US" sz="2800" dirty="0">
                <a:latin typeface="Times New Roman"/>
                <a:cs typeface="Times New Roman"/>
              </a:rPr>
              <a:t>This </a:t>
            </a:r>
            <a:r>
              <a:rPr lang="en-US" sz="2800" spc="-5" dirty="0">
                <a:latin typeface="Times New Roman"/>
                <a:cs typeface="Times New Roman"/>
              </a:rPr>
              <a:t>could  </a:t>
            </a:r>
            <a:r>
              <a:rPr lang="en-US" sz="2800" dirty="0">
                <a:latin typeface="Times New Roman"/>
                <a:cs typeface="Times New Roman"/>
              </a:rPr>
              <a:t>include </a:t>
            </a:r>
            <a:r>
              <a:rPr lang="en-US" sz="2800" spc="-5" dirty="0">
                <a:latin typeface="Times New Roman"/>
                <a:cs typeface="Times New Roman"/>
              </a:rPr>
              <a:t>roads, bridges, </a:t>
            </a:r>
            <a:r>
              <a:rPr lang="en-US" sz="2800" dirty="0">
                <a:latin typeface="Times New Roman"/>
                <a:cs typeface="Times New Roman"/>
              </a:rPr>
              <a:t>buildings, </a:t>
            </a:r>
            <a:r>
              <a:rPr lang="en-US" sz="2800" spc="-5" dirty="0">
                <a:latin typeface="Times New Roman"/>
                <a:cs typeface="Times New Roman"/>
              </a:rPr>
              <a:t>utilities,</a:t>
            </a:r>
            <a:r>
              <a:rPr lang="en-US" sz="2800" spc="40" dirty="0">
                <a:latin typeface="Times New Roman"/>
                <a:cs typeface="Times New Roman"/>
              </a:rPr>
              <a:t> </a:t>
            </a:r>
            <a:r>
              <a:rPr lang="en-US" sz="2800" dirty="0">
                <a:latin typeface="Times New Roman"/>
                <a:cs typeface="Times New Roman"/>
              </a:rPr>
              <a:t>etc.</a:t>
            </a:r>
          </a:p>
        </p:txBody>
      </p:sp>
    </p:spTree>
    <p:extLst>
      <p:ext uri="{BB962C8B-B14F-4D97-AF65-F5344CB8AC3E}">
        <p14:creationId xmlns:p14="http://schemas.microsoft.com/office/powerpoint/2010/main" val="2894083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Public Assistance</a:t>
            </a:r>
          </a:p>
        </p:txBody>
      </p:sp>
      <p:sp>
        <p:nvSpPr>
          <p:cNvPr id="7" name="Rectangle 6"/>
          <p:cNvSpPr/>
          <p:nvPr/>
        </p:nvSpPr>
        <p:spPr>
          <a:xfrm>
            <a:off x="228600" y="1676400"/>
            <a:ext cx="8229600" cy="5096267"/>
          </a:xfrm>
          <a:prstGeom prst="rect">
            <a:avLst/>
          </a:prstGeom>
        </p:spPr>
        <p:txBody>
          <a:bodyPr wrap="square">
            <a:spAutoFit/>
          </a:bodyPr>
          <a:lstStyle/>
          <a:p>
            <a:pPr marL="355600" marR="5080" indent="-342900">
              <a:lnSpc>
                <a:spcPts val="3820"/>
              </a:lnSpc>
              <a:spcBef>
                <a:spcPts val="245"/>
              </a:spcBef>
              <a:buChar char="•"/>
              <a:tabLst>
                <a:tab pos="354965" algn="l"/>
                <a:tab pos="355600" algn="l"/>
              </a:tabLst>
            </a:pPr>
            <a:r>
              <a:rPr lang="en-US" sz="2800" dirty="0">
                <a:latin typeface="Times New Roman"/>
                <a:cs typeface="Times New Roman"/>
              </a:rPr>
              <a:t>Project </a:t>
            </a:r>
            <a:r>
              <a:rPr lang="en-US" sz="2800" spc="-5" dirty="0">
                <a:latin typeface="Times New Roman"/>
                <a:cs typeface="Times New Roman"/>
              </a:rPr>
              <a:t>applications </a:t>
            </a:r>
            <a:r>
              <a:rPr lang="en-US" sz="2800" dirty="0">
                <a:latin typeface="Times New Roman"/>
                <a:cs typeface="Times New Roman"/>
              </a:rPr>
              <a:t>for public sites may be  </a:t>
            </a:r>
            <a:r>
              <a:rPr lang="en-US" sz="2800" spc="-5" dirty="0">
                <a:latin typeface="Times New Roman"/>
                <a:cs typeface="Times New Roman"/>
              </a:rPr>
              <a:t>approved </a:t>
            </a:r>
            <a:r>
              <a:rPr lang="en-US" sz="2800" dirty="0">
                <a:latin typeface="Times New Roman"/>
                <a:cs typeface="Times New Roman"/>
              </a:rPr>
              <a:t>to </a:t>
            </a:r>
            <a:r>
              <a:rPr lang="en-US" sz="2800" spc="-5" dirty="0">
                <a:latin typeface="Times New Roman"/>
                <a:cs typeface="Times New Roman"/>
              </a:rPr>
              <a:t>fund </a:t>
            </a:r>
            <a:r>
              <a:rPr lang="en-US" sz="2800" dirty="0">
                <a:latin typeface="Times New Roman"/>
                <a:cs typeface="Times New Roman"/>
              </a:rPr>
              <a:t>a </a:t>
            </a:r>
            <a:r>
              <a:rPr lang="en-US" sz="2800" spc="-5" dirty="0">
                <a:latin typeface="Times New Roman"/>
                <a:cs typeface="Times New Roman"/>
              </a:rPr>
              <a:t>variety </a:t>
            </a:r>
            <a:r>
              <a:rPr lang="en-US" sz="2800" dirty="0">
                <a:latin typeface="Times New Roman"/>
                <a:cs typeface="Times New Roman"/>
              </a:rPr>
              <a:t>of projects that </a:t>
            </a:r>
            <a:r>
              <a:rPr lang="en-US" sz="2800" spc="-5" dirty="0">
                <a:latin typeface="Times New Roman"/>
                <a:cs typeface="Times New Roman"/>
              </a:rPr>
              <a:t>fall  </a:t>
            </a:r>
            <a:r>
              <a:rPr lang="en-US" sz="2800" dirty="0">
                <a:latin typeface="Times New Roman"/>
                <a:cs typeface="Times New Roman"/>
              </a:rPr>
              <a:t>within </a:t>
            </a:r>
            <a:r>
              <a:rPr lang="en-US" sz="2800" spc="-5" dirty="0">
                <a:latin typeface="Times New Roman"/>
                <a:cs typeface="Times New Roman"/>
              </a:rPr>
              <a:t>the following eligible</a:t>
            </a:r>
            <a:r>
              <a:rPr lang="en-US" sz="2800" spc="80" dirty="0">
                <a:latin typeface="Times New Roman"/>
                <a:cs typeface="Times New Roman"/>
              </a:rPr>
              <a:t> </a:t>
            </a:r>
            <a:r>
              <a:rPr lang="en-US" sz="2800" spc="-5" dirty="0">
                <a:latin typeface="Times New Roman"/>
                <a:cs typeface="Times New Roman"/>
              </a:rPr>
              <a:t>categories:</a:t>
            </a:r>
            <a:endParaRPr lang="en-US" sz="2800" dirty="0">
              <a:latin typeface="Times New Roman"/>
              <a:cs typeface="Times New Roman"/>
            </a:endParaRPr>
          </a:p>
          <a:p>
            <a:pPr marL="756285" lvl="1" indent="-286385">
              <a:lnSpc>
                <a:spcPct val="100000"/>
              </a:lnSpc>
              <a:spcBef>
                <a:spcPts val="455"/>
              </a:spcBef>
              <a:buChar char="–"/>
              <a:tabLst>
                <a:tab pos="756285" algn="l"/>
                <a:tab pos="756920" algn="l"/>
              </a:tabLst>
            </a:pPr>
            <a:r>
              <a:rPr lang="en-US" sz="2800" dirty="0">
                <a:latin typeface="Times New Roman"/>
                <a:cs typeface="Times New Roman"/>
              </a:rPr>
              <a:t>Category </a:t>
            </a:r>
            <a:r>
              <a:rPr lang="en-US" sz="2800" spc="-5" dirty="0">
                <a:latin typeface="Times New Roman"/>
                <a:cs typeface="Times New Roman"/>
              </a:rPr>
              <a:t>A: Debris</a:t>
            </a:r>
            <a:r>
              <a:rPr lang="en-US" sz="2800" spc="-150" dirty="0">
                <a:latin typeface="Times New Roman"/>
                <a:cs typeface="Times New Roman"/>
              </a:rPr>
              <a:t> </a:t>
            </a:r>
            <a:r>
              <a:rPr lang="en-US" sz="2800" spc="-5" dirty="0">
                <a:latin typeface="Times New Roman"/>
                <a:cs typeface="Times New Roman"/>
              </a:rPr>
              <a:t>Clearance</a:t>
            </a:r>
            <a:endParaRPr lang="en-US" sz="28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800" dirty="0">
                <a:latin typeface="Times New Roman"/>
                <a:cs typeface="Times New Roman"/>
              </a:rPr>
              <a:t>Category B: </a:t>
            </a:r>
            <a:r>
              <a:rPr lang="en-US" sz="2800" spc="-5" dirty="0">
                <a:latin typeface="Times New Roman"/>
                <a:cs typeface="Times New Roman"/>
              </a:rPr>
              <a:t>Emergency Protective</a:t>
            </a:r>
            <a:r>
              <a:rPr lang="en-US" sz="2800" spc="-120" dirty="0">
                <a:latin typeface="Times New Roman"/>
                <a:cs typeface="Times New Roman"/>
              </a:rPr>
              <a:t> </a:t>
            </a:r>
            <a:r>
              <a:rPr lang="en-US" sz="2800" spc="-5" dirty="0">
                <a:latin typeface="Times New Roman"/>
                <a:cs typeface="Times New Roman"/>
              </a:rPr>
              <a:t>Measures</a:t>
            </a:r>
            <a:endParaRPr lang="en-US" sz="28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800" dirty="0">
                <a:latin typeface="Times New Roman"/>
                <a:cs typeface="Times New Roman"/>
              </a:rPr>
              <a:t>Category C: Road</a:t>
            </a:r>
            <a:r>
              <a:rPr lang="en-US" sz="2800" spc="-40" dirty="0">
                <a:latin typeface="Times New Roman"/>
                <a:cs typeface="Times New Roman"/>
              </a:rPr>
              <a:t> </a:t>
            </a:r>
            <a:r>
              <a:rPr lang="en-US" sz="2800" spc="-5" dirty="0">
                <a:latin typeface="Times New Roman"/>
                <a:cs typeface="Times New Roman"/>
              </a:rPr>
              <a:t>System</a:t>
            </a:r>
            <a:endParaRPr lang="en-US" sz="28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800" dirty="0">
                <a:latin typeface="Times New Roman"/>
                <a:cs typeface="Times New Roman"/>
              </a:rPr>
              <a:t>Category </a:t>
            </a:r>
            <a:r>
              <a:rPr lang="en-US" sz="2800" spc="-5" dirty="0">
                <a:latin typeface="Times New Roman"/>
                <a:cs typeface="Times New Roman"/>
              </a:rPr>
              <a:t>D: </a:t>
            </a:r>
            <a:r>
              <a:rPr lang="en-US" sz="2800" spc="-45" dirty="0">
                <a:latin typeface="Times New Roman"/>
                <a:cs typeface="Times New Roman"/>
              </a:rPr>
              <a:t>Water </a:t>
            </a:r>
            <a:r>
              <a:rPr lang="en-US" sz="2800" dirty="0">
                <a:latin typeface="Times New Roman"/>
                <a:cs typeface="Times New Roman"/>
              </a:rPr>
              <a:t>Control</a:t>
            </a:r>
            <a:r>
              <a:rPr lang="en-US" sz="2800" spc="-60" dirty="0">
                <a:latin typeface="Times New Roman"/>
                <a:cs typeface="Times New Roman"/>
              </a:rPr>
              <a:t> </a:t>
            </a:r>
            <a:r>
              <a:rPr lang="en-US" sz="2800" spc="-5" dirty="0">
                <a:latin typeface="Times New Roman"/>
                <a:cs typeface="Times New Roman"/>
              </a:rPr>
              <a:t>Facilities</a:t>
            </a:r>
            <a:endParaRPr lang="en-US" sz="28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800" dirty="0">
                <a:latin typeface="Times New Roman"/>
                <a:cs typeface="Times New Roman"/>
              </a:rPr>
              <a:t>Category E: Building </a:t>
            </a:r>
            <a:r>
              <a:rPr lang="en-US" sz="2800" spc="-5" dirty="0">
                <a:latin typeface="Times New Roman"/>
                <a:cs typeface="Times New Roman"/>
              </a:rPr>
              <a:t>and</a:t>
            </a:r>
            <a:r>
              <a:rPr lang="en-US" sz="2800" spc="-85" dirty="0">
                <a:latin typeface="Times New Roman"/>
                <a:cs typeface="Times New Roman"/>
              </a:rPr>
              <a:t> </a:t>
            </a:r>
            <a:r>
              <a:rPr lang="en-US" sz="2800" spc="-5" dirty="0">
                <a:latin typeface="Times New Roman"/>
                <a:cs typeface="Times New Roman"/>
              </a:rPr>
              <a:t>Equipment</a:t>
            </a:r>
            <a:endParaRPr lang="en-US" sz="28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800" dirty="0">
                <a:latin typeface="Times New Roman"/>
                <a:cs typeface="Times New Roman"/>
              </a:rPr>
              <a:t>Category </a:t>
            </a:r>
            <a:r>
              <a:rPr lang="en-US" sz="2800" spc="-5" dirty="0">
                <a:latin typeface="Times New Roman"/>
                <a:cs typeface="Times New Roman"/>
              </a:rPr>
              <a:t>F: </a:t>
            </a:r>
            <a:r>
              <a:rPr lang="en-US" sz="2800" dirty="0">
                <a:latin typeface="Times New Roman"/>
                <a:cs typeface="Times New Roman"/>
              </a:rPr>
              <a:t>Public </a:t>
            </a:r>
            <a:r>
              <a:rPr lang="en-US" sz="2800" spc="-5" dirty="0">
                <a:latin typeface="Times New Roman"/>
                <a:cs typeface="Times New Roman"/>
              </a:rPr>
              <a:t>Utility</a:t>
            </a:r>
            <a:r>
              <a:rPr lang="en-US" sz="2800" spc="-95" dirty="0">
                <a:latin typeface="Times New Roman"/>
                <a:cs typeface="Times New Roman"/>
              </a:rPr>
              <a:t> </a:t>
            </a:r>
            <a:r>
              <a:rPr lang="en-US" sz="2800" spc="-5" dirty="0">
                <a:latin typeface="Times New Roman"/>
                <a:cs typeface="Times New Roman"/>
              </a:rPr>
              <a:t>Systems</a:t>
            </a:r>
            <a:endParaRPr lang="en-US" sz="28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800" dirty="0">
                <a:latin typeface="Times New Roman"/>
                <a:cs typeface="Times New Roman"/>
              </a:rPr>
              <a:t>Category </a:t>
            </a:r>
            <a:r>
              <a:rPr lang="en-US" sz="2800" spc="-5" dirty="0">
                <a:latin typeface="Times New Roman"/>
                <a:cs typeface="Times New Roman"/>
              </a:rPr>
              <a:t>G:</a:t>
            </a:r>
            <a:r>
              <a:rPr lang="en-US" sz="2800" spc="-35" dirty="0">
                <a:latin typeface="Times New Roman"/>
                <a:cs typeface="Times New Roman"/>
              </a:rPr>
              <a:t> </a:t>
            </a:r>
            <a:r>
              <a:rPr lang="en-US" sz="2800" dirty="0">
                <a:latin typeface="Times New Roman"/>
                <a:cs typeface="Times New Roman"/>
              </a:rPr>
              <a:t>Other</a:t>
            </a:r>
          </a:p>
        </p:txBody>
      </p:sp>
    </p:spTree>
    <p:extLst>
      <p:ext uri="{BB962C8B-B14F-4D97-AF65-F5344CB8AC3E}">
        <p14:creationId xmlns:p14="http://schemas.microsoft.com/office/powerpoint/2010/main" val="443625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4800" dirty="0">
                <a:solidFill>
                  <a:schemeClr val="bg1"/>
                </a:solidFill>
                <a:latin typeface="Tw Cen MT Condensed" charset="0"/>
                <a:ea typeface="Tw Cen MT Condensed" charset="0"/>
                <a:cs typeface="Tw Cen MT Condensed" charset="0"/>
              </a:rPr>
              <a:t>Private Nonprofit</a:t>
            </a:r>
          </a:p>
          <a:p>
            <a:pPr algn="ctr" fontAlgn="auto">
              <a:lnSpc>
                <a:spcPct val="75000"/>
              </a:lnSpc>
              <a:spcBef>
                <a:spcPts val="100"/>
              </a:spcBef>
              <a:spcAft>
                <a:spcPts val="100"/>
              </a:spcAft>
            </a:pPr>
            <a:r>
              <a:rPr lang="en-US" sz="4800" dirty="0">
                <a:solidFill>
                  <a:schemeClr val="bg1"/>
                </a:solidFill>
                <a:latin typeface="Tw Cen MT Condensed" charset="0"/>
                <a:ea typeface="Tw Cen MT Condensed" charset="0"/>
                <a:cs typeface="Tw Cen MT Condensed" charset="0"/>
              </a:rPr>
              <a:t>Houses of Worship</a:t>
            </a:r>
          </a:p>
        </p:txBody>
      </p:sp>
      <p:sp>
        <p:nvSpPr>
          <p:cNvPr id="7" name="Rectangle 6"/>
          <p:cNvSpPr/>
          <p:nvPr/>
        </p:nvSpPr>
        <p:spPr>
          <a:xfrm>
            <a:off x="228600" y="1676400"/>
            <a:ext cx="8229600" cy="5047536"/>
          </a:xfrm>
          <a:prstGeom prst="rect">
            <a:avLst/>
          </a:prstGeom>
        </p:spPr>
        <p:txBody>
          <a:bodyPr wrap="square">
            <a:spAutoFit/>
          </a:bodyPr>
          <a:lstStyle/>
          <a:p>
            <a:pPr marL="355600" marR="60325" indent="-342900">
              <a:lnSpc>
                <a:spcPct val="99500"/>
              </a:lnSpc>
              <a:spcBef>
                <a:spcPts val="115"/>
              </a:spcBef>
              <a:buChar char="•"/>
              <a:tabLst>
                <a:tab pos="354965" algn="l"/>
                <a:tab pos="355600" algn="l"/>
              </a:tabLst>
            </a:pPr>
            <a:r>
              <a:rPr lang="en-US" sz="2400" dirty="0">
                <a:latin typeface="Times New Roman"/>
                <a:cs typeface="Times New Roman"/>
              </a:rPr>
              <a:t>Private </a:t>
            </a:r>
            <a:r>
              <a:rPr lang="en-US" sz="2400" spc="-5" dirty="0">
                <a:latin typeface="Times New Roman"/>
                <a:cs typeface="Times New Roman"/>
              </a:rPr>
              <a:t>nonprofit houses </a:t>
            </a:r>
            <a:r>
              <a:rPr lang="en-US" sz="2400" dirty="0">
                <a:latin typeface="Times New Roman"/>
                <a:cs typeface="Times New Roman"/>
              </a:rPr>
              <a:t>of </a:t>
            </a:r>
            <a:r>
              <a:rPr lang="en-US" sz="2400" spc="-5" dirty="0">
                <a:latin typeface="Times New Roman"/>
                <a:cs typeface="Times New Roman"/>
              </a:rPr>
              <a:t>worship                                                                 </a:t>
            </a:r>
            <a:r>
              <a:rPr lang="en-US" sz="2400" dirty="0">
                <a:latin typeface="Times New Roman"/>
                <a:cs typeface="Times New Roman"/>
              </a:rPr>
              <a:t>are  now eligible for </a:t>
            </a:r>
            <a:r>
              <a:rPr lang="en-US" sz="2400" spc="-5" dirty="0">
                <a:latin typeface="Times New Roman"/>
                <a:cs typeface="Times New Roman"/>
              </a:rPr>
              <a:t>disaster assistance                                                        </a:t>
            </a:r>
            <a:r>
              <a:rPr lang="en-US" sz="2400" spc="-10" dirty="0">
                <a:latin typeface="Times New Roman"/>
                <a:cs typeface="Times New Roman"/>
              </a:rPr>
              <a:t>as  </a:t>
            </a:r>
            <a:r>
              <a:rPr lang="en-US" sz="2400" spc="-5" dirty="0">
                <a:latin typeface="Times New Roman"/>
                <a:cs typeface="Times New Roman"/>
              </a:rPr>
              <a:t>community centers, effective </a:t>
            </a:r>
            <a:r>
              <a:rPr lang="en-US" sz="2400" dirty="0">
                <a:latin typeface="Times New Roman"/>
                <a:cs typeface="Times New Roman"/>
              </a:rPr>
              <a:t>for                                                          </a:t>
            </a:r>
            <a:r>
              <a:rPr lang="en-US" sz="2400" spc="-5" dirty="0">
                <a:latin typeface="Times New Roman"/>
                <a:cs typeface="Times New Roman"/>
              </a:rPr>
              <a:t>disasters  </a:t>
            </a:r>
            <a:r>
              <a:rPr lang="en-US" sz="2400" dirty="0">
                <a:latin typeface="Times New Roman"/>
                <a:cs typeface="Times New Roman"/>
              </a:rPr>
              <a:t>declared on or after                                           </a:t>
            </a:r>
            <a:r>
              <a:rPr lang="en-US" sz="2400" spc="-5" dirty="0">
                <a:latin typeface="Times New Roman"/>
                <a:cs typeface="Times New Roman"/>
              </a:rPr>
              <a:t>August </a:t>
            </a:r>
            <a:r>
              <a:rPr lang="en-US" sz="2400" dirty="0">
                <a:latin typeface="Times New Roman"/>
                <a:cs typeface="Times New Roman"/>
              </a:rPr>
              <a:t>23, 2017 and for </a:t>
            </a:r>
            <a:r>
              <a:rPr lang="en-US" sz="2400" spc="-5" dirty="0">
                <a:latin typeface="Times New Roman"/>
                <a:cs typeface="Times New Roman"/>
              </a:rPr>
              <a:t>applications                                      </a:t>
            </a:r>
            <a:r>
              <a:rPr lang="en-US" sz="2400" dirty="0">
                <a:latin typeface="Times New Roman"/>
                <a:cs typeface="Times New Roman"/>
              </a:rPr>
              <a:t>for </a:t>
            </a:r>
            <a:r>
              <a:rPr lang="en-US" sz="2400" spc="-5" dirty="0">
                <a:latin typeface="Times New Roman"/>
                <a:cs typeface="Times New Roman"/>
              </a:rPr>
              <a:t>assistance </a:t>
            </a:r>
            <a:r>
              <a:rPr lang="en-US" sz="2400" dirty="0">
                <a:latin typeface="Times New Roman"/>
                <a:cs typeface="Times New Roman"/>
              </a:rPr>
              <a:t>that </a:t>
            </a:r>
            <a:r>
              <a:rPr lang="en-US" sz="2400" spc="-10" dirty="0">
                <a:latin typeface="Times New Roman"/>
                <a:cs typeface="Times New Roman"/>
              </a:rPr>
              <a:t>were </a:t>
            </a:r>
            <a:r>
              <a:rPr lang="en-US" sz="2400" spc="-5" dirty="0">
                <a:latin typeface="Times New Roman"/>
                <a:cs typeface="Times New Roman"/>
              </a:rPr>
              <a:t>pending with                                 FEMA as </a:t>
            </a:r>
            <a:r>
              <a:rPr lang="en-US" sz="2400" dirty="0">
                <a:latin typeface="Times New Roman"/>
                <a:cs typeface="Times New Roman"/>
              </a:rPr>
              <a:t>of that date,  including                                       </a:t>
            </a:r>
            <a:r>
              <a:rPr lang="en-US" sz="2400" spc="-5" dirty="0">
                <a:latin typeface="Times New Roman"/>
                <a:cs typeface="Times New Roman"/>
              </a:rPr>
              <a:t>applications on </a:t>
            </a:r>
            <a:r>
              <a:rPr lang="en-US" sz="2400" dirty="0">
                <a:latin typeface="Times New Roman"/>
                <a:cs typeface="Times New Roman"/>
              </a:rPr>
              <a:t>first- </a:t>
            </a:r>
            <a:r>
              <a:rPr lang="en-US" sz="2400" spc="-10" dirty="0">
                <a:latin typeface="Times New Roman"/>
                <a:cs typeface="Times New Roman"/>
              </a:rPr>
              <a:t>or</a:t>
            </a:r>
            <a:r>
              <a:rPr lang="en-US" sz="2400" spc="-55" dirty="0">
                <a:latin typeface="Times New Roman"/>
                <a:cs typeface="Times New Roman"/>
              </a:rPr>
              <a:t> </a:t>
            </a:r>
            <a:r>
              <a:rPr lang="en-US" sz="2400" spc="-5" dirty="0">
                <a:latin typeface="Times New Roman"/>
                <a:cs typeface="Times New Roman"/>
              </a:rPr>
              <a:t>second-</a:t>
            </a:r>
            <a:r>
              <a:rPr lang="en-US" sz="2400" dirty="0">
                <a:latin typeface="Times New Roman"/>
                <a:cs typeface="Times New Roman"/>
              </a:rPr>
              <a:t>level                                 appeal that </a:t>
            </a:r>
            <a:r>
              <a:rPr lang="en-US" sz="2400" spc="-5" dirty="0">
                <a:latin typeface="Times New Roman"/>
                <a:cs typeface="Times New Roman"/>
              </a:rPr>
              <a:t>have </a:t>
            </a:r>
            <a:r>
              <a:rPr lang="en-US" sz="2400" dirty="0">
                <a:latin typeface="Times New Roman"/>
                <a:cs typeface="Times New Roman"/>
              </a:rPr>
              <a:t>not yet been </a:t>
            </a:r>
            <a:r>
              <a:rPr lang="en-US" sz="2400" spc="-5" dirty="0">
                <a:latin typeface="Times New Roman"/>
                <a:cs typeface="Times New Roman"/>
              </a:rPr>
              <a:t>resolved.</a:t>
            </a:r>
            <a:endParaRPr lang="en-US" sz="2400" dirty="0">
              <a:latin typeface="Times New Roman"/>
              <a:cs typeface="Times New Roman"/>
            </a:endParaRPr>
          </a:p>
          <a:p>
            <a:pPr marL="355600" marR="5080" indent="-342900">
              <a:lnSpc>
                <a:spcPct val="99500"/>
              </a:lnSpc>
              <a:spcBef>
                <a:spcPts val="565"/>
              </a:spcBef>
              <a:buChar char="•"/>
              <a:tabLst>
                <a:tab pos="354965" algn="l"/>
                <a:tab pos="355600" algn="l"/>
              </a:tabLst>
            </a:pPr>
            <a:r>
              <a:rPr lang="en-US" sz="2400" dirty="0">
                <a:latin typeface="Times New Roman"/>
                <a:cs typeface="Times New Roman"/>
              </a:rPr>
              <a:t>Change </a:t>
            </a:r>
            <a:r>
              <a:rPr lang="en-US" sz="2400" spc="-5" dirty="0">
                <a:latin typeface="Times New Roman"/>
                <a:cs typeface="Times New Roman"/>
              </a:rPr>
              <a:t>will </a:t>
            </a:r>
            <a:r>
              <a:rPr lang="en-US" sz="2400" dirty="0">
                <a:latin typeface="Times New Roman"/>
                <a:cs typeface="Times New Roman"/>
              </a:rPr>
              <a:t>be </a:t>
            </a:r>
            <a:r>
              <a:rPr lang="en-US" sz="2400" spc="-5" dirty="0">
                <a:latin typeface="Times New Roman"/>
                <a:cs typeface="Times New Roman"/>
              </a:rPr>
              <a:t>reflected </a:t>
            </a:r>
            <a:r>
              <a:rPr lang="en-US" sz="2400" dirty="0">
                <a:latin typeface="Times New Roman"/>
                <a:cs typeface="Times New Roman"/>
              </a:rPr>
              <a:t>in the 3rd                                    </a:t>
            </a:r>
            <a:r>
              <a:rPr lang="en-US" sz="2400" spc="-5" dirty="0">
                <a:latin typeface="Times New Roman"/>
                <a:cs typeface="Times New Roman"/>
              </a:rPr>
              <a:t>edition </a:t>
            </a:r>
            <a:r>
              <a:rPr lang="en-US" sz="2400" dirty="0">
                <a:latin typeface="Times New Roman"/>
                <a:cs typeface="Times New Roman"/>
              </a:rPr>
              <a:t>of the Public </a:t>
            </a:r>
            <a:r>
              <a:rPr lang="en-US" sz="2400" spc="-5" dirty="0">
                <a:latin typeface="Times New Roman"/>
                <a:cs typeface="Times New Roman"/>
              </a:rPr>
              <a:t>Assistance                                         </a:t>
            </a:r>
            <a:r>
              <a:rPr lang="en-US" sz="2400" dirty="0">
                <a:latin typeface="Times New Roman"/>
                <a:cs typeface="Times New Roman"/>
              </a:rPr>
              <a:t>Program Policy Guide at:</a:t>
            </a:r>
            <a:endParaRPr lang="en-US" sz="2000" dirty="0">
              <a:latin typeface="Times New Roman"/>
              <a:cs typeface="Times New Roman"/>
            </a:endParaRPr>
          </a:p>
          <a:p>
            <a:pPr marL="12700" marR="5080">
              <a:lnSpc>
                <a:spcPct val="99500"/>
              </a:lnSpc>
              <a:spcBef>
                <a:spcPts val="565"/>
              </a:spcBef>
              <a:tabLst>
                <a:tab pos="354965" algn="l"/>
                <a:tab pos="355600" algn="l"/>
              </a:tabLst>
            </a:pPr>
            <a:r>
              <a:rPr lang="en-US" sz="2400" spc="-20" dirty="0">
                <a:solidFill>
                  <a:srgbClr val="0000FF"/>
                </a:solidFill>
                <a:uFill>
                  <a:solidFill>
                    <a:srgbClr val="0000FF"/>
                  </a:solidFill>
                </a:uFill>
                <a:latin typeface="Times New Roman"/>
                <a:cs typeface="Times New Roman"/>
              </a:rPr>
              <a:t>    </a:t>
            </a:r>
            <a:r>
              <a:rPr lang="en-US" sz="2400" u="heavy" spc="-20" dirty="0">
                <a:solidFill>
                  <a:srgbClr val="0000FF"/>
                </a:solidFill>
                <a:uFill>
                  <a:solidFill>
                    <a:srgbClr val="0000FF"/>
                  </a:solidFill>
                </a:uFill>
                <a:latin typeface="Times New Roman"/>
                <a:cs typeface="Times New Roman"/>
              </a:rPr>
              <a:t>www.fema.gov/media-</a:t>
            </a:r>
            <a:r>
              <a:rPr lang="en-US" sz="2400" u="heavy" spc="-5" dirty="0">
                <a:solidFill>
                  <a:srgbClr val="0000FF"/>
                </a:solidFill>
                <a:uFill>
                  <a:solidFill>
                    <a:srgbClr val="0000FF"/>
                  </a:solidFill>
                </a:uFill>
                <a:latin typeface="Times New Roman"/>
                <a:cs typeface="Times New Roman"/>
              </a:rPr>
              <a:t>library/assets/documents/111781</a:t>
            </a:r>
            <a:r>
              <a:rPr lang="en-US" sz="2400" spc="-5" dirty="0">
                <a:solidFill>
                  <a:srgbClr val="303030"/>
                </a:solidFill>
                <a:latin typeface="Times New Roman"/>
                <a:cs typeface="Times New Roman"/>
              </a:rPr>
              <a:t>.</a:t>
            </a:r>
            <a:endParaRPr lang="en-US" sz="2400" dirty="0">
              <a:latin typeface="Times New Roman"/>
              <a:cs typeface="Times New Roman"/>
            </a:endParaRP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8800" y="1812106"/>
            <a:ext cx="30480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523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769441"/>
          </a:xfrm>
          <a:prstGeom prst="rect">
            <a:avLst/>
          </a:prstGeom>
        </p:spPr>
        <p:txBody>
          <a:bodyPr wrap="square">
            <a:spAutoFit/>
          </a:bodyPr>
          <a:lstStyle/>
          <a:p>
            <a:r>
              <a:rPr lang="en-US" sz="4400" b="1" dirty="0">
                <a:latin typeface="Times New Roman" charset="0"/>
                <a:ea typeface="Times New Roman" charset="0"/>
                <a:cs typeface="Times New Roman" charset="0"/>
              </a:rPr>
              <a:t>OFFICE OF MITIGATION</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Mitigation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75149"/>
            <a:ext cx="4013410"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073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600986"/>
          </a:xfrm>
          <a:prstGeom prst="rect">
            <a:avLst/>
          </a:prstGeom>
        </p:spPr>
        <p:txBody>
          <a:bodyPr wrap="square">
            <a:spAutoFit/>
          </a:bodyPr>
          <a:lstStyle/>
          <a:p>
            <a:r>
              <a:rPr lang="en-US" sz="4400" b="1" dirty="0">
                <a:latin typeface="Times New Roman" charset="0"/>
                <a:ea typeface="Times New Roman" charset="0"/>
                <a:cs typeface="Times New Roman" charset="0"/>
              </a:rPr>
              <a:t>OFFICE OF MITIGATION</a:t>
            </a:r>
          </a:p>
          <a:p>
            <a:r>
              <a:rPr lang="en-US" sz="2800" dirty="0">
                <a:latin typeface="Times New Roman"/>
                <a:cs typeface="Times New Roman"/>
              </a:rPr>
              <a:t>This office </a:t>
            </a:r>
            <a:r>
              <a:rPr lang="en-US" sz="2800" spc="-5" dirty="0">
                <a:latin typeface="Times New Roman"/>
                <a:cs typeface="Times New Roman"/>
              </a:rPr>
              <a:t>is responsible </a:t>
            </a:r>
            <a:r>
              <a:rPr lang="en-US" sz="2800" dirty="0">
                <a:latin typeface="Times New Roman"/>
                <a:cs typeface="Times New Roman"/>
              </a:rPr>
              <a:t>for </a:t>
            </a:r>
            <a:r>
              <a:rPr lang="en-US" sz="2800" spc="-5" dirty="0">
                <a:latin typeface="Times New Roman"/>
                <a:cs typeface="Times New Roman"/>
              </a:rPr>
              <a:t>coordinating </a:t>
            </a:r>
            <a:r>
              <a:rPr lang="en-US" sz="2800" dirty="0">
                <a:latin typeface="Times New Roman"/>
                <a:cs typeface="Times New Roman"/>
              </a:rPr>
              <a:t>disaster loss </a:t>
            </a:r>
            <a:r>
              <a:rPr lang="en-US" sz="2800" spc="-5" dirty="0">
                <a:latin typeface="Times New Roman"/>
                <a:cs typeface="Times New Roman"/>
              </a:rPr>
              <a:t>reduction  programs, initiative and policies </a:t>
            </a:r>
            <a:r>
              <a:rPr lang="en-US" sz="2800" dirty="0">
                <a:latin typeface="Times New Roman"/>
                <a:cs typeface="Times New Roman"/>
              </a:rPr>
              <a:t>throughout the </a:t>
            </a:r>
            <a:r>
              <a:rPr lang="en-US" sz="2800" spc="-5" dirty="0">
                <a:latin typeface="Times New Roman"/>
                <a:cs typeface="Times New Roman"/>
              </a:rPr>
              <a:t>state. Disaster </a:t>
            </a:r>
            <a:r>
              <a:rPr lang="en-US" sz="2800" dirty="0">
                <a:latin typeface="Times New Roman"/>
                <a:cs typeface="Times New Roman"/>
              </a:rPr>
              <a:t>loss  reduction </a:t>
            </a:r>
            <a:r>
              <a:rPr lang="en-US" sz="2800" spc="-5" dirty="0">
                <a:latin typeface="Times New Roman"/>
                <a:cs typeface="Times New Roman"/>
              </a:rPr>
              <a:t>measures </a:t>
            </a:r>
            <a:r>
              <a:rPr lang="en-US" sz="2800" dirty="0">
                <a:latin typeface="Times New Roman"/>
                <a:cs typeface="Times New Roman"/>
              </a:rPr>
              <a:t>are carried out </a:t>
            </a:r>
            <a:r>
              <a:rPr lang="en-US" sz="2800" spc="-5" dirty="0">
                <a:latin typeface="Times New Roman"/>
                <a:cs typeface="Times New Roman"/>
              </a:rPr>
              <a:t>through </a:t>
            </a:r>
            <a:r>
              <a:rPr lang="en-US" sz="2800" spc="-10" dirty="0">
                <a:latin typeface="Times New Roman"/>
                <a:cs typeface="Times New Roman"/>
              </a:rPr>
              <a:t>the </a:t>
            </a:r>
            <a:r>
              <a:rPr lang="en-US" sz="2800" spc="-5" dirty="0">
                <a:latin typeface="Times New Roman"/>
                <a:cs typeface="Times New Roman"/>
              </a:rPr>
              <a:t>development </a:t>
            </a:r>
            <a:r>
              <a:rPr lang="en-US" sz="2800" dirty="0">
                <a:latin typeface="Times New Roman"/>
                <a:cs typeface="Times New Roman"/>
              </a:rPr>
              <a:t>of </a:t>
            </a:r>
            <a:r>
              <a:rPr lang="en-US" sz="2800" spc="-5" dirty="0">
                <a:latin typeface="Times New Roman"/>
                <a:cs typeface="Times New Roman"/>
              </a:rPr>
              <a:t>state and  </a:t>
            </a:r>
            <a:r>
              <a:rPr lang="en-US" sz="2800" dirty="0">
                <a:latin typeface="Times New Roman"/>
                <a:cs typeface="Times New Roman"/>
              </a:rPr>
              <a:t>local </a:t>
            </a:r>
            <a:r>
              <a:rPr lang="en-US" sz="2800" spc="-5" dirty="0">
                <a:latin typeface="Times New Roman"/>
                <a:cs typeface="Times New Roman"/>
              </a:rPr>
              <a:t>hazard mitigation plans </a:t>
            </a:r>
            <a:r>
              <a:rPr lang="en-US" sz="2800" dirty="0">
                <a:latin typeface="Times New Roman"/>
                <a:cs typeface="Times New Roman"/>
              </a:rPr>
              <a:t>and the </a:t>
            </a:r>
            <a:r>
              <a:rPr lang="en-US" sz="2800" spc="-5" dirty="0">
                <a:latin typeface="Times New Roman"/>
                <a:cs typeface="Times New Roman"/>
              </a:rPr>
              <a:t>implementation </a:t>
            </a:r>
            <a:r>
              <a:rPr lang="en-US" sz="2800" dirty="0">
                <a:latin typeface="Times New Roman"/>
                <a:cs typeface="Times New Roman"/>
              </a:rPr>
              <a:t>of </a:t>
            </a:r>
            <a:r>
              <a:rPr lang="en-US" sz="2800" spc="-5" dirty="0">
                <a:latin typeface="Times New Roman"/>
                <a:cs typeface="Times New Roman"/>
              </a:rPr>
              <a:t>those</a:t>
            </a:r>
            <a:r>
              <a:rPr lang="en-US" sz="2800" spc="55" dirty="0">
                <a:latin typeface="Times New Roman"/>
                <a:cs typeface="Times New Roman"/>
              </a:rPr>
              <a:t> </a:t>
            </a:r>
            <a:r>
              <a:rPr lang="en-US" sz="2800" spc="-5" dirty="0">
                <a:latin typeface="Times New Roman"/>
                <a:cs typeface="Times New Roman"/>
              </a:rPr>
              <a:t>plans.</a:t>
            </a:r>
            <a:endParaRPr lang="en-US" sz="2800" dirty="0">
              <a:latin typeface="Times New Roman"/>
              <a:cs typeface="Times New Roman"/>
            </a:endParaRPr>
          </a:p>
          <a:p>
            <a:endParaRPr lang="en-US" sz="4400" b="1" dirty="0">
              <a:latin typeface="Times New Roman" charset="0"/>
              <a:ea typeface="Times New Roman" charset="0"/>
              <a:cs typeface="Times New Roman" charset="0"/>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Mitigation</a:t>
            </a:r>
          </a:p>
        </p:txBody>
      </p:sp>
    </p:spTree>
    <p:extLst>
      <p:ext uri="{BB962C8B-B14F-4D97-AF65-F5344CB8AC3E}">
        <p14:creationId xmlns:p14="http://schemas.microsoft.com/office/powerpoint/2010/main" val="2201972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Mitigation</a:t>
            </a:r>
          </a:p>
        </p:txBody>
      </p:sp>
      <p:sp>
        <p:nvSpPr>
          <p:cNvPr id="7" name="Rectangle 6"/>
          <p:cNvSpPr/>
          <p:nvPr/>
        </p:nvSpPr>
        <p:spPr>
          <a:xfrm>
            <a:off x="228600" y="1676400"/>
            <a:ext cx="8229600" cy="3517886"/>
          </a:xfrm>
          <a:prstGeom prst="rect">
            <a:avLst/>
          </a:prstGeom>
        </p:spPr>
        <p:txBody>
          <a:bodyPr wrap="square">
            <a:spAutoFit/>
          </a:bodyPr>
          <a:lstStyle/>
          <a:p>
            <a:pPr marL="355600" marR="5080" indent="-342900">
              <a:lnSpc>
                <a:spcPct val="99400"/>
              </a:lnSpc>
              <a:spcBef>
                <a:spcPts val="125"/>
              </a:spcBef>
              <a:buFont typeface="Arial"/>
              <a:buChar char="•"/>
              <a:tabLst>
                <a:tab pos="354965" algn="l"/>
                <a:tab pos="355600" algn="l"/>
              </a:tabLst>
            </a:pPr>
            <a:r>
              <a:rPr lang="en-US" sz="2800" dirty="0">
                <a:latin typeface="Times New Roman"/>
                <a:cs typeface="Times New Roman"/>
              </a:rPr>
              <a:t>Mitigation is </a:t>
            </a:r>
            <a:r>
              <a:rPr lang="en-US" sz="2800" spc="-5" dirty="0">
                <a:latin typeface="Times New Roman"/>
                <a:cs typeface="Times New Roman"/>
              </a:rPr>
              <a:t>the ongoing </a:t>
            </a:r>
            <a:r>
              <a:rPr lang="en-US" sz="2800" dirty="0">
                <a:latin typeface="Times New Roman"/>
                <a:cs typeface="Times New Roman"/>
              </a:rPr>
              <a:t>effort</a:t>
            </a:r>
            <a:r>
              <a:rPr lang="en-US" sz="2800" spc="-110" dirty="0">
                <a:latin typeface="Times New Roman"/>
                <a:cs typeface="Times New Roman"/>
              </a:rPr>
              <a:t> </a:t>
            </a:r>
            <a:r>
              <a:rPr lang="en-US" sz="2800" dirty="0">
                <a:latin typeface="Times New Roman"/>
                <a:cs typeface="Times New Roman"/>
              </a:rPr>
              <a:t>to  lessen or </a:t>
            </a:r>
            <a:r>
              <a:rPr lang="en-US" sz="2800" spc="-5" dirty="0">
                <a:latin typeface="Times New Roman"/>
                <a:cs typeface="Times New Roman"/>
              </a:rPr>
              <a:t>eliminate the impact  </a:t>
            </a:r>
            <a:r>
              <a:rPr lang="en-US" sz="2800" dirty="0">
                <a:latin typeface="Times New Roman"/>
                <a:cs typeface="Times New Roman"/>
              </a:rPr>
              <a:t>disasters have on </a:t>
            </a:r>
            <a:r>
              <a:rPr lang="en-US" sz="2800" spc="-25" dirty="0">
                <a:latin typeface="Times New Roman"/>
                <a:cs typeface="Times New Roman"/>
              </a:rPr>
              <a:t>people’s </a:t>
            </a:r>
            <a:r>
              <a:rPr lang="en-US" sz="2800" dirty="0">
                <a:latin typeface="Times New Roman"/>
                <a:cs typeface="Times New Roman"/>
              </a:rPr>
              <a:t>lives  and property through </a:t>
            </a:r>
            <a:r>
              <a:rPr lang="en-US" sz="2800" spc="-5" dirty="0">
                <a:latin typeface="Times New Roman"/>
                <a:cs typeface="Times New Roman"/>
              </a:rPr>
              <a:t>damage  </a:t>
            </a:r>
            <a:r>
              <a:rPr lang="en-US" sz="2800" dirty="0">
                <a:latin typeface="Times New Roman"/>
                <a:cs typeface="Times New Roman"/>
              </a:rPr>
              <a:t>prevention and </a:t>
            </a:r>
            <a:r>
              <a:rPr lang="en-US" sz="2800" spc="-5" dirty="0">
                <a:latin typeface="Times New Roman"/>
                <a:cs typeface="Times New Roman"/>
              </a:rPr>
              <a:t>flood</a:t>
            </a:r>
            <a:r>
              <a:rPr lang="en-US" sz="2800" dirty="0">
                <a:latin typeface="Times New Roman"/>
                <a:cs typeface="Times New Roman"/>
              </a:rPr>
              <a:t> insurance.</a:t>
            </a:r>
          </a:p>
          <a:p>
            <a:pPr marL="355600" marR="5080" indent="-342900">
              <a:lnSpc>
                <a:spcPct val="99400"/>
              </a:lnSpc>
              <a:spcBef>
                <a:spcPts val="125"/>
              </a:spcBef>
              <a:buFont typeface="Arial"/>
              <a:buChar char="•"/>
              <a:tabLst>
                <a:tab pos="354965" algn="l"/>
                <a:tab pos="355600" algn="l"/>
              </a:tabLst>
            </a:pPr>
            <a:r>
              <a:rPr lang="en-US" sz="2800" dirty="0">
                <a:latin typeface="Times New Roman"/>
                <a:cs typeface="Times New Roman"/>
              </a:rPr>
              <a:t>Hazard </a:t>
            </a:r>
            <a:r>
              <a:rPr lang="en-US" sz="2800" spc="-5" dirty="0">
                <a:latin typeface="Times New Roman"/>
                <a:cs typeface="Times New Roman"/>
              </a:rPr>
              <a:t>mitigation                                                        </a:t>
            </a:r>
            <a:r>
              <a:rPr lang="en-US" sz="2800" dirty="0">
                <a:latin typeface="Times New Roman"/>
                <a:cs typeface="Times New Roman"/>
              </a:rPr>
              <a:t>is </a:t>
            </a:r>
            <a:r>
              <a:rPr lang="en-US" sz="2800" spc="-10" dirty="0">
                <a:latin typeface="Times New Roman"/>
                <a:cs typeface="Times New Roman"/>
              </a:rPr>
              <a:t>the  </a:t>
            </a:r>
            <a:r>
              <a:rPr lang="en-US" sz="2800" spc="-5" dirty="0">
                <a:latin typeface="Times New Roman"/>
                <a:cs typeface="Times New Roman"/>
              </a:rPr>
              <a:t>cornerstone                                                        </a:t>
            </a:r>
            <a:r>
              <a:rPr lang="en-US" sz="2800" dirty="0">
                <a:latin typeface="Times New Roman"/>
                <a:cs typeface="Times New Roman"/>
              </a:rPr>
              <a:t>of</a:t>
            </a:r>
            <a:r>
              <a:rPr lang="en-US" sz="2800" spc="-10" dirty="0">
                <a:latin typeface="Times New Roman"/>
                <a:cs typeface="Times New Roman"/>
              </a:rPr>
              <a:t> </a:t>
            </a:r>
            <a:r>
              <a:rPr lang="en-US" sz="2800" spc="-5" dirty="0">
                <a:latin typeface="Times New Roman"/>
                <a:cs typeface="Times New Roman"/>
              </a:rPr>
              <a:t>emergency                                                    management.</a:t>
            </a:r>
            <a:endParaRPr lang="en-US" sz="2800" dirty="0">
              <a:latin typeface="Times New Roman"/>
              <a:cs typeface="Times New Roman"/>
            </a:endParaRPr>
          </a:p>
        </p:txBody>
      </p:sp>
      <p:sp>
        <p:nvSpPr>
          <p:cNvPr id="5" name="Right Arrow 4"/>
          <p:cNvSpPr/>
          <p:nvPr/>
        </p:nvSpPr>
        <p:spPr>
          <a:xfrm>
            <a:off x="2667000" y="4394982"/>
            <a:ext cx="2377440" cy="1188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7563" y="3151547"/>
            <a:ext cx="3810000"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55277" y="4642995"/>
            <a:ext cx="2667000" cy="940707"/>
          </a:xfrm>
          <a:prstGeom prst="rect">
            <a:avLst/>
          </a:prstGeom>
        </p:spPr>
        <p:txBody>
          <a:bodyPr wrap="square">
            <a:spAutoFit/>
          </a:bodyPr>
          <a:lstStyle/>
          <a:p>
            <a:pPr marL="12700" marR="5080">
              <a:lnSpc>
                <a:spcPct val="99400"/>
              </a:lnSpc>
              <a:spcBef>
                <a:spcPts val="125"/>
              </a:spcBef>
              <a:tabLst>
                <a:tab pos="354965" algn="l"/>
                <a:tab pos="355600" algn="l"/>
              </a:tabLst>
            </a:pPr>
            <a:r>
              <a:rPr lang="en-US" sz="1600" spc="-130" dirty="0">
                <a:latin typeface="Arial"/>
                <a:cs typeface="Arial"/>
              </a:rPr>
              <a:t>Examples</a:t>
            </a:r>
            <a:r>
              <a:rPr lang="en-US" sz="1600" spc="-195" dirty="0">
                <a:latin typeface="Arial"/>
                <a:cs typeface="Arial"/>
              </a:rPr>
              <a:t> </a:t>
            </a:r>
            <a:r>
              <a:rPr lang="en-US" sz="1600" spc="-10" dirty="0">
                <a:latin typeface="Arial"/>
                <a:cs typeface="Arial"/>
              </a:rPr>
              <a:t>of  </a:t>
            </a:r>
            <a:r>
              <a:rPr lang="en-US" sz="1600" spc="-90" dirty="0">
                <a:latin typeface="Arial"/>
                <a:cs typeface="Arial"/>
              </a:rPr>
              <a:t>Threats </a:t>
            </a:r>
          </a:p>
          <a:p>
            <a:pPr marL="12700" marR="5080">
              <a:lnSpc>
                <a:spcPct val="99400"/>
              </a:lnSpc>
              <a:spcBef>
                <a:spcPts val="125"/>
              </a:spcBef>
              <a:tabLst>
                <a:tab pos="354965" algn="l"/>
                <a:tab pos="355600" algn="l"/>
              </a:tabLst>
            </a:pPr>
            <a:r>
              <a:rPr lang="en-US" sz="1600" spc="-85" dirty="0">
                <a:latin typeface="Arial"/>
                <a:cs typeface="Arial"/>
              </a:rPr>
              <a:t>and  </a:t>
            </a:r>
            <a:r>
              <a:rPr lang="en-US" sz="1600" spc="-130" dirty="0">
                <a:latin typeface="Arial"/>
                <a:cs typeface="Arial"/>
              </a:rPr>
              <a:t>Hazards </a:t>
            </a:r>
            <a:r>
              <a:rPr lang="en-US" sz="1600" spc="-75" dirty="0">
                <a:latin typeface="Arial"/>
                <a:cs typeface="Arial"/>
              </a:rPr>
              <a:t>by  </a:t>
            </a:r>
            <a:r>
              <a:rPr lang="en-US" sz="1600" spc="-100" dirty="0">
                <a:latin typeface="Arial"/>
                <a:cs typeface="Arial"/>
              </a:rPr>
              <a:t>Categor</a:t>
            </a:r>
            <a:r>
              <a:rPr lang="en-US" spc="-100" dirty="0">
                <a:latin typeface="Arial"/>
                <a:cs typeface="Arial"/>
              </a:rPr>
              <a:t>y</a:t>
            </a:r>
            <a:endParaRPr lang="en-US" dirty="0">
              <a:latin typeface="Arial"/>
              <a:cs typeface="Arial"/>
            </a:endParaRPr>
          </a:p>
          <a:p>
            <a:pPr marL="12700" marR="5080">
              <a:lnSpc>
                <a:spcPct val="99400"/>
              </a:lnSpc>
              <a:spcBef>
                <a:spcPts val="125"/>
              </a:spcBef>
              <a:tabLst>
                <a:tab pos="354965" algn="l"/>
                <a:tab pos="355600" algn="l"/>
              </a:tabLst>
            </a:pPr>
            <a:endParaRPr lang="en-US" dirty="0">
              <a:latin typeface="Times New Roman"/>
              <a:cs typeface="Times New Roman"/>
            </a:endParaRPr>
          </a:p>
        </p:txBody>
      </p:sp>
    </p:spTree>
    <p:extLst>
      <p:ext uri="{BB962C8B-B14F-4D97-AF65-F5344CB8AC3E}">
        <p14:creationId xmlns:p14="http://schemas.microsoft.com/office/powerpoint/2010/main" val="2240666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Mitigation</a:t>
            </a:r>
          </a:p>
        </p:txBody>
      </p:sp>
      <p:sp>
        <p:nvSpPr>
          <p:cNvPr id="7" name="Rectangle 6"/>
          <p:cNvSpPr/>
          <p:nvPr/>
        </p:nvSpPr>
        <p:spPr>
          <a:xfrm>
            <a:off x="228600" y="1676400"/>
            <a:ext cx="8229600" cy="4980851"/>
          </a:xfrm>
          <a:prstGeom prst="rect">
            <a:avLst/>
          </a:prstGeom>
        </p:spPr>
        <p:txBody>
          <a:bodyPr wrap="square">
            <a:spAutoFit/>
          </a:bodyPr>
          <a:lstStyle/>
          <a:p>
            <a:pPr marL="355600" marR="1062990" indent="-342900">
              <a:lnSpc>
                <a:spcPts val="3820"/>
              </a:lnSpc>
              <a:spcBef>
                <a:spcPts val="245"/>
              </a:spcBef>
              <a:buChar char="•"/>
              <a:tabLst>
                <a:tab pos="354965" algn="l"/>
                <a:tab pos="355600" algn="l"/>
              </a:tabLst>
            </a:pPr>
            <a:r>
              <a:rPr lang="en-US" sz="3200" dirty="0">
                <a:latin typeface="Times New Roman"/>
                <a:cs typeface="Times New Roman"/>
              </a:rPr>
              <a:t>State and </a:t>
            </a:r>
            <a:r>
              <a:rPr lang="en-US" sz="3200" spc="-5" dirty="0">
                <a:latin typeface="Times New Roman"/>
                <a:cs typeface="Times New Roman"/>
              </a:rPr>
              <a:t>local </a:t>
            </a:r>
            <a:r>
              <a:rPr lang="en-US" sz="3200" dirty="0">
                <a:latin typeface="Times New Roman"/>
                <a:cs typeface="Times New Roman"/>
              </a:rPr>
              <a:t>mitigation </a:t>
            </a:r>
            <a:r>
              <a:rPr lang="en-US" sz="3200" spc="-5" dirty="0">
                <a:latin typeface="Times New Roman"/>
                <a:cs typeface="Times New Roman"/>
              </a:rPr>
              <a:t>strategies that  </a:t>
            </a:r>
            <a:r>
              <a:rPr lang="en-US" sz="3200" dirty="0">
                <a:latin typeface="Times New Roman"/>
                <a:cs typeface="Times New Roman"/>
              </a:rPr>
              <a:t>qualify for</a:t>
            </a:r>
            <a:r>
              <a:rPr lang="en-US" sz="3200" spc="15" dirty="0">
                <a:latin typeface="Times New Roman"/>
                <a:cs typeface="Times New Roman"/>
              </a:rPr>
              <a:t> </a:t>
            </a:r>
            <a:r>
              <a:rPr lang="en-US" sz="3200" spc="-5" dirty="0">
                <a:latin typeface="Times New Roman"/>
                <a:cs typeface="Times New Roman"/>
              </a:rPr>
              <a:t>funding:</a:t>
            </a:r>
            <a:endParaRPr lang="en-US" sz="3200" dirty="0">
              <a:latin typeface="Times New Roman"/>
              <a:cs typeface="Times New Roman"/>
            </a:endParaRPr>
          </a:p>
          <a:p>
            <a:pPr marL="812800" lvl="1" indent="-342900">
              <a:lnSpc>
                <a:spcPct val="100000"/>
              </a:lnSpc>
              <a:spcBef>
                <a:spcPts val="445"/>
              </a:spcBef>
              <a:buFont typeface="Courier New" panose="02070309020205020404" pitchFamily="49" charset="0"/>
              <a:buChar char="o"/>
              <a:tabLst>
                <a:tab pos="756285" algn="l"/>
                <a:tab pos="756920" algn="l"/>
              </a:tabLst>
            </a:pPr>
            <a:r>
              <a:rPr lang="en-US" sz="2400" dirty="0">
                <a:latin typeface="Times New Roman"/>
                <a:cs typeface="Times New Roman"/>
              </a:rPr>
              <a:t>Hazard </a:t>
            </a:r>
            <a:r>
              <a:rPr lang="en-US" sz="2400" spc="-5" dirty="0">
                <a:latin typeface="Times New Roman"/>
                <a:cs typeface="Times New Roman"/>
              </a:rPr>
              <a:t>mitigation</a:t>
            </a:r>
            <a:r>
              <a:rPr lang="en-US" sz="2400" spc="-70" dirty="0">
                <a:latin typeface="Times New Roman"/>
                <a:cs typeface="Times New Roman"/>
              </a:rPr>
              <a:t> </a:t>
            </a:r>
            <a:r>
              <a:rPr lang="en-US" sz="2400" spc="-5" dirty="0">
                <a:latin typeface="Times New Roman"/>
                <a:cs typeface="Times New Roman"/>
              </a:rPr>
              <a:t>planning</a:t>
            </a:r>
            <a:endParaRPr lang="en-US" sz="2400" dirty="0">
              <a:latin typeface="Times New Roman"/>
              <a:cs typeface="Times New Roman"/>
            </a:endParaRPr>
          </a:p>
          <a:p>
            <a:pPr marL="812800" lvl="1" indent="-342900">
              <a:lnSpc>
                <a:spcPct val="100000"/>
              </a:lnSpc>
              <a:spcBef>
                <a:spcPts val="565"/>
              </a:spcBef>
              <a:buFont typeface="Courier New" panose="02070309020205020404" pitchFamily="49" charset="0"/>
              <a:buChar char="o"/>
              <a:tabLst>
                <a:tab pos="756285" algn="l"/>
                <a:tab pos="756920" algn="l"/>
              </a:tabLst>
            </a:pPr>
            <a:r>
              <a:rPr lang="en-US" sz="2400" dirty="0">
                <a:latin typeface="Times New Roman"/>
                <a:cs typeface="Times New Roman"/>
              </a:rPr>
              <a:t>Retrofit of critical</a:t>
            </a:r>
            <a:r>
              <a:rPr lang="en-US" sz="2400" spc="-150" dirty="0">
                <a:latin typeface="Times New Roman"/>
                <a:cs typeface="Times New Roman"/>
              </a:rPr>
              <a:t> </a:t>
            </a:r>
            <a:r>
              <a:rPr lang="en-US" sz="2400" dirty="0">
                <a:latin typeface="Times New Roman"/>
                <a:cs typeface="Times New Roman"/>
              </a:rPr>
              <a:t>facilities</a:t>
            </a:r>
          </a:p>
          <a:p>
            <a:pPr marL="812800" marR="1140460" lvl="1" indent="-342900">
              <a:lnSpc>
                <a:spcPct val="100000"/>
              </a:lnSpc>
              <a:spcBef>
                <a:spcPts val="565"/>
              </a:spcBef>
              <a:buFont typeface="Courier New" panose="02070309020205020404" pitchFamily="49" charset="0"/>
              <a:buChar char="o"/>
              <a:tabLst>
                <a:tab pos="756285" algn="l"/>
                <a:tab pos="756920" algn="l"/>
              </a:tabLst>
            </a:pPr>
            <a:r>
              <a:rPr lang="en-US" sz="2400" spc="-5" dirty="0">
                <a:latin typeface="Times New Roman"/>
                <a:cs typeface="Times New Roman"/>
              </a:rPr>
              <a:t>Acquisition, elevation, </a:t>
            </a:r>
            <a:r>
              <a:rPr lang="en-US" sz="2400" dirty="0">
                <a:latin typeface="Times New Roman"/>
                <a:cs typeface="Times New Roman"/>
              </a:rPr>
              <a:t>relocation and/or</a:t>
            </a:r>
            <a:r>
              <a:rPr lang="en-US" sz="2400" spc="-30" dirty="0">
                <a:latin typeface="Times New Roman"/>
                <a:cs typeface="Times New Roman"/>
              </a:rPr>
              <a:t> </a:t>
            </a:r>
            <a:r>
              <a:rPr lang="en-US" sz="2400" spc="-5" dirty="0">
                <a:latin typeface="Times New Roman"/>
                <a:cs typeface="Times New Roman"/>
              </a:rPr>
              <a:t>drainage  improvements </a:t>
            </a:r>
            <a:r>
              <a:rPr lang="en-US" sz="2400" dirty="0">
                <a:latin typeface="Times New Roman"/>
                <a:cs typeface="Times New Roman"/>
              </a:rPr>
              <a:t>of </a:t>
            </a:r>
            <a:r>
              <a:rPr lang="en-US" sz="2400" spc="-5" dirty="0">
                <a:latin typeface="Times New Roman"/>
                <a:cs typeface="Times New Roman"/>
              </a:rPr>
              <a:t>repetitive </a:t>
            </a:r>
            <a:r>
              <a:rPr lang="en-US" sz="2400" dirty="0">
                <a:latin typeface="Times New Roman"/>
                <a:cs typeface="Times New Roman"/>
              </a:rPr>
              <a:t>flood </a:t>
            </a:r>
            <a:r>
              <a:rPr lang="en-US" sz="2400" spc="-5" dirty="0">
                <a:latin typeface="Times New Roman"/>
                <a:cs typeface="Times New Roman"/>
              </a:rPr>
              <a:t>loss</a:t>
            </a:r>
            <a:r>
              <a:rPr lang="en-US" sz="2400" spc="25" dirty="0">
                <a:latin typeface="Times New Roman"/>
                <a:cs typeface="Times New Roman"/>
              </a:rPr>
              <a:t> </a:t>
            </a:r>
            <a:r>
              <a:rPr lang="en-US" sz="2400" spc="-5" dirty="0">
                <a:latin typeface="Times New Roman"/>
                <a:cs typeface="Times New Roman"/>
              </a:rPr>
              <a:t>structures</a:t>
            </a:r>
            <a:endParaRPr lang="en-US" sz="2400" dirty="0">
              <a:latin typeface="Times New Roman"/>
              <a:cs typeface="Times New Roman"/>
            </a:endParaRPr>
          </a:p>
          <a:p>
            <a:pPr marL="812800" lvl="1" indent="-342900">
              <a:lnSpc>
                <a:spcPct val="100000"/>
              </a:lnSpc>
              <a:spcBef>
                <a:spcPts val="570"/>
              </a:spcBef>
              <a:buFont typeface="Courier New" panose="02070309020205020404" pitchFamily="49" charset="0"/>
              <a:buChar char="o"/>
              <a:tabLst>
                <a:tab pos="756285" algn="l"/>
                <a:tab pos="756920" algn="l"/>
              </a:tabLst>
            </a:pPr>
            <a:r>
              <a:rPr lang="en-US" sz="2400" spc="-5" dirty="0">
                <a:latin typeface="Times New Roman"/>
                <a:cs typeface="Times New Roman"/>
              </a:rPr>
              <a:t>Construction </a:t>
            </a:r>
            <a:r>
              <a:rPr lang="en-US" sz="2400" dirty="0">
                <a:latin typeface="Times New Roman"/>
                <a:cs typeface="Times New Roman"/>
              </a:rPr>
              <a:t>and/or </a:t>
            </a:r>
            <a:r>
              <a:rPr lang="en-US" sz="2400" spc="-5" dirty="0">
                <a:latin typeface="Times New Roman"/>
                <a:cs typeface="Times New Roman"/>
              </a:rPr>
              <a:t>upgrade </a:t>
            </a:r>
            <a:r>
              <a:rPr lang="en-US" sz="2400" dirty="0">
                <a:latin typeface="Times New Roman"/>
                <a:cs typeface="Times New Roman"/>
              </a:rPr>
              <a:t>of </a:t>
            </a:r>
            <a:r>
              <a:rPr lang="en-US" sz="2400" spc="-5" dirty="0">
                <a:latin typeface="Times New Roman"/>
                <a:cs typeface="Times New Roman"/>
              </a:rPr>
              <a:t>general population</a:t>
            </a:r>
            <a:r>
              <a:rPr lang="en-US" sz="2400" spc="25" dirty="0">
                <a:latin typeface="Times New Roman"/>
                <a:cs typeface="Times New Roman"/>
              </a:rPr>
              <a:t> </a:t>
            </a:r>
            <a:r>
              <a:rPr lang="en-US" sz="2400" spc="-5" dirty="0">
                <a:latin typeface="Times New Roman"/>
                <a:cs typeface="Times New Roman"/>
              </a:rPr>
              <a:t>shelters</a:t>
            </a:r>
            <a:endParaRPr lang="en-US" sz="2400" dirty="0">
              <a:latin typeface="Times New Roman"/>
              <a:cs typeface="Times New Roman"/>
            </a:endParaRPr>
          </a:p>
          <a:p>
            <a:pPr marL="812800" lvl="1" indent="-342900">
              <a:lnSpc>
                <a:spcPct val="100000"/>
              </a:lnSpc>
              <a:spcBef>
                <a:spcPts val="560"/>
              </a:spcBef>
              <a:buFont typeface="Courier New" panose="02070309020205020404" pitchFamily="49" charset="0"/>
              <a:buChar char="o"/>
              <a:tabLst>
                <a:tab pos="756285" algn="l"/>
                <a:tab pos="756920" algn="l"/>
              </a:tabLst>
            </a:pPr>
            <a:r>
              <a:rPr lang="en-US" sz="2400" spc="-5" dirty="0">
                <a:latin typeface="Times New Roman"/>
                <a:cs typeface="Times New Roman"/>
              </a:rPr>
              <a:t>Enhancement </a:t>
            </a:r>
            <a:r>
              <a:rPr lang="en-US" sz="2400" dirty="0">
                <a:latin typeface="Times New Roman"/>
                <a:cs typeface="Times New Roman"/>
              </a:rPr>
              <a:t>of </a:t>
            </a:r>
            <a:r>
              <a:rPr lang="en-US" sz="2400" spc="-5" dirty="0">
                <a:latin typeface="Times New Roman"/>
                <a:cs typeface="Times New Roman"/>
              </a:rPr>
              <a:t>development </a:t>
            </a:r>
            <a:r>
              <a:rPr lang="en-US" sz="2400" dirty="0">
                <a:latin typeface="Times New Roman"/>
                <a:cs typeface="Times New Roman"/>
              </a:rPr>
              <a:t>codes and</a:t>
            </a:r>
            <a:r>
              <a:rPr lang="en-US" sz="2400" spc="-50" dirty="0">
                <a:latin typeface="Times New Roman"/>
                <a:cs typeface="Times New Roman"/>
              </a:rPr>
              <a:t> </a:t>
            </a:r>
            <a:r>
              <a:rPr lang="en-US" sz="2400" spc="-5" dirty="0">
                <a:latin typeface="Times New Roman"/>
                <a:cs typeface="Times New Roman"/>
              </a:rPr>
              <a:t>standards</a:t>
            </a:r>
            <a:endParaRPr lang="en-US" sz="2400" dirty="0">
              <a:latin typeface="Times New Roman"/>
              <a:cs typeface="Times New Roman"/>
            </a:endParaRPr>
          </a:p>
          <a:p>
            <a:pPr marL="812800" lvl="1" indent="-342900">
              <a:lnSpc>
                <a:spcPct val="100000"/>
              </a:lnSpc>
              <a:spcBef>
                <a:spcPts val="565"/>
              </a:spcBef>
              <a:buFont typeface="Courier New" panose="02070309020205020404" pitchFamily="49" charset="0"/>
              <a:buChar char="o"/>
              <a:tabLst>
                <a:tab pos="756285" algn="l"/>
                <a:tab pos="756920" algn="l"/>
              </a:tabLst>
            </a:pPr>
            <a:r>
              <a:rPr lang="en-US" sz="2400" dirty="0">
                <a:latin typeface="Times New Roman"/>
                <a:cs typeface="Times New Roman"/>
              </a:rPr>
              <a:t>Safe </a:t>
            </a:r>
            <a:r>
              <a:rPr lang="en-US" sz="2400" spc="-5" dirty="0">
                <a:latin typeface="Times New Roman"/>
                <a:cs typeface="Times New Roman"/>
              </a:rPr>
              <a:t>rooms </a:t>
            </a:r>
            <a:r>
              <a:rPr lang="en-US" sz="2400" dirty="0">
                <a:latin typeface="Times New Roman"/>
                <a:cs typeface="Times New Roman"/>
              </a:rPr>
              <a:t>and </a:t>
            </a:r>
            <a:r>
              <a:rPr lang="en-US" sz="2400" spc="-5" dirty="0">
                <a:latin typeface="Times New Roman"/>
                <a:cs typeface="Times New Roman"/>
              </a:rPr>
              <a:t>storm</a:t>
            </a:r>
            <a:r>
              <a:rPr lang="en-US" sz="2400" spc="-25" dirty="0">
                <a:latin typeface="Times New Roman"/>
                <a:cs typeface="Times New Roman"/>
              </a:rPr>
              <a:t> </a:t>
            </a:r>
            <a:r>
              <a:rPr lang="en-US" sz="2400" spc="-5" dirty="0">
                <a:latin typeface="Times New Roman"/>
                <a:cs typeface="Times New Roman"/>
              </a:rPr>
              <a:t>shelters</a:t>
            </a:r>
            <a:endParaRPr lang="en-US" sz="2400" dirty="0">
              <a:latin typeface="Times New Roman"/>
              <a:cs typeface="Times New Roman"/>
            </a:endParaRPr>
          </a:p>
          <a:p>
            <a:pPr marL="812800" lvl="1" indent="-342900">
              <a:lnSpc>
                <a:spcPct val="100000"/>
              </a:lnSpc>
              <a:spcBef>
                <a:spcPts val="565"/>
              </a:spcBef>
              <a:buFont typeface="Courier New" panose="02070309020205020404" pitchFamily="49" charset="0"/>
              <a:buChar char="o"/>
              <a:tabLst>
                <a:tab pos="756285" algn="l"/>
                <a:tab pos="756920" algn="l"/>
              </a:tabLst>
            </a:pPr>
            <a:r>
              <a:rPr lang="en-US" sz="2400" spc="-5" dirty="0">
                <a:latin typeface="Times New Roman"/>
                <a:cs typeface="Times New Roman"/>
              </a:rPr>
              <a:t>Generators for </a:t>
            </a:r>
            <a:r>
              <a:rPr lang="en-US" sz="2400" dirty="0">
                <a:latin typeface="Times New Roman"/>
                <a:cs typeface="Times New Roman"/>
              </a:rPr>
              <a:t>critical</a:t>
            </a:r>
            <a:r>
              <a:rPr lang="en-US" sz="2400" spc="-40" dirty="0">
                <a:latin typeface="Times New Roman"/>
                <a:cs typeface="Times New Roman"/>
              </a:rPr>
              <a:t> </a:t>
            </a:r>
            <a:r>
              <a:rPr lang="en-US" sz="2400" dirty="0">
                <a:latin typeface="Times New Roman"/>
                <a:cs typeface="Times New Roman"/>
              </a:rPr>
              <a:t>facilities</a:t>
            </a:r>
          </a:p>
          <a:p>
            <a:pPr marL="812800" lvl="1" indent="-342900">
              <a:lnSpc>
                <a:spcPct val="100000"/>
              </a:lnSpc>
              <a:spcBef>
                <a:spcPts val="565"/>
              </a:spcBef>
              <a:buFont typeface="Courier New" panose="02070309020205020404" pitchFamily="49" charset="0"/>
              <a:buChar char="o"/>
              <a:tabLst>
                <a:tab pos="756285" algn="l"/>
                <a:tab pos="756920" algn="l"/>
              </a:tabLst>
            </a:pPr>
            <a:r>
              <a:rPr lang="en-US" sz="2400" spc="-35" dirty="0">
                <a:latin typeface="Times New Roman"/>
                <a:cs typeface="Times New Roman"/>
              </a:rPr>
              <a:t>Warning</a:t>
            </a:r>
            <a:r>
              <a:rPr lang="en-US" sz="2400" spc="-45" dirty="0">
                <a:latin typeface="Times New Roman"/>
                <a:cs typeface="Times New Roman"/>
              </a:rPr>
              <a:t> </a:t>
            </a:r>
            <a:r>
              <a:rPr lang="en-US" sz="2400" spc="-5" dirty="0">
                <a:latin typeface="Times New Roman"/>
                <a:cs typeface="Times New Roman"/>
              </a:rPr>
              <a:t>systems</a:t>
            </a:r>
            <a:endParaRPr lang="en-US" sz="2400" dirty="0">
              <a:latin typeface="Times New Roman"/>
              <a:cs typeface="Times New Roman"/>
            </a:endParaRPr>
          </a:p>
        </p:txBody>
      </p:sp>
    </p:spTree>
    <p:extLst>
      <p:ext uri="{BB962C8B-B14F-4D97-AF65-F5344CB8AC3E}">
        <p14:creationId xmlns:p14="http://schemas.microsoft.com/office/powerpoint/2010/main" val="375905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5" b="76667"/>
          <a:stretch/>
        </p:blipFill>
        <p:spPr>
          <a:xfrm>
            <a:off x="0" y="0"/>
            <a:ext cx="9144000" cy="1295400"/>
          </a:xfrm>
          <a:prstGeom prst="rect">
            <a:avLst/>
          </a:prstGeom>
        </p:spPr>
      </p:pic>
      <p:sp>
        <p:nvSpPr>
          <p:cNvPr id="5" name="Rectangle 4"/>
          <p:cNvSpPr/>
          <p:nvPr/>
        </p:nvSpPr>
        <p:spPr>
          <a:xfrm>
            <a:off x="609600" y="1676400"/>
            <a:ext cx="8229600" cy="4462760"/>
          </a:xfrm>
          <a:prstGeom prst="rect">
            <a:avLst/>
          </a:prstGeom>
        </p:spPr>
        <p:txBody>
          <a:bodyPr wrap="square">
            <a:spAutoFit/>
          </a:bodyPr>
          <a:lstStyle/>
          <a:p>
            <a:pPr marL="457200" indent="-457200">
              <a:buFont typeface="Arial" panose="020B0604020202020204" pitchFamily="34" charset="0"/>
              <a:buChar char="•"/>
            </a:pPr>
            <a:r>
              <a:rPr lang="en-US" sz="3000" b="1" dirty="0">
                <a:latin typeface="Times New Roman" charset="0"/>
                <a:ea typeface="Times New Roman" charset="0"/>
                <a:cs typeface="Times New Roman" charset="0"/>
              </a:rPr>
              <a:t>Upon completion of this course you will be able to</a:t>
            </a:r>
            <a:r>
              <a:rPr lang="en-US" sz="3000" dirty="0">
                <a:latin typeface="Times New Roman" charset="0"/>
                <a:ea typeface="Times New Roman" charset="0"/>
                <a:cs typeface="Times New Roman" charset="0"/>
              </a:rPr>
              <a:t>: </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Describe MEMA’s organization and capabilities.</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Understand the National Incident Management System (NIMS), Incident Command             System (ICS)</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Brief overview of Emergency Management Law, the Stafford Act, HSPD-5, PPD-8 and EMPG.</a:t>
            </a:r>
          </a:p>
          <a:p>
            <a:pPr marL="914400" lvl="1" indent="-457200">
              <a:buFont typeface="Courier New" panose="02070309020205020404" pitchFamily="49" charset="0"/>
              <a:buChar char="o"/>
            </a:pPr>
            <a:r>
              <a:rPr lang="en-US" sz="2800" dirty="0">
                <a:latin typeface="Times New Roman" charset="0"/>
                <a:ea typeface="Times New Roman" charset="0"/>
                <a:cs typeface="Times New Roman" charset="0"/>
              </a:rPr>
              <a:t>Identify MEMA’s situational awareness products and tools.</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Course Goal</a:t>
            </a:r>
          </a:p>
        </p:txBody>
      </p:sp>
    </p:spTree>
    <p:extLst>
      <p:ext uri="{BB962C8B-B14F-4D97-AF65-F5344CB8AC3E}">
        <p14:creationId xmlns:p14="http://schemas.microsoft.com/office/powerpoint/2010/main" val="2035786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Mitigation</a:t>
            </a:r>
          </a:p>
        </p:txBody>
      </p:sp>
      <p:sp>
        <p:nvSpPr>
          <p:cNvPr id="7" name="Rectangle 6"/>
          <p:cNvSpPr/>
          <p:nvPr/>
        </p:nvSpPr>
        <p:spPr>
          <a:xfrm>
            <a:off x="228600" y="1676400"/>
            <a:ext cx="8229600" cy="4611519"/>
          </a:xfrm>
          <a:prstGeom prst="rect">
            <a:avLst/>
          </a:prstGeom>
        </p:spPr>
        <p:txBody>
          <a:bodyPr wrap="square">
            <a:spAutoFit/>
          </a:bodyPr>
          <a:lstStyle/>
          <a:p>
            <a:pPr marL="355600" marR="5080" indent="-342900">
              <a:lnSpc>
                <a:spcPct val="99500"/>
              </a:lnSpc>
              <a:spcBef>
                <a:spcPts val="110"/>
              </a:spcBef>
              <a:buChar char="•"/>
              <a:tabLst>
                <a:tab pos="354965" algn="l"/>
                <a:tab pos="355600" algn="l"/>
              </a:tabLst>
            </a:pPr>
            <a:r>
              <a:rPr lang="en-US" sz="2800" spc="-5" dirty="0">
                <a:latin typeface="Times New Roman"/>
                <a:cs typeface="Times New Roman"/>
              </a:rPr>
              <a:t>Office of Mitigation administers Hazard Mitigation  Grant Programs to state and local governments,  qualifying nonprofits and tribal</a:t>
            </a:r>
            <a:r>
              <a:rPr lang="en-US" sz="2800" spc="-40" dirty="0">
                <a:latin typeface="Times New Roman"/>
                <a:cs typeface="Times New Roman"/>
              </a:rPr>
              <a:t> </a:t>
            </a:r>
            <a:r>
              <a:rPr lang="en-US" sz="2800" spc="-5" dirty="0">
                <a:latin typeface="Times New Roman"/>
                <a:cs typeface="Times New Roman"/>
              </a:rPr>
              <a:t>organizations.</a:t>
            </a:r>
          </a:p>
          <a:p>
            <a:pPr marL="12700" marR="5080">
              <a:lnSpc>
                <a:spcPct val="99500"/>
              </a:lnSpc>
              <a:spcBef>
                <a:spcPts val="110"/>
              </a:spcBef>
              <a:tabLst>
                <a:tab pos="354965" algn="l"/>
                <a:tab pos="355600" algn="l"/>
              </a:tabLst>
            </a:pPr>
            <a:endParaRPr lang="en-US" sz="1200" spc="-5" dirty="0">
              <a:latin typeface="Times New Roman"/>
              <a:cs typeface="Times New Roman"/>
            </a:endParaRPr>
          </a:p>
          <a:p>
            <a:pPr marL="355600" marR="5080" indent="-342900">
              <a:lnSpc>
                <a:spcPct val="99500"/>
              </a:lnSpc>
              <a:spcBef>
                <a:spcPts val="110"/>
              </a:spcBef>
              <a:buFontTx/>
              <a:buChar char="•"/>
              <a:tabLst>
                <a:tab pos="354965" algn="l"/>
                <a:tab pos="355600" algn="l"/>
              </a:tabLst>
            </a:pPr>
            <a:r>
              <a:rPr lang="en-US" sz="2800" spc="-5" dirty="0">
                <a:latin typeface="Times New Roman"/>
                <a:cs typeface="Times New Roman"/>
              </a:rPr>
              <a:t>Grant programs include the </a:t>
            </a:r>
            <a:r>
              <a:rPr lang="en-US" sz="2800" dirty="0">
                <a:latin typeface="Times New Roman"/>
                <a:cs typeface="Times New Roman"/>
              </a:rPr>
              <a:t>post-disaster </a:t>
            </a:r>
            <a:r>
              <a:rPr lang="en-US" sz="2800" spc="-5" dirty="0">
                <a:latin typeface="Times New Roman"/>
                <a:cs typeface="Times New Roman"/>
              </a:rPr>
              <a:t>Hazard  Mitigation Grant Program, the Flood Mitigation  Assistance Program, the </a:t>
            </a:r>
            <a:r>
              <a:rPr lang="en-US" sz="2800" dirty="0">
                <a:latin typeface="Times New Roman"/>
                <a:cs typeface="Times New Roman"/>
              </a:rPr>
              <a:t>Pre-Disaster </a:t>
            </a:r>
            <a:r>
              <a:rPr lang="en-US" sz="2800" spc="-5" dirty="0">
                <a:latin typeface="Times New Roman"/>
                <a:cs typeface="Times New Roman"/>
              </a:rPr>
              <a:t>Mitigation  Program and the Severe Repetitive Loss Grant  Program, which funds the mitigation of high loss  insured properties through the National Flood  Insurance</a:t>
            </a:r>
            <a:r>
              <a:rPr lang="en-US" sz="2800" spc="-20" dirty="0">
                <a:latin typeface="Times New Roman"/>
                <a:cs typeface="Times New Roman"/>
              </a:rPr>
              <a:t> </a:t>
            </a:r>
            <a:r>
              <a:rPr lang="en-US" sz="2800" spc="-5" dirty="0">
                <a:latin typeface="Times New Roman"/>
                <a:cs typeface="Times New Roman"/>
              </a:rPr>
              <a:t>Program.</a:t>
            </a:r>
            <a:endParaRPr lang="en-US" sz="2800" dirty="0">
              <a:latin typeface="Times New Roman"/>
              <a:cs typeface="Times New Roman"/>
            </a:endParaRPr>
          </a:p>
        </p:txBody>
      </p:sp>
    </p:spTree>
    <p:extLst>
      <p:ext uri="{BB962C8B-B14F-4D97-AF65-F5344CB8AC3E}">
        <p14:creationId xmlns:p14="http://schemas.microsoft.com/office/powerpoint/2010/main" val="3947870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Mitigation</a:t>
            </a:r>
          </a:p>
        </p:txBody>
      </p:sp>
      <p:sp>
        <p:nvSpPr>
          <p:cNvPr id="7" name="Rectangle 6"/>
          <p:cNvSpPr/>
          <p:nvPr/>
        </p:nvSpPr>
        <p:spPr>
          <a:xfrm>
            <a:off x="228600" y="1676400"/>
            <a:ext cx="8229600" cy="1554272"/>
          </a:xfrm>
          <a:prstGeom prst="rect">
            <a:avLst/>
          </a:prstGeom>
        </p:spPr>
        <p:txBody>
          <a:bodyPr wrap="square">
            <a:spAutoFit/>
          </a:bodyPr>
          <a:lstStyle/>
          <a:p>
            <a:pPr marL="355600" marR="5080" indent="-342900">
              <a:lnSpc>
                <a:spcPts val="3820"/>
              </a:lnSpc>
              <a:spcBef>
                <a:spcPts val="245"/>
              </a:spcBef>
              <a:buChar char="•"/>
              <a:tabLst>
                <a:tab pos="354965" algn="l"/>
                <a:tab pos="355600" algn="l"/>
              </a:tabLst>
            </a:pPr>
            <a:r>
              <a:rPr lang="en-US" sz="2800" spc="-65" dirty="0">
                <a:latin typeface="Times New Roman"/>
                <a:cs typeface="Times New Roman"/>
              </a:rPr>
              <a:t>To </a:t>
            </a:r>
            <a:r>
              <a:rPr lang="en-US" sz="2800" dirty="0">
                <a:latin typeface="Times New Roman"/>
                <a:cs typeface="Times New Roman"/>
              </a:rPr>
              <a:t>qualify for </a:t>
            </a:r>
            <a:r>
              <a:rPr lang="en-US" sz="2800" spc="-5" dirty="0">
                <a:latin typeface="Times New Roman"/>
                <a:cs typeface="Times New Roman"/>
              </a:rPr>
              <a:t>mitigation grants, state </a:t>
            </a:r>
            <a:r>
              <a:rPr lang="en-US" sz="2800" dirty="0">
                <a:latin typeface="Times New Roman"/>
                <a:cs typeface="Times New Roman"/>
              </a:rPr>
              <a:t>and</a:t>
            </a:r>
            <a:r>
              <a:rPr lang="en-US" sz="2800" spc="-145" dirty="0">
                <a:latin typeface="Times New Roman"/>
                <a:cs typeface="Times New Roman"/>
              </a:rPr>
              <a:t> </a:t>
            </a:r>
            <a:r>
              <a:rPr lang="en-US" sz="2800" spc="-5" dirty="0">
                <a:latin typeface="Times New Roman"/>
                <a:cs typeface="Times New Roman"/>
              </a:rPr>
              <a:t>local  </a:t>
            </a:r>
            <a:r>
              <a:rPr lang="en-US" sz="2800" dirty="0">
                <a:latin typeface="Times New Roman"/>
                <a:cs typeface="Times New Roman"/>
              </a:rPr>
              <a:t>governments are </a:t>
            </a:r>
            <a:r>
              <a:rPr lang="en-US" sz="2800" spc="-5" dirty="0">
                <a:latin typeface="Times New Roman"/>
                <a:cs typeface="Times New Roman"/>
              </a:rPr>
              <a:t>required </a:t>
            </a:r>
            <a:r>
              <a:rPr lang="en-US" sz="2800" spc="-10" dirty="0">
                <a:latin typeface="Times New Roman"/>
                <a:cs typeface="Times New Roman"/>
              </a:rPr>
              <a:t>to </a:t>
            </a:r>
            <a:r>
              <a:rPr lang="en-US" sz="2800" spc="-5" dirty="0">
                <a:latin typeface="Times New Roman"/>
                <a:cs typeface="Times New Roman"/>
              </a:rPr>
              <a:t>develop </a:t>
            </a:r>
            <a:r>
              <a:rPr lang="en-US" sz="2800" dirty="0">
                <a:latin typeface="Times New Roman"/>
                <a:cs typeface="Times New Roman"/>
              </a:rPr>
              <a:t>and  implement hazard </a:t>
            </a:r>
            <a:r>
              <a:rPr lang="en-US" sz="2800" spc="-5" dirty="0">
                <a:latin typeface="Times New Roman"/>
                <a:cs typeface="Times New Roman"/>
              </a:rPr>
              <a:t>mitigation</a:t>
            </a:r>
            <a:r>
              <a:rPr lang="en-US" sz="2800" dirty="0">
                <a:latin typeface="Times New Roman"/>
                <a:cs typeface="Times New Roman"/>
              </a:rPr>
              <a:t> plans.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47143" y="3455621"/>
            <a:ext cx="393858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355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Mitigation</a:t>
            </a:r>
          </a:p>
        </p:txBody>
      </p:sp>
      <p:sp>
        <p:nvSpPr>
          <p:cNvPr id="7" name="Rectangle 6"/>
          <p:cNvSpPr/>
          <p:nvPr/>
        </p:nvSpPr>
        <p:spPr>
          <a:xfrm>
            <a:off x="228600" y="1676400"/>
            <a:ext cx="8229600" cy="4465325"/>
          </a:xfrm>
          <a:prstGeom prst="rect">
            <a:avLst/>
          </a:prstGeom>
        </p:spPr>
        <p:txBody>
          <a:bodyPr wrap="square">
            <a:spAutoFit/>
          </a:bodyPr>
          <a:lstStyle/>
          <a:p>
            <a:pPr marL="355600" indent="-342900">
              <a:lnSpc>
                <a:spcPct val="100000"/>
              </a:lnSpc>
              <a:spcBef>
                <a:spcPts val="755"/>
              </a:spcBef>
              <a:buChar char="•"/>
              <a:tabLst>
                <a:tab pos="354965" algn="l"/>
                <a:tab pos="355600" algn="l"/>
              </a:tabLst>
            </a:pPr>
            <a:r>
              <a:rPr lang="en-US" sz="2800" spc="-5" dirty="0">
                <a:latin typeface="Times New Roman"/>
                <a:cs typeface="Times New Roman"/>
              </a:rPr>
              <a:t>State Hazard Mitigation</a:t>
            </a:r>
            <a:r>
              <a:rPr lang="en-US" sz="2800" spc="-25" dirty="0">
                <a:latin typeface="Times New Roman"/>
                <a:cs typeface="Times New Roman"/>
              </a:rPr>
              <a:t> </a:t>
            </a:r>
            <a:r>
              <a:rPr lang="en-US" sz="2800" spc="-5" dirty="0">
                <a:latin typeface="Times New Roman"/>
                <a:cs typeface="Times New Roman"/>
              </a:rPr>
              <a:t>Plan:</a:t>
            </a:r>
            <a:endParaRPr lang="en-US" sz="2800" dirty="0">
              <a:latin typeface="Times New Roman"/>
              <a:cs typeface="Times New Roman"/>
            </a:endParaRPr>
          </a:p>
          <a:p>
            <a:pPr marL="756285" lvl="1" indent="-286385">
              <a:lnSpc>
                <a:spcPct val="100000"/>
              </a:lnSpc>
              <a:spcBef>
                <a:spcPts val="570"/>
              </a:spcBef>
              <a:buChar char="–"/>
              <a:tabLst>
                <a:tab pos="756285" algn="l"/>
                <a:tab pos="756920" algn="l"/>
              </a:tabLst>
            </a:pPr>
            <a:r>
              <a:rPr lang="en-US" sz="2600" spc="-5" dirty="0">
                <a:latin typeface="Times New Roman"/>
                <a:cs typeface="Times New Roman"/>
              </a:rPr>
              <a:t>Identifies the major </a:t>
            </a:r>
            <a:r>
              <a:rPr lang="en-US" sz="2600" dirty="0">
                <a:latin typeface="Times New Roman"/>
                <a:cs typeface="Times New Roman"/>
              </a:rPr>
              <a:t>natural </a:t>
            </a:r>
            <a:r>
              <a:rPr lang="en-US" sz="2600" spc="-5" dirty="0">
                <a:latin typeface="Times New Roman"/>
                <a:cs typeface="Times New Roman"/>
              </a:rPr>
              <a:t>hazards that affect our</a:t>
            </a:r>
            <a:r>
              <a:rPr lang="en-US" sz="2600" spc="-80" dirty="0">
                <a:latin typeface="Times New Roman"/>
                <a:cs typeface="Times New Roman"/>
              </a:rPr>
              <a:t> </a:t>
            </a:r>
            <a:r>
              <a:rPr lang="en-US" sz="2600" dirty="0">
                <a:latin typeface="Times New Roman"/>
                <a:cs typeface="Times New Roman"/>
              </a:rPr>
              <a:t>state</a:t>
            </a:r>
          </a:p>
          <a:p>
            <a:pPr marL="756285" lvl="1" indent="-286385">
              <a:lnSpc>
                <a:spcPct val="100000"/>
              </a:lnSpc>
              <a:spcBef>
                <a:spcPts val="565"/>
              </a:spcBef>
              <a:buChar char="–"/>
              <a:tabLst>
                <a:tab pos="756285" algn="l"/>
                <a:tab pos="756920" algn="l"/>
              </a:tabLst>
            </a:pPr>
            <a:r>
              <a:rPr lang="en-US" sz="2600" spc="-5" dirty="0">
                <a:latin typeface="Times New Roman"/>
                <a:cs typeface="Times New Roman"/>
              </a:rPr>
              <a:t>Assesses </a:t>
            </a:r>
            <a:r>
              <a:rPr lang="en-US" sz="2600" dirty="0">
                <a:latin typeface="Times New Roman"/>
                <a:cs typeface="Times New Roman"/>
              </a:rPr>
              <a:t>the </a:t>
            </a:r>
            <a:r>
              <a:rPr lang="en-US" sz="2600" spc="-5" dirty="0">
                <a:latin typeface="Times New Roman"/>
                <a:cs typeface="Times New Roman"/>
              </a:rPr>
              <a:t>risk that each </a:t>
            </a:r>
            <a:r>
              <a:rPr lang="en-US" sz="2600" dirty="0">
                <a:latin typeface="Times New Roman"/>
                <a:cs typeface="Times New Roman"/>
              </a:rPr>
              <a:t>hazard</a:t>
            </a:r>
            <a:r>
              <a:rPr lang="en-US" sz="2600" spc="-5" dirty="0">
                <a:latin typeface="Times New Roman"/>
                <a:cs typeface="Times New Roman"/>
              </a:rPr>
              <a:t> poses,</a:t>
            </a:r>
            <a:endParaRPr lang="en-US" sz="2600" dirty="0">
              <a:latin typeface="Times New Roman"/>
              <a:cs typeface="Times New Roman"/>
            </a:endParaRPr>
          </a:p>
          <a:p>
            <a:pPr marL="756285" marR="452120" lvl="1" indent="-286385">
              <a:lnSpc>
                <a:spcPts val="2870"/>
              </a:lnSpc>
              <a:spcBef>
                <a:spcPts val="670"/>
              </a:spcBef>
              <a:buChar char="–"/>
              <a:tabLst>
                <a:tab pos="756285" algn="l"/>
                <a:tab pos="756920" algn="l"/>
              </a:tabLst>
            </a:pPr>
            <a:r>
              <a:rPr lang="en-US" sz="2600" spc="-5" dirty="0">
                <a:latin typeface="Times New Roman"/>
                <a:cs typeface="Times New Roman"/>
              </a:rPr>
              <a:t>Projects </a:t>
            </a:r>
            <a:r>
              <a:rPr lang="en-US" sz="2600" dirty="0">
                <a:latin typeface="Times New Roman"/>
                <a:cs typeface="Times New Roman"/>
              </a:rPr>
              <a:t>the </a:t>
            </a:r>
            <a:r>
              <a:rPr lang="en-US" sz="2600" spc="-5" dirty="0">
                <a:latin typeface="Times New Roman"/>
                <a:cs typeface="Times New Roman"/>
              </a:rPr>
              <a:t>vulnerability </a:t>
            </a:r>
            <a:r>
              <a:rPr lang="en-US" sz="2600" dirty="0">
                <a:latin typeface="Times New Roman"/>
                <a:cs typeface="Times New Roman"/>
              </a:rPr>
              <a:t>of </a:t>
            </a:r>
            <a:r>
              <a:rPr lang="en-US" sz="2600" spc="-5" dirty="0">
                <a:latin typeface="Times New Roman"/>
                <a:cs typeface="Times New Roman"/>
              </a:rPr>
              <a:t>our </a:t>
            </a:r>
            <a:r>
              <a:rPr lang="en-US" sz="2600" dirty="0">
                <a:latin typeface="Times New Roman"/>
                <a:cs typeface="Times New Roman"/>
              </a:rPr>
              <a:t>people, property</a:t>
            </a:r>
            <a:r>
              <a:rPr lang="en-US" sz="2600" spc="-95" dirty="0">
                <a:latin typeface="Times New Roman"/>
                <a:cs typeface="Times New Roman"/>
              </a:rPr>
              <a:t> </a:t>
            </a:r>
            <a:r>
              <a:rPr lang="en-US" sz="2600" dirty="0">
                <a:latin typeface="Times New Roman"/>
                <a:cs typeface="Times New Roman"/>
              </a:rPr>
              <a:t>and  </a:t>
            </a:r>
            <a:r>
              <a:rPr lang="en-US" sz="2600" spc="-5" dirty="0">
                <a:latin typeface="Times New Roman"/>
                <a:cs typeface="Times New Roman"/>
              </a:rPr>
              <a:t>infrastructure </a:t>
            </a:r>
            <a:r>
              <a:rPr lang="en-US" sz="2600" dirty="0">
                <a:latin typeface="Times New Roman"/>
                <a:cs typeface="Times New Roman"/>
              </a:rPr>
              <a:t>to the </a:t>
            </a:r>
            <a:r>
              <a:rPr lang="en-US" sz="2600" spc="-5" dirty="0">
                <a:latin typeface="Times New Roman"/>
                <a:cs typeface="Times New Roman"/>
              </a:rPr>
              <a:t>specific hazard</a:t>
            </a:r>
            <a:r>
              <a:rPr lang="en-US" sz="2600" spc="-45" dirty="0">
                <a:latin typeface="Times New Roman"/>
                <a:cs typeface="Times New Roman"/>
              </a:rPr>
              <a:t> </a:t>
            </a:r>
            <a:r>
              <a:rPr lang="en-US" sz="2600" spc="-5" dirty="0">
                <a:latin typeface="Times New Roman"/>
                <a:cs typeface="Times New Roman"/>
              </a:rPr>
              <a:t>and</a:t>
            </a:r>
            <a:endParaRPr lang="en-US" sz="2600" dirty="0">
              <a:latin typeface="Times New Roman"/>
              <a:cs typeface="Times New Roman"/>
            </a:endParaRPr>
          </a:p>
          <a:p>
            <a:pPr marL="756285" marR="5080" lvl="1" indent="-286385">
              <a:lnSpc>
                <a:spcPct val="100000"/>
              </a:lnSpc>
              <a:spcBef>
                <a:spcPts val="465"/>
              </a:spcBef>
              <a:buChar char="–"/>
              <a:tabLst>
                <a:tab pos="756285" algn="l"/>
                <a:tab pos="756920" algn="l"/>
              </a:tabLst>
            </a:pPr>
            <a:r>
              <a:rPr lang="en-US" sz="2600" spc="-5" dirty="0">
                <a:latin typeface="Times New Roman"/>
                <a:cs typeface="Times New Roman"/>
              </a:rPr>
              <a:t>Recommends actions </a:t>
            </a:r>
            <a:r>
              <a:rPr lang="en-US" sz="2600" dirty="0">
                <a:latin typeface="Times New Roman"/>
                <a:cs typeface="Times New Roman"/>
              </a:rPr>
              <a:t>that can be taken to reduce </a:t>
            </a:r>
            <a:r>
              <a:rPr lang="en-US" sz="2600" spc="-5" dirty="0">
                <a:latin typeface="Times New Roman"/>
                <a:cs typeface="Times New Roman"/>
              </a:rPr>
              <a:t>the</a:t>
            </a:r>
            <a:r>
              <a:rPr lang="en-US" sz="2600" spc="-110" dirty="0">
                <a:latin typeface="Times New Roman"/>
                <a:cs typeface="Times New Roman"/>
              </a:rPr>
              <a:t> </a:t>
            </a:r>
            <a:r>
              <a:rPr lang="en-US" sz="2600" spc="-5" dirty="0">
                <a:latin typeface="Times New Roman"/>
                <a:cs typeface="Times New Roman"/>
              </a:rPr>
              <a:t>risk  </a:t>
            </a:r>
            <a:r>
              <a:rPr lang="en-US" sz="2600" dirty="0">
                <a:latin typeface="Times New Roman"/>
                <a:cs typeface="Times New Roman"/>
              </a:rPr>
              <a:t>and vulnerability to the</a:t>
            </a:r>
            <a:r>
              <a:rPr lang="en-US" sz="2600" spc="-25" dirty="0">
                <a:latin typeface="Times New Roman"/>
                <a:cs typeface="Times New Roman"/>
              </a:rPr>
              <a:t> </a:t>
            </a:r>
            <a:r>
              <a:rPr lang="en-US" sz="2600" dirty="0">
                <a:latin typeface="Times New Roman"/>
                <a:cs typeface="Times New Roman"/>
              </a:rPr>
              <a:t>hazard.</a:t>
            </a:r>
          </a:p>
          <a:p>
            <a:pPr marL="756285" marR="763905" lvl="1" indent="-286385">
              <a:lnSpc>
                <a:spcPct val="100400"/>
              </a:lnSpc>
              <a:spcBef>
                <a:spcPts val="655"/>
              </a:spcBef>
              <a:buChar char="–"/>
              <a:tabLst>
                <a:tab pos="756285" algn="l"/>
                <a:tab pos="756920" algn="l"/>
              </a:tabLst>
            </a:pPr>
            <a:r>
              <a:rPr lang="en-US" sz="2600" spc="-5" dirty="0">
                <a:latin typeface="Times New Roman"/>
                <a:cs typeface="Times New Roman"/>
              </a:rPr>
              <a:t>Contains </a:t>
            </a:r>
            <a:r>
              <a:rPr lang="en-US" sz="2600" dirty="0">
                <a:latin typeface="Times New Roman"/>
                <a:cs typeface="Times New Roman"/>
              </a:rPr>
              <a:t>a </a:t>
            </a:r>
            <a:r>
              <a:rPr lang="en-US" sz="2600" spc="-5" dirty="0">
                <a:latin typeface="Times New Roman"/>
                <a:cs typeface="Times New Roman"/>
              </a:rPr>
              <a:t>description </a:t>
            </a:r>
            <a:r>
              <a:rPr lang="en-US" sz="2600" dirty="0">
                <a:latin typeface="Times New Roman"/>
                <a:cs typeface="Times New Roman"/>
              </a:rPr>
              <a:t>of </a:t>
            </a:r>
            <a:r>
              <a:rPr lang="en-US" sz="2600" spc="-5" dirty="0">
                <a:latin typeface="Times New Roman"/>
                <a:cs typeface="Times New Roman"/>
              </a:rPr>
              <a:t>programs, </a:t>
            </a:r>
            <a:r>
              <a:rPr lang="en-US" sz="2600" spc="-25" dirty="0">
                <a:latin typeface="Times New Roman"/>
                <a:cs typeface="Times New Roman"/>
              </a:rPr>
              <a:t>policy, </a:t>
            </a:r>
            <a:r>
              <a:rPr lang="en-US" sz="2600" spc="-5" dirty="0">
                <a:latin typeface="Times New Roman"/>
                <a:cs typeface="Times New Roman"/>
              </a:rPr>
              <a:t>statues  </a:t>
            </a:r>
            <a:r>
              <a:rPr lang="en-US" sz="2600" dirty="0">
                <a:latin typeface="Times New Roman"/>
                <a:cs typeface="Times New Roman"/>
              </a:rPr>
              <a:t>and regulations </a:t>
            </a:r>
            <a:r>
              <a:rPr lang="en-US" sz="2600" spc="-5" dirty="0">
                <a:latin typeface="Times New Roman"/>
                <a:cs typeface="Times New Roman"/>
              </a:rPr>
              <a:t>applicable </a:t>
            </a:r>
            <a:r>
              <a:rPr lang="en-US" sz="2600" dirty="0">
                <a:latin typeface="Times New Roman"/>
                <a:cs typeface="Times New Roman"/>
              </a:rPr>
              <a:t>to </a:t>
            </a:r>
            <a:r>
              <a:rPr lang="en-US" sz="2600" spc="-5" dirty="0">
                <a:latin typeface="Times New Roman"/>
                <a:cs typeface="Times New Roman"/>
              </a:rPr>
              <a:t>hazard mitigation.</a:t>
            </a:r>
            <a:endParaRPr lang="en-US" sz="2600" dirty="0">
              <a:latin typeface="Times New Roman"/>
              <a:cs typeface="Times New Roman"/>
            </a:endParaRPr>
          </a:p>
        </p:txBody>
      </p:sp>
    </p:spTree>
    <p:extLst>
      <p:ext uri="{BB962C8B-B14F-4D97-AF65-F5344CB8AC3E}">
        <p14:creationId xmlns:p14="http://schemas.microsoft.com/office/powerpoint/2010/main" val="2830882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4800" dirty="0">
                <a:solidFill>
                  <a:schemeClr val="bg1"/>
                </a:solidFill>
                <a:latin typeface="Tw Cen MT Condensed" charset="0"/>
                <a:ea typeface="Tw Cen MT Condensed" charset="0"/>
                <a:cs typeface="Tw Cen MT Condensed" charset="0"/>
              </a:rPr>
              <a:t>Office of Mitigation</a:t>
            </a:r>
          </a:p>
        </p:txBody>
      </p:sp>
      <p:sp>
        <p:nvSpPr>
          <p:cNvPr id="7" name="Rectangle 6"/>
          <p:cNvSpPr/>
          <p:nvPr/>
        </p:nvSpPr>
        <p:spPr>
          <a:xfrm>
            <a:off x="228600" y="1676400"/>
            <a:ext cx="8229600" cy="4563429"/>
          </a:xfrm>
          <a:prstGeom prst="rect">
            <a:avLst/>
          </a:prstGeom>
        </p:spPr>
        <p:txBody>
          <a:bodyPr wrap="square">
            <a:spAutoFit/>
          </a:bodyPr>
          <a:lstStyle/>
          <a:p>
            <a:pPr marL="355600" marR="5080" indent="-342900">
              <a:lnSpc>
                <a:spcPct val="99400"/>
              </a:lnSpc>
              <a:spcBef>
                <a:spcPts val="780"/>
              </a:spcBef>
              <a:buChar char="•"/>
              <a:tabLst>
                <a:tab pos="354965" algn="l"/>
                <a:tab pos="355600" algn="l"/>
              </a:tabLst>
            </a:pPr>
            <a:r>
              <a:rPr lang="en-US" sz="2800" spc="-5" dirty="0">
                <a:latin typeface="Times New Roman"/>
                <a:cs typeface="Times New Roman"/>
              </a:rPr>
              <a:t>Permanent </a:t>
            </a:r>
            <a:r>
              <a:rPr lang="en-US" sz="2800" dirty="0">
                <a:latin typeface="Times New Roman"/>
                <a:cs typeface="Times New Roman"/>
              </a:rPr>
              <a:t>work </a:t>
            </a:r>
            <a:r>
              <a:rPr lang="en-US" sz="2800" spc="-5" dirty="0">
                <a:latin typeface="Times New Roman"/>
                <a:cs typeface="Times New Roman"/>
              </a:rPr>
              <a:t>involves actions necessary </a:t>
            </a:r>
            <a:r>
              <a:rPr lang="en-US" sz="2800" dirty="0">
                <a:latin typeface="Times New Roman"/>
                <a:cs typeface="Times New Roman"/>
              </a:rPr>
              <a:t>to  </a:t>
            </a:r>
            <a:r>
              <a:rPr lang="en-US" sz="2800" spc="-20" dirty="0">
                <a:latin typeface="Times New Roman"/>
                <a:cs typeface="Times New Roman"/>
              </a:rPr>
              <a:t>repair, </a:t>
            </a:r>
            <a:r>
              <a:rPr lang="en-US" sz="2800" spc="-5" dirty="0">
                <a:latin typeface="Times New Roman"/>
                <a:cs typeface="Times New Roman"/>
              </a:rPr>
              <a:t>restore, reconstruct </a:t>
            </a:r>
            <a:r>
              <a:rPr lang="en-US" sz="2800" dirty="0">
                <a:latin typeface="Times New Roman"/>
                <a:cs typeface="Times New Roman"/>
              </a:rPr>
              <a:t>and/or </a:t>
            </a:r>
            <a:r>
              <a:rPr lang="en-US" sz="2800" spc="-5" dirty="0">
                <a:latin typeface="Times New Roman"/>
                <a:cs typeface="Times New Roman"/>
              </a:rPr>
              <a:t>replace  </a:t>
            </a:r>
            <a:r>
              <a:rPr lang="en-US" sz="2800" dirty="0">
                <a:latin typeface="Times New Roman"/>
                <a:cs typeface="Times New Roman"/>
              </a:rPr>
              <a:t>public </a:t>
            </a:r>
            <a:r>
              <a:rPr lang="en-US" sz="2800" spc="-5" dirty="0">
                <a:latin typeface="Times New Roman"/>
                <a:cs typeface="Times New Roman"/>
              </a:rPr>
              <a:t>and certain private </a:t>
            </a:r>
            <a:r>
              <a:rPr lang="en-US" sz="2800" dirty="0">
                <a:latin typeface="Times New Roman"/>
                <a:cs typeface="Times New Roman"/>
              </a:rPr>
              <a:t>non-profit </a:t>
            </a:r>
            <a:r>
              <a:rPr lang="en-US" sz="2800" spc="-5" dirty="0">
                <a:latin typeface="Times New Roman"/>
                <a:cs typeface="Times New Roman"/>
              </a:rPr>
              <a:t>facilities  </a:t>
            </a:r>
            <a:r>
              <a:rPr lang="en-US" sz="2800" dirty="0">
                <a:latin typeface="Times New Roman"/>
                <a:cs typeface="Times New Roman"/>
              </a:rPr>
              <a:t>damaged or </a:t>
            </a:r>
            <a:r>
              <a:rPr lang="en-US" sz="2800" spc="-5" dirty="0">
                <a:latin typeface="Times New Roman"/>
                <a:cs typeface="Times New Roman"/>
              </a:rPr>
              <a:t>destroyed </a:t>
            </a:r>
            <a:r>
              <a:rPr lang="en-US" sz="2800" spc="-10" dirty="0">
                <a:latin typeface="Times New Roman"/>
                <a:cs typeface="Times New Roman"/>
              </a:rPr>
              <a:t>by </a:t>
            </a:r>
            <a:r>
              <a:rPr lang="en-US" sz="2800" dirty="0">
                <a:latin typeface="Times New Roman"/>
                <a:cs typeface="Times New Roman"/>
              </a:rPr>
              <a:t>the </a:t>
            </a:r>
            <a:r>
              <a:rPr lang="en-US" sz="2800" spc="-25" dirty="0">
                <a:latin typeface="Times New Roman"/>
                <a:cs typeface="Times New Roman"/>
              </a:rPr>
              <a:t>disaster. </a:t>
            </a:r>
          </a:p>
          <a:p>
            <a:pPr marL="355600" marR="5080" indent="-342900">
              <a:lnSpc>
                <a:spcPct val="99400"/>
              </a:lnSpc>
              <a:spcBef>
                <a:spcPts val="780"/>
              </a:spcBef>
              <a:buChar char="•"/>
              <a:tabLst>
                <a:tab pos="354965" algn="l"/>
                <a:tab pos="355600" algn="l"/>
              </a:tabLst>
            </a:pPr>
            <a:r>
              <a:rPr lang="en-US" sz="2800" spc="-25" dirty="0">
                <a:latin typeface="Times New Roman"/>
                <a:cs typeface="Times New Roman"/>
              </a:rPr>
              <a:t>M</a:t>
            </a:r>
            <a:r>
              <a:rPr lang="en-US" sz="2800" spc="-5" dirty="0">
                <a:latin typeface="Times New Roman"/>
                <a:cs typeface="Times New Roman"/>
              </a:rPr>
              <a:t>ust </a:t>
            </a:r>
            <a:r>
              <a:rPr lang="en-US" sz="2800" dirty="0">
                <a:latin typeface="Times New Roman"/>
                <a:cs typeface="Times New Roman"/>
              </a:rPr>
              <a:t>be </a:t>
            </a:r>
            <a:r>
              <a:rPr lang="en-US" sz="2800" spc="-5" dirty="0">
                <a:latin typeface="Times New Roman"/>
                <a:cs typeface="Times New Roman"/>
              </a:rPr>
              <a:t>completed within </a:t>
            </a:r>
            <a:r>
              <a:rPr lang="en-US" sz="2800" dirty="0">
                <a:latin typeface="Times New Roman"/>
                <a:cs typeface="Times New Roman"/>
              </a:rPr>
              <a:t>18 </a:t>
            </a:r>
            <a:r>
              <a:rPr lang="en-US" sz="2800" spc="-5" dirty="0">
                <a:latin typeface="Times New Roman"/>
                <a:cs typeface="Times New Roman"/>
              </a:rPr>
              <a:t>months  </a:t>
            </a:r>
            <a:r>
              <a:rPr lang="en-US" sz="2800" dirty="0">
                <a:latin typeface="Times New Roman"/>
                <a:cs typeface="Times New Roman"/>
              </a:rPr>
              <a:t>of </a:t>
            </a:r>
            <a:r>
              <a:rPr lang="en-US" sz="2800" spc="-10" dirty="0">
                <a:latin typeface="Times New Roman"/>
                <a:cs typeface="Times New Roman"/>
              </a:rPr>
              <a:t>the</a:t>
            </a:r>
            <a:r>
              <a:rPr lang="en-US" sz="2800" spc="15" dirty="0">
                <a:latin typeface="Times New Roman"/>
                <a:cs typeface="Times New Roman"/>
              </a:rPr>
              <a:t> </a:t>
            </a:r>
            <a:r>
              <a:rPr lang="en-US" sz="2800" spc="-5" dirty="0">
                <a:latin typeface="Times New Roman"/>
                <a:cs typeface="Times New Roman"/>
              </a:rPr>
              <a:t>event.</a:t>
            </a:r>
          </a:p>
          <a:p>
            <a:pPr marL="355600" marR="5080" indent="-342900">
              <a:lnSpc>
                <a:spcPct val="99400"/>
              </a:lnSpc>
              <a:spcBef>
                <a:spcPts val="780"/>
              </a:spcBef>
              <a:buFontTx/>
              <a:buChar char="•"/>
              <a:tabLst>
                <a:tab pos="354965" algn="l"/>
                <a:tab pos="355600" algn="l"/>
              </a:tabLst>
            </a:pPr>
            <a:r>
              <a:rPr lang="en-US" sz="2800" dirty="0">
                <a:latin typeface="Times New Roman"/>
                <a:cs typeface="Times New Roman"/>
              </a:rPr>
              <a:t>“Public </a:t>
            </a:r>
            <a:r>
              <a:rPr lang="en-US" sz="2800" spc="-5" dirty="0">
                <a:latin typeface="Times New Roman"/>
                <a:cs typeface="Times New Roman"/>
              </a:rPr>
              <a:t>damages” </a:t>
            </a:r>
            <a:r>
              <a:rPr lang="en-US" sz="2800" dirty="0">
                <a:latin typeface="Times New Roman"/>
                <a:cs typeface="Times New Roman"/>
              </a:rPr>
              <a:t>can include </a:t>
            </a:r>
            <a:r>
              <a:rPr lang="en-US" sz="2800" spc="-5" dirty="0">
                <a:latin typeface="Times New Roman"/>
                <a:cs typeface="Times New Roman"/>
              </a:rPr>
              <a:t>any damage  incurred </a:t>
            </a:r>
            <a:r>
              <a:rPr lang="en-US" sz="2800" dirty="0">
                <a:latin typeface="Times New Roman"/>
                <a:cs typeface="Times New Roman"/>
              </a:rPr>
              <a:t>by a </a:t>
            </a:r>
            <a:r>
              <a:rPr lang="en-US" sz="2800" spc="-5" dirty="0">
                <a:latin typeface="Times New Roman"/>
                <a:cs typeface="Times New Roman"/>
              </a:rPr>
              <a:t>structure </a:t>
            </a:r>
            <a:r>
              <a:rPr lang="en-US" sz="2800" dirty="0">
                <a:latin typeface="Times New Roman"/>
                <a:cs typeface="Times New Roman"/>
              </a:rPr>
              <a:t>or </a:t>
            </a:r>
            <a:r>
              <a:rPr lang="en-US" sz="2800" spc="-5" dirty="0">
                <a:latin typeface="Times New Roman"/>
                <a:cs typeface="Times New Roman"/>
              </a:rPr>
              <a:t>facility </a:t>
            </a:r>
            <a:r>
              <a:rPr lang="en-US" sz="2800" dirty="0">
                <a:latin typeface="Times New Roman"/>
                <a:cs typeface="Times New Roman"/>
              </a:rPr>
              <a:t>which is  either </a:t>
            </a:r>
            <a:r>
              <a:rPr lang="en-US" sz="2800" spc="-5" dirty="0">
                <a:latin typeface="Times New Roman"/>
                <a:cs typeface="Times New Roman"/>
              </a:rPr>
              <a:t>owned </a:t>
            </a:r>
            <a:r>
              <a:rPr lang="en-US" sz="2800" dirty="0">
                <a:latin typeface="Times New Roman"/>
                <a:cs typeface="Times New Roman"/>
              </a:rPr>
              <a:t>by or </a:t>
            </a:r>
            <a:r>
              <a:rPr lang="en-US" sz="2800" spc="-5" dirty="0">
                <a:latin typeface="Times New Roman"/>
                <a:cs typeface="Times New Roman"/>
              </a:rPr>
              <a:t>the</a:t>
            </a:r>
            <a:r>
              <a:rPr lang="en-US" sz="2800" spc="50" dirty="0">
                <a:latin typeface="Times New Roman"/>
                <a:cs typeface="Times New Roman"/>
              </a:rPr>
              <a:t> </a:t>
            </a:r>
            <a:r>
              <a:rPr lang="en-US" sz="2800" dirty="0">
                <a:latin typeface="Times New Roman"/>
                <a:cs typeface="Times New Roman"/>
              </a:rPr>
              <a:t>responsibility</a:t>
            </a:r>
            <a:r>
              <a:rPr lang="en-US" sz="2800" spc="-40" dirty="0">
                <a:latin typeface="Times New Roman"/>
                <a:cs typeface="Times New Roman"/>
              </a:rPr>
              <a:t> </a:t>
            </a:r>
            <a:r>
              <a:rPr lang="en-US" sz="2800" dirty="0">
                <a:latin typeface="Times New Roman"/>
                <a:cs typeface="Times New Roman"/>
              </a:rPr>
              <a:t>of	a  public or private non-profit </a:t>
            </a:r>
            <a:r>
              <a:rPr lang="en-US" sz="2800" spc="-30" dirty="0">
                <a:latin typeface="Times New Roman"/>
                <a:cs typeface="Times New Roman"/>
              </a:rPr>
              <a:t>entity. </a:t>
            </a:r>
            <a:r>
              <a:rPr lang="en-US" sz="2800" dirty="0">
                <a:latin typeface="Times New Roman"/>
                <a:cs typeface="Times New Roman"/>
              </a:rPr>
              <a:t>This </a:t>
            </a:r>
            <a:r>
              <a:rPr lang="en-US" sz="2800" spc="-5" dirty="0">
                <a:latin typeface="Times New Roman"/>
                <a:cs typeface="Times New Roman"/>
              </a:rPr>
              <a:t>could  </a:t>
            </a:r>
            <a:r>
              <a:rPr lang="en-US" sz="2800" dirty="0">
                <a:latin typeface="Times New Roman"/>
                <a:cs typeface="Times New Roman"/>
              </a:rPr>
              <a:t>include </a:t>
            </a:r>
            <a:r>
              <a:rPr lang="en-US" sz="2800" spc="-5" dirty="0">
                <a:latin typeface="Times New Roman"/>
                <a:cs typeface="Times New Roman"/>
              </a:rPr>
              <a:t>roads, bridges, </a:t>
            </a:r>
            <a:r>
              <a:rPr lang="en-US" sz="2800" dirty="0">
                <a:latin typeface="Times New Roman"/>
                <a:cs typeface="Times New Roman"/>
              </a:rPr>
              <a:t>buildings, </a:t>
            </a:r>
            <a:r>
              <a:rPr lang="en-US" sz="2800" spc="-5" dirty="0">
                <a:latin typeface="Times New Roman"/>
                <a:cs typeface="Times New Roman"/>
              </a:rPr>
              <a:t>utilities,</a:t>
            </a:r>
            <a:r>
              <a:rPr lang="en-US" sz="2800" spc="40" dirty="0">
                <a:latin typeface="Times New Roman"/>
                <a:cs typeface="Times New Roman"/>
              </a:rPr>
              <a:t> </a:t>
            </a:r>
            <a:r>
              <a:rPr lang="en-US" sz="2800" dirty="0">
                <a:latin typeface="Times New Roman"/>
                <a:cs typeface="Times New Roman"/>
              </a:rPr>
              <a:t>etc.</a:t>
            </a:r>
          </a:p>
        </p:txBody>
      </p:sp>
    </p:spTree>
    <p:extLst>
      <p:ext uri="{BB962C8B-B14F-4D97-AF65-F5344CB8AC3E}">
        <p14:creationId xmlns:p14="http://schemas.microsoft.com/office/powerpoint/2010/main" val="88158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429144"/>
          </a:xfrm>
          <a:prstGeom prst="rect">
            <a:avLst/>
          </a:prstGeom>
        </p:spPr>
        <p:txBody>
          <a:bodyPr wrap="square">
            <a:spAutoFit/>
          </a:bodyPr>
          <a:lstStyle/>
          <a:p>
            <a:r>
              <a:rPr lang="en-US" sz="3800" b="1" dirty="0">
                <a:latin typeface="Times New Roman" charset="0"/>
                <a:ea typeface="Times New Roman" charset="0"/>
                <a:cs typeface="Times New Roman" charset="0"/>
              </a:rPr>
              <a:t>OFFICE OF OUTREACH SERVICES</a:t>
            </a:r>
          </a:p>
          <a:p>
            <a:pPr marL="12700" marR="5080" lvl="0" eaLnBrk="1" fontAlgn="auto" hangingPunct="1">
              <a:lnSpc>
                <a:spcPct val="99500"/>
              </a:lnSpc>
              <a:spcBef>
                <a:spcPts val="114"/>
              </a:spcBef>
              <a:spcAft>
                <a:spcPts val="0"/>
              </a:spcAft>
            </a:pPr>
            <a:r>
              <a:rPr lang="en-US" sz="2800" spc="-5" dirty="0">
                <a:solidFill>
                  <a:prstClr val="black"/>
                </a:solidFill>
                <a:latin typeface="Times New Roman"/>
                <a:ea typeface="+mn-ea"/>
                <a:cs typeface="Times New Roman"/>
              </a:rPr>
              <a:t>Comprised </a:t>
            </a:r>
            <a:r>
              <a:rPr lang="en-US" sz="2800" dirty="0">
                <a:solidFill>
                  <a:prstClr val="black"/>
                </a:solidFill>
                <a:latin typeface="Times New Roman"/>
                <a:ea typeface="+mn-ea"/>
                <a:cs typeface="Times New Roman"/>
              </a:rPr>
              <a:t>of </a:t>
            </a:r>
            <a:r>
              <a:rPr lang="en-US" sz="2800" spc="-5" dirty="0">
                <a:solidFill>
                  <a:prstClr val="black"/>
                </a:solidFill>
                <a:latin typeface="Times New Roman"/>
                <a:ea typeface="+mn-ea"/>
                <a:cs typeface="Times New Roman"/>
              </a:rPr>
              <a:t>MEMA </a:t>
            </a:r>
            <a:r>
              <a:rPr lang="en-US" sz="2800" dirty="0">
                <a:solidFill>
                  <a:prstClr val="black"/>
                </a:solidFill>
                <a:latin typeface="Times New Roman"/>
                <a:ea typeface="+mn-ea"/>
                <a:cs typeface="Times New Roman"/>
              </a:rPr>
              <a:t>4 </a:t>
            </a:r>
            <a:r>
              <a:rPr lang="en-US" sz="2800" spc="-5" dirty="0">
                <a:solidFill>
                  <a:prstClr val="black"/>
                </a:solidFill>
                <a:latin typeface="Times New Roman"/>
                <a:ea typeface="+mn-ea"/>
                <a:cs typeface="Times New Roman"/>
              </a:rPr>
              <a:t>Kids Campaign, Individual </a:t>
            </a:r>
            <a:r>
              <a:rPr lang="en-US" sz="2800" dirty="0">
                <a:solidFill>
                  <a:prstClr val="black"/>
                </a:solidFill>
                <a:latin typeface="Times New Roman"/>
                <a:ea typeface="+mn-ea"/>
                <a:cs typeface="Times New Roman"/>
              </a:rPr>
              <a:t>Assistance, </a:t>
            </a:r>
            <a:r>
              <a:rPr lang="en-US" sz="2800" spc="-5" dirty="0">
                <a:solidFill>
                  <a:prstClr val="black"/>
                </a:solidFill>
                <a:latin typeface="Times New Roman"/>
                <a:ea typeface="+mn-ea"/>
                <a:cs typeface="Times New Roman"/>
              </a:rPr>
              <a:t>the </a:t>
            </a:r>
            <a:r>
              <a:rPr lang="en-US" sz="2800" dirty="0">
                <a:solidFill>
                  <a:prstClr val="black"/>
                </a:solidFill>
                <a:latin typeface="Times New Roman"/>
                <a:ea typeface="+mn-ea"/>
                <a:cs typeface="Times New Roman"/>
              </a:rPr>
              <a:t>Disaster </a:t>
            </a:r>
            <a:r>
              <a:rPr lang="en-US" sz="2800" spc="-5" dirty="0">
                <a:solidFill>
                  <a:prstClr val="black"/>
                </a:solidFill>
                <a:latin typeface="Times New Roman"/>
                <a:ea typeface="+mn-ea"/>
                <a:cs typeface="Times New Roman"/>
              </a:rPr>
              <a:t>Reservists Bureau, </a:t>
            </a:r>
            <a:r>
              <a:rPr lang="en-US" sz="2800" spc="-10" dirty="0">
                <a:solidFill>
                  <a:prstClr val="black"/>
                </a:solidFill>
                <a:latin typeface="Times New Roman"/>
                <a:ea typeface="+mn-ea"/>
                <a:cs typeface="Times New Roman"/>
              </a:rPr>
              <a:t>the </a:t>
            </a:r>
            <a:r>
              <a:rPr lang="en-US" sz="2800" spc="-5" dirty="0">
                <a:solidFill>
                  <a:prstClr val="black"/>
                </a:solidFill>
                <a:latin typeface="Times New Roman"/>
                <a:ea typeface="+mn-ea"/>
                <a:cs typeface="Times New Roman"/>
              </a:rPr>
              <a:t>Disability Integration Advisor and </a:t>
            </a:r>
            <a:r>
              <a:rPr lang="en-US" sz="2800" dirty="0">
                <a:solidFill>
                  <a:prstClr val="black"/>
                </a:solidFill>
                <a:latin typeface="Times New Roman"/>
                <a:ea typeface="+mn-ea"/>
                <a:cs typeface="Times New Roman"/>
              </a:rPr>
              <a:t>also includes </a:t>
            </a:r>
            <a:r>
              <a:rPr lang="en-US" sz="2800" spc="-55" dirty="0">
                <a:solidFill>
                  <a:prstClr val="black"/>
                </a:solidFill>
                <a:latin typeface="Times New Roman"/>
                <a:ea typeface="+mn-ea"/>
                <a:cs typeface="Times New Roman"/>
              </a:rPr>
              <a:t>MEMA’s </a:t>
            </a:r>
            <a:r>
              <a:rPr lang="en-US" sz="2800" spc="-5" dirty="0">
                <a:solidFill>
                  <a:prstClr val="black"/>
                </a:solidFill>
                <a:latin typeface="Times New Roman"/>
                <a:ea typeface="+mn-ea"/>
                <a:cs typeface="Times New Roman"/>
              </a:rPr>
              <a:t>effort </a:t>
            </a:r>
            <a:r>
              <a:rPr lang="en-US" sz="2800" dirty="0">
                <a:solidFill>
                  <a:prstClr val="black"/>
                </a:solidFill>
                <a:latin typeface="Times New Roman"/>
                <a:ea typeface="+mn-ea"/>
                <a:cs typeface="Times New Roman"/>
              </a:rPr>
              <a:t>to </a:t>
            </a:r>
            <a:r>
              <a:rPr lang="en-US" sz="2800" spc="-5" dirty="0">
                <a:solidFill>
                  <a:prstClr val="black"/>
                </a:solidFill>
                <a:latin typeface="Times New Roman"/>
                <a:ea typeface="+mn-ea"/>
                <a:cs typeface="Times New Roman"/>
              </a:rPr>
              <a:t>work with numerous volunteer organizations before, </a:t>
            </a:r>
            <a:r>
              <a:rPr lang="en-US" sz="2800" dirty="0">
                <a:solidFill>
                  <a:prstClr val="black"/>
                </a:solidFill>
                <a:latin typeface="Times New Roman"/>
                <a:ea typeface="+mn-ea"/>
                <a:cs typeface="Times New Roman"/>
              </a:rPr>
              <a:t>during and after a</a:t>
            </a:r>
            <a:r>
              <a:rPr lang="en-US" sz="2800" spc="-25" dirty="0">
                <a:solidFill>
                  <a:prstClr val="black"/>
                </a:solidFill>
                <a:latin typeface="Times New Roman"/>
                <a:ea typeface="+mn-ea"/>
                <a:cs typeface="Times New Roman"/>
              </a:rPr>
              <a:t> </a:t>
            </a:r>
            <a:r>
              <a:rPr lang="en-US" sz="2800" spc="-20" dirty="0">
                <a:solidFill>
                  <a:prstClr val="black"/>
                </a:solidFill>
                <a:latin typeface="Times New Roman"/>
                <a:ea typeface="+mn-ea"/>
                <a:cs typeface="Times New Roman"/>
              </a:rPr>
              <a:t>disaster.</a:t>
            </a:r>
            <a:endParaRPr lang="en-US" sz="2800" dirty="0">
              <a:solidFill>
                <a:prstClr val="black"/>
              </a:solidFill>
              <a:latin typeface="Times New Roman"/>
              <a:ea typeface="+mn-ea"/>
              <a:cs typeface="Times New Roman"/>
            </a:endParaRPr>
          </a:p>
          <a:p>
            <a:endParaRPr lang="en-US" sz="3800" b="1" dirty="0">
              <a:latin typeface="Times New Roman" charset="0"/>
              <a:ea typeface="Times New Roman" charset="0"/>
              <a:cs typeface="Times New Roman" charset="0"/>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Office of Outreach Services</a:t>
            </a:r>
          </a:p>
        </p:txBody>
      </p:sp>
    </p:spTree>
    <p:extLst>
      <p:ext uri="{BB962C8B-B14F-4D97-AF65-F5344CB8AC3E}">
        <p14:creationId xmlns:p14="http://schemas.microsoft.com/office/powerpoint/2010/main" val="1167519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Office of Outreach Services</a:t>
            </a:r>
          </a:p>
        </p:txBody>
      </p:sp>
      <p:sp>
        <p:nvSpPr>
          <p:cNvPr id="8" name="Rectangle 7"/>
          <p:cNvSpPr/>
          <p:nvPr/>
        </p:nvSpPr>
        <p:spPr>
          <a:xfrm>
            <a:off x="609600" y="1676400"/>
            <a:ext cx="8229600" cy="579646"/>
          </a:xfrm>
          <a:prstGeom prst="rect">
            <a:avLst/>
          </a:prstGeom>
        </p:spPr>
        <p:txBody>
          <a:bodyPr wrap="square">
            <a:spAutoFit/>
          </a:bodyPr>
          <a:lstStyle/>
          <a:p>
            <a:pPr marL="12700" marR="5080">
              <a:lnSpc>
                <a:spcPts val="3820"/>
              </a:lnSpc>
              <a:spcBef>
                <a:spcPts val="245"/>
              </a:spcBef>
              <a:tabLst>
                <a:tab pos="354965" algn="l"/>
                <a:tab pos="355600" algn="l"/>
              </a:tabLst>
            </a:pPr>
            <a:r>
              <a:rPr lang="en-US" sz="3800" b="1" dirty="0">
                <a:latin typeface="Times New Roman"/>
                <a:cs typeface="Times New Roman"/>
              </a:rPr>
              <a:t>MEMA4Kids</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197" y="2590800"/>
            <a:ext cx="32429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52535" y="1676400"/>
            <a:ext cx="347007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051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7"/>
          <a:stretch/>
        </p:blipFill>
        <p:spPr>
          <a:xfrm>
            <a:off x="0" y="0"/>
            <a:ext cx="9144000" cy="1295400"/>
          </a:xfrm>
          <a:prstGeom prst="rect">
            <a:avLst/>
          </a:prstGeom>
        </p:spPr>
      </p:pic>
      <p:sp>
        <p:nvSpPr>
          <p:cNvPr id="5" name="Rectangle 4"/>
          <p:cNvSpPr/>
          <p:nvPr/>
        </p:nvSpPr>
        <p:spPr>
          <a:xfrm>
            <a:off x="609600" y="1676400"/>
            <a:ext cx="8229600" cy="4900380"/>
          </a:xfrm>
          <a:prstGeom prst="rect">
            <a:avLst/>
          </a:prstGeom>
        </p:spPr>
        <p:txBody>
          <a:bodyPr wrap="square">
            <a:spAutoFit/>
          </a:bodyPr>
          <a:lstStyle/>
          <a:p>
            <a:pPr marL="355600" marR="76200" indent="-342900">
              <a:lnSpc>
                <a:spcPct val="99400"/>
              </a:lnSpc>
              <a:spcBef>
                <a:spcPts val="114"/>
              </a:spcBef>
              <a:buChar char="•"/>
              <a:tabLst>
                <a:tab pos="354965" algn="l"/>
                <a:tab pos="355600" algn="l"/>
              </a:tabLst>
            </a:pPr>
            <a:r>
              <a:rPr lang="en-US" sz="2800" spc="-5" dirty="0">
                <a:latin typeface="Times New Roman"/>
                <a:cs typeface="Times New Roman"/>
              </a:rPr>
              <a:t>DR Program provides trained personnel immediately  after an </a:t>
            </a:r>
            <a:r>
              <a:rPr lang="en-US" sz="2800" dirty="0">
                <a:latin typeface="Times New Roman"/>
                <a:cs typeface="Times New Roman"/>
              </a:rPr>
              <a:t>event </a:t>
            </a:r>
            <a:r>
              <a:rPr lang="en-US" sz="2800" spc="-5" dirty="0">
                <a:latin typeface="Times New Roman"/>
                <a:cs typeface="Times New Roman"/>
              </a:rPr>
              <a:t>to serve in various functions on an on-  </a:t>
            </a:r>
            <a:r>
              <a:rPr lang="en-US" sz="2800" spc="-10" dirty="0">
                <a:latin typeface="Times New Roman"/>
                <a:cs typeface="Times New Roman"/>
              </a:rPr>
              <a:t>call </a:t>
            </a:r>
            <a:r>
              <a:rPr lang="en-US" sz="2800" spc="-5" dirty="0">
                <a:latin typeface="Times New Roman"/>
                <a:cs typeface="Times New Roman"/>
              </a:rPr>
              <a:t>basis. Reservists are state </a:t>
            </a:r>
            <a:r>
              <a:rPr lang="en-US" sz="2800" i="1" spc="-5" dirty="0">
                <a:latin typeface="Times New Roman"/>
                <a:cs typeface="Times New Roman"/>
              </a:rPr>
              <a:t>Other Personal  Services (OPS) employees </a:t>
            </a:r>
            <a:r>
              <a:rPr lang="en-US" sz="2800" spc="-5" dirty="0">
                <a:latin typeface="Times New Roman"/>
                <a:cs typeface="Times New Roman"/>
              </a:rPr>
              <a:t>working on a </a:t>
            </a:r>
            <a:r>
              <a:rPr lang="en-US" sz="2800" spc="-25" dirty="0">
                <a:latin typeface="Times New Roman"/>
                <a:cs typeface="Times New Roman"/>
              </a:rPr>
              <a:t>temporary,  </a:t>
            </a:r>
            <a:r>
              <a:rPr lang="en-US" sz="2800" spc="-5" dirty="0">
                <a:latin typeface="Times New Roman"/>
                <a:cs typeface="Times New Roman"/>
              </a:rPr>
              <a:t>intermittent</a:t>
            </a:r>
            <a:r>
              <a:rPr lang="en-US" sz="2800" spc="-15" dirty="0">
                <a:latin typeface="Times New Roman"/>
                <a:cs typeface="Times New Roman"/>
              </a:rPr>
              <a:t> </a:t>
            </a:r>
            <a:r>
              <a:rPr lang="en-US" sz="2800" spc="-5" dirty="0">
                <a:latin typeface="Times New Roman"/>
                <a:cs typeface="Times New Roman"/>
              </a:rPr>
              <a:t>basis.</a:t>
            </a:r>
            <a:endParaRPr lang="en-US" sz="2800" dirty="0">
              <a:latin typeface="Times New Roman"/>
              <a:cs typeface="Times New Roman"/>
            </a:endParaRPr>
          </a:p>
          <a:p>
            <a:pPr marL="355600" marR="5080" indent="-342900">
              <a:lnSpc>
                <a:spcPct val="99500"/>
              </a:lnSpc>
              <a:spcBef>
                <a:spcPts val="675"/>
              </a:spcBef>
              <a:buChar char="•"/>
              <a:tabLst>
                <a:tab pos="354965" algn="l"/>
                <a:tab pos="355600" algn="l"/>
              </a:tabLst>
            </a:pPr>
            <a:r>
              <a:rPr lang="en-US" sz="2800" spc="-5" dirty="0">
                <a:latin typeface="Times New Roman"/>
                <a:cs typeface="Times New Roman"/>
              </a:rPr>
              <a:t>Reservists are a flexible pool of disaster staff that can  function in </a:t>
            </a:r>
            <a:r>
              <a:rPr lang="en-US" sz="2800" spc="-10" dirty="0">
                <a:latin typeface="Times New Roman"/>
                <a:cs typeface="Times New Roman"/>
              </a:rPr>
              <a:t>many </a:t>
            </a:r>
            <a:r>
              <a:rPr lang="en-US" sz="2800" spc="-5" dirty="0">
                <a:latin typeface="Times New Roman"/>
                <a:cs typeface="Times New Roman"/>
              </a:rPr>
              <a:t>roles </a:t>
            </a:r>
            <a:r>
              <a:rPr lang="en-US" sz="2800" spc="-10" dirty="0">
                <a:latin typeface="Times New Roman"/>
                <a:cs typeface="Times New Roman"/>
              </a:rPr>
              <a:t>and </a:t>
            </a:r>
            <a:r>
              <a:rPr lang="en-US" sz="2800" spc="-5" dirty="0">
                <a:latin typeface="Times New Roman"/>
                <a:cs typeface="Times New Roman"/>
              </a:rPr>
              <a:t>augment Emergency  Management personnel in preparing </a:t>
            </a:r>
            <a:r>
              <a:rPr lang="en-US" sz="2800" spc="-20" dirty="0">
                <a:latin typeface="Times New Roman"/>
                <a:cs typeface="Times New Roman"/>
              </a:rPr>
              <a:t>for, </a:t>
            </a:r>
            <a:r>
              <a:rPr lang="en-US" sz="2800" spc="-5" dirty="0">
                <a:latin typeface="Times New Roman"/>
                <a:cs typeface="Times New Roman"/>
              </a:rPr>
              <a:t>responding  to, recovering from, and mitigating </a:t>
            </a:r>
            <a:r>
              <a:rPr lang="en-US" sz="2800" dirty="0">
                <a:latin typeface="Times New Roman"/>
                <a:cs typeface="Times New Roman"/>
              </a:rPr>
              <a:t>All-Hazards </a:t>
            </a:r>
            <a:r>
              <a:rPr lang="en-US" sz="2800" spc="-5" dirty="0">
                <a:latin typeface="Times New Roman"/>
                <a:cs typeface="Times New Roman"/>
              </a:rPr>
              <a:t>in  order to accomplish the mission by performing a  variety of emergency management</a:t>
            </a:r>
            <a:r>
              <a:rPr lang="en-US" sz="2800" spc="-35" dirty="0">
                <a:latin typeface="Times New Roman"/>
                <a:cs typeface="Times New Roman"/>
              </a:rPr>
              <a:t> </a:t>
            </a:r>
            <a:r>
              <a:rPr lang="en-US" sz="2800" spc="-5" dirty="0">
                <a:latin typeface="Times New Roman"/>
                <a:cs typeface="Times New Roman"/>
              </a:rPr>
              <a:t>functions.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 Reservists</a:t>
            </a:r>
          </a:p>
        </p:txBody>
      </p:sp>
    </p:spTree>
    <p:extLst>
      <p:ext uri="{BB962C8B-B14F-4D97-AF65-F5344CB8AC3E}">
        <p14:creationId xmlns:p14="http://schemas.microsoft.com/office/powerpoint/2010/main" val="69801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Disability Integration</a:t>
            </a:r>
          </a:p>
        </p:txBody>
      </p:sp>
      <p:sp>
        <p:nvSpPr>
          <p:cNvPr id="8" name="Rectangle 7"/>
          <p:cNvSpPr/>
          <p:nvPr/>
        </p:nvSpPr>
        <p:spPr>
          <a:xfrm>
            <a:off x="609600" y="1676400"/>
            <a:ext cx="8229600" cy="4577343"/>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3000" dirty="0">
                <a:latin typeface="Times New Roman"/>
                <a:cs typeface="Times New Roman"/>
              </a:rPr>
              <a:t>Provides </a:t>
            </a:r>
            <a:r>
              <a:rPr lang="en-US" sz="3000" spc="-5" dirty="0">
                <a:latin typeface="Times New Roman"/>
                <a:cs typeface="Times New Roman"/>
              </a:rPr>
              <a:t>day-to-day leadership, advice and  guidance </a:t>
            </a:r>
            <a:r>
              <a:rPr lang="en-US" sz="3000" dirty="0">
                <a:latin typeface="Times New Roman"/>
                <a:cs typeface="Times New Roman"/>
              </a:rPr>
              <a:t>in all </a:t>
            </a:r>
            <a:r>
              <a:rPr lang="en-US" sz="3000" spc="-5" dirty="0">
                <a:latin typeface="Times New Roman"/>
                <a:cs typeface="Times New Roman"/>
              </a:rPr>
              <a:t>aspects </a:t>
            </a:r>
            <a:r>
              <a:rPr lang="en-US" sz="3000" dirty="0">
                <a:latin typeface="Times New Roman"/>
                <a:cs typeface="Times New Roman"/>
              </a:rPr>
              <a:t>of emergency  management in order </a:t>
            </a:r>
            <a:r>
              <a:rPr lang="en-US" sz="3000" spc="-10" dirty="0">
                <a:latin typeface="Times New Roman"/>
                <a:cs typeface="Times New Roman"/>
              </a:rPr>
              <a:t>to </a:t>
            </a:r>
            <a:r>
              <a:rPr lang="en-US" sz="3000" dirty="0">
                <a:latin typeface="Times New Roman"/>
                <a:cs typeface="Times New Roman"/>
              </a:rPr>
              <a:t>ensure </a:t>
            </a:r>
            <a:r>
              <a:rPr lang="en-US" sz="3000" spc="-5" dirty="0">
                <a:latin typeface="Times New Roman"/>
                <a:cs typeface="Times New Roman"/>
              </a:rPr>
              <a:t>individuals  </a:t>
            </a:r>
            <a:r>
              <a:rPr lang="en-US" sz="3000" dirty="0">
                <a:latin typeface="Times New Roman"/>
                <a:cs typeface="Times New Roman"/>
              </a:rPr>
              <a:t>with </a:t>
            </a:r>
            <a:r>
              <a:rPr lang="en-US" sz="3000" spc="-5" dirty="0">
                <a:latin typeface="Times New Roman"/>
                <a:cs typeface="Times New Roman"/>
              </a:rPr>
              <a:t>disabilities </a:t>
            </a:r>
            <a:r>
              <a:rPr lang="en-US" sz="3000" dirty="0">
                <a:latin typeface="Times New Roman"/>
                <a:cs typeface="Times New Roman"/>
              </a:rPr>
              <a:t>of all ages are </a:t>
            </a:r>
            <a:r>
              <a:rPr lang="en-US" sz="3000" spc="-5" dirty="0">
                <a:latin typeface="Times New Roman"/>
                <a:cs typeface="Times New Roman"/>
              </a:rPr>
              <a:t>provided equal  </a:t>
            </a:r>
            <a:r>
              <a:rPr lang="en-US" sz="3000" dirty="0">
                <a:latin typeface="Times New Roman"/>
                <a:cs typeface="Times New Roman"/>
              </a:rPr>
              <a:t>access, </a:t>
            </a:r>
            <a:r>
              <a:rPr lang="en-US" sz="3000" spc="-5" dirty="0">
                <a:latin typeface="Times New Roman"/>
                <a:cs typeface="Times New Roman"/>
              </a:rPr>
              <a:t>receive timely </a:t>
            </a:r>
            <a:r>
              <a:rPr lang="en-US" sz="3000" dirty="0">
                <a:latin typeface="Times New Roman"/>
                <a:cs typeface="Times New Roman"/>
              </a:rPr>
              <a:t>and </a:t>
            </a:r>
            <a:r>
              <a:rPr lang="en-US" sz="3000" spc="-5" dirty="0">
                <a:latin typeface="Times New Roman"/>
                <a:cs typeface="Times New Roman"/>
              </a:rPr>
              <a:t>appropriate services  </a:t>
            </a:r>
            <a:r>
              <a:rPr lang="en-US" sz="3000" dirty="0">
                <a:latin typeface="Times New Roman"/>
                <a:cs typeface="Times New Roman"/>
              </a:rPr>
              <a:t>and are </a:t>
            </a:r>
            <a:r>
              <a:rPr lang="en-US" sz="3000" spc="-5" dirty="0">
                <a:latin typeface="Times New Roman"/>
                <a:cs typeface="Times New Roman"/>
              </a:rPr>
              <a:t>fully </a:t>
            </a:r>
            <a:r>
              <a:rPr lang="en-US" sz="3000" dirty="0">
                <a:latin typeface="Times New Roman"/>
                <a:cs typeface="Times New Roman"/>
              </a:rPr>
              <a:t>integrated into </a:t>
            </a:r>
            <a:r>
              <a:rPr lang="en-US" sz="3000" spc="-5" dirty="0">
                <a:latin typeface="Times New Roman"/>
                <a:cs typeface="Times New Roman"/>
              </a:rPr>
              <a:t>planning, </a:t>
            </a:r>
            <a:r>
              <a:rPr lang="en-US" sz="3000" dirty="0">
                <a:latin typeface="Times New Roman"/>
                <a:cs typeface="Times New Roman"/>
              </a:rPr>
              <a:t>response  and </a:t>
            </a:r>
            <a:r>
              <a:rPr lang="en-US" sz="3000" spc="-5" dirty="0">
                <a:latin typeface="Times New Roman"/>
                <a:cs typeface="Times New Roman"/>
              </a:rPr>
              <a:t>recovery activities </a:t>
            </a:r>
            <a:r>
              <a:rPr lang="en-US" sz="3000" dirty="0">
                <a:latin typeface="Times New Roman"/>
                <a:cs typeface="Times New Roman"/>
              </a:rPr>
              <a:t>in a</a:t>
            </a:r>
            <a:r>
              <a:rPr lang="en-US" sz="3000" spc="65" dirty="0">
                <a:latin typeface="Times New Roman"/>
                <a:cs typeface="Times New Roman"/>
              </a:rPr>
              <a:t> </a:t>
            </a:r>
            <a:r>
              <a:rPr lang="en-US" sz="3000" spc="-25" dirty="0">
                <a:latin typeface="Times New Roman"/>
                <a:cs typeface="Times New Roman"/>
              </a:rPr>
              <a:t>disaster.</a:t>
            </a:r>
          </a:p>
          <a:p>
            <a:pPr marL="12700" marR="5080">
              <a:lnSpc>
                <a:spcPct val="99400"/>
              </a:lnSpc>
              <a:spcBef>
                <a:spcPts val="125"/>
              </a:spcBef>
              <a:tabLst>
                <a:tab pos="354965" algn="l"/>
                <a:tab pos="355600" algn="l"/>
              </a:tabLst>
            </a:pPr>
            <a:endParaRPr lang="en-US" sz="1200" dirty="0">
              <a:latin typeface="Times New Roman"/>
              <a:cs typeface="Times New Roman"/>
            </a:endParaRPr>
          </a:p>
          <a:p>
            <a:pPr marL="355600" marR="389890" indent="-342900">
              <a:lnSpc>
                <a:spcPts val="3820"/>
              </a:lnSpc>
              <a:spcBef>
                <a:spcPts val="915"/>
              </a:spcBef>
              <a:buFont typeface="Arial"/>
              <a:buChar char="•"/>
              <a:tabLst>
                <a:tab pos="354965" algn="l"/>
                <a:tab pos="355600" algn="l"/>
              </a:tabLst>
            </a:pPr>
            <a:r>
              <a:rPr lang="en-US" sz="3000" spc="-80" dirty="0">
                <a:latin typeface="Times New Roman"/>
                <a:cs typeface="Times New Roman"/>
              </a:rPr>
              <a:t>MEMA’s </a:t>
            </a:r>
            <a:r>
              <a:rPr lang="en-US" sz="3000" dirty="0">
                <a:latin typeface="Times New Roman"/>
                <a:cs typeface="Times New Roman"/>
              </a:rPr>
              <a:t>goal is to </a:t>
            </a:r>
            <a:r>
              <a:rPr lang="en-US" sz="3000" spc="-5" dirty="0">
                <a:latin typeface="Times New Roman"/>
                <a:cs typeface="Times New Roman"/>
              </a:rPr>
              <a:t>lead the </a:t>
            </a:r>
            <a:r>
              <a:rPr lang="en-US" sz="3000" dirty="0">
                <a:latin typeface="Times New Roman"/>
                <a:cs typeface="Times New Roman"/>
              </a:rPr>
              <a:t>nation </a:t>
            </a:r>
            <a:r>
              <a:rPr lang="en-US" sz="3000" spc="-15" dirty="0">
                <a:latin typeface="Times New Roman"/>
                <a:cs typeface="Times New Roman"/>
              </a:rPr>
              <a:t>in</a:t>
            </a:r>
            <a:r>
              <a:rPr lang="en-US" sz="3000" spc="-120" dirty="0">
                <a:latin typeface="Times New Roman"/>
                <a:cs typeface="Times New Roman"/>
              </a:rPr>
              <a:t> </a:t>
            </a:r>
            <a:r>
              <a:rPr lang="en-US" sz="3000" dirty="0">
                <a:latin typeface="Times New Roman"/>
                <a:cs typeface="Times New Roman"/>
              </a:rPr>
              <a:t>serving  people </a:t>
            </a:r>
            <a:r>
              <a:rPr lang="en-US" sz="3000" spc="-5" dirty="0">
                <a:latin typeface="Times New Roman"/>
                <a:cs typeface="Times New Roman"/>
              </a:rPr>
              <a:t>with disabilities </a:t>
            </a:r>
            <a:r>
              <a:rPr lang="en-US" sz="3000" dirty="0">
                <a:latin typeface="Times New Roman"/>
                <a:cs typeface="Times New Roman"/>
              </a:rPr>
              <a:t>or </a:t>
            </a:r>
            <a:r>
              <a:rPr lang="en-US" sz="3000" spc="-5" dirty="0">
                <a:latin typeface="Times New Roman"/>
                <a:cs typeface="Times New Roman"/>
              </a:rPr>
              <a:t>functional</a:t>
            </a:r>
            <a:r>
              <a:rPr lang="en-US" sz="3000" spc="75" dirty="0">
                <a:latin typeface="Times New Roman"/>
                <a:cs typeface="Times New Roman"/>
              </a:rPr>
              <a:t> </a:t>
            </a:r>
            <a:r>
              <a:rPr lang="en-US" sz="3000" spc="-5" dirty="0">
                <a:latin typeface="Times New Roman"/>
                <a:cs typeface="Times New Roman"/>
              </a:rPr>
              <a:t>needs.</a:t>
            </a:r>
            <a:endParaRPr lang="en-US" sz="3000" dirty="0">
              <a:latin typeface="Times New Roman"/>
              <a:cs typeface="Times New Roman"/>
            </a:endParaRPr>
          </a:p>
        </p:txBody>
      </p:sp>
    </p:spTree>
    <p:extLst>
      <p:ext uri="{BB962C8B-B14F-4D97-AF65-F5344CB8AC3E}">
        <p14:creationId xmlns:p14="http://schemas.microsoft.com/office/powerpoint/2010/main" val="2515358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5" b="76666"/>
          <a:stretch/>
        </p:blipFill>
        <p:spPr>
          <a:xfrm>
            <a:off x="0" y="0"/>
            <a:ext cx="9144000" cy="1295400"/>
          </a:xfrm>
          <a:prstGeom prst="rect">
            <a:avLst/>
          </a:prstGeom>
        </p:spPr>
      </p:pic>
      <p:sp>
        <p:nvSpPr>
          <p:cNvPr id="5" name="Rectangle 4"/>
          <p:cNvSpPr/>
          <p:nvPr/>
        </p:nvSpPr>
        <p:spPr>
          <a:xfrm>
            <a:off x="609600" y="1676400"/>
            <a:ext cx="8229600" cy="4740785"/>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3000" spc="-5" dirty="0">
                <a:latin typeface="Times New Roman"/>
                <a:cs typeface="Times New Roman"/>
              </a:rPr>
              <a:t>During </a:t>
            </a:r>
            <a:r>
              <a:rPr lang="en-US" sz="3000" dirty="0">
                <a:latin typeface="Times New Roman"/>
                <a:cs typeface="Times New Roman"/>
              </a:rPr>
              <a:t>a Presidential </a:t>
            </a:r>
            <a:r>
              <a:rPr lang="en-US" sz="3000" spc="-5" dirty="0">
                <a:latin typeface="Times New Roman"/>
                <a:cs typeface="Times New Roman"/>
              </a:rPr>
              <a:t>Disaster Declaration,  </a:t>
            </a:r>
            <a:r>
              <a:rPr lang="en-US" sz="3000" dirty="0">
                <a:latin typeface="Times New Roman"/>
                <a:cs typeface="Times New Roman"/>
              </a:rPr>
              <a:t>Individual </a:t>
            </a:r>
            <a:r>
              <a:rPr lang="en-US" sz="3000" spc="-5" dirty="0">
                <a:latin typeface="Times New Roman"/>
                <a:cs typeface="Times New Roman"/>
              </a:rPr>
              <a:t>Assistance (IA) </a:t>
            </a:r>
            <a:r>
              <a:rPr lang="en-US" sz="3000" dirty="0">
                <a:latin typeface="Times New Roman"/>
                <a:cs typeface="Times New Roman"/>
              </a:rPr>
              <a:t>programs </a:t>
            </a:r>
            <a:r>
              <a:rPr lang="en-US" sz="3000" spc="-5" dirty="0">
                <a:latin typeface="Times New Roman"/>
                <a:cs typeface="Times New Roman"/>
              </a:rPr>
              <a:t>can </a:t>
            </a:r>
            <a:r>
              <a:rPr lang="en-US" sz="3000" dirty="0">
                <a:latin typeface="Times New Roman"/>
                <a:cs typeface="Times New Roman"/>
              </a:rPr>
              <a:t>aid  </a:t>
            </a:r>
            <a:r>
              <a:rPr lang="en-US" sz="3000" spc="-5" dirty="0">
                <a:latin typeface="Times New Roman"/>
                <a:cs typeface="Times New Roman"/>
              </a:rPr>
              <a:t>homeowners </a:t>
            </a:r>
            <a:r>
              <a:rPr lang="en-US" sz="3000" dirty="0">
                <a:latin typeface="Times New Roman"/>
                <a:cs typeface="Times New Roman"/>
              </a:rPr>
              <a:t>and </a:t>
            </a:r>
            <a:r>
              <a:rPr lang="en-US" sz="3000" spc="-5" dirty="0">
                <a:latin typeface="Times New Roman"/>
                <a:cs typeface="Times New Roman"/>
              </a:rPr>
              <a:t>renters with housing </a:t>
            </a:r>
            <a:r>
              <a:rPr lang="en-US" sz="3000" dirty="0">
                <a:latin typeface="Times New Roman"/>
                <a:cs typeface="Times New Roman"/>
              </a:rPr>
              <a:t>needs  and necessary</a:t>
            </a:r>
            <a:r>
              <a:rPr lang="en-US" sz="3000" spc="40" dirty="0">
                <a:latin typeface="Times New Roman"/>
                <a:cs typeface="Times New Roman"/>
              </a:rPr>
              <a:t> </a:t>
            </a:r>
            <a:r>
              <a:rPr lang="en-US" sz="3000" spc="-5" dirty="0">
                <a:latin typeface="Times New Roman"/>
                <a:cs typeface="Times New Roman"/>
              </a:rPr>
              <a:t>assistance.</a:t>
            </a:r>
            <a:endParaRPr lang="en-US" sz="3000" dirty="0">
              <a:latin typeface="Times New Roman"/>
              <a:cs typeface="Times New Roman"/>
            </a:endParaRPr>
          </a:p>
          <a:p>
            <a:pPr marL="355600" indent="-342900">
              <a:lnSpc>
                <a:spcPct val="100000"/>
              </a:lnSpc>
              <a:spcBef>
                <a:spcPts val="745"/>
              </a:spcBef>
              <a:buChar char="•"/>
              <a:tabLst>
                <a:tab pos="354965" algn="l"/>
                <a:tab pos="355600" algn="l"/>
              </a:tabLst>
            </a:pPr>
            <a:r>
              <a:rPr lang="en-US" sz="3000" dirty="0">
                <a:latin typeface="Times New Roman"/>
                <a:cs typeface="Times New Roman"/>
              </a:rPr>
              <a:t>IA</a:t>
            </a:r>
            <a:r>
              <a:rPr lang="en-US" sz="3000" spc="-165" dirty="0">
                <a:latin typeface="Times New Roman"/>
                <a:cs typeface="Times New Roman"/>
              </a:rPr>
              <a:t> </a:t>
            </a:r>
            <a:r>
              <a:rPr lang="en-US" sz="3000" dirty="0">
                <a:latin typeface="Times New Roman"/>
                <a:cs typeface="Times New Roman"/>
              </a:rPr>
              <a:t>also:</a:t>
            </a:r>
          </a:p>
          <a:p>
            <a:pPr marL="756285" marR="349250" lvl="1" indent="-342900">
              <a:lnSpc>
                <a:spcPts val="2860"/>
              </a:lnSpc>
              <a:spcBef>
                <a:spcPts val="725"/>
              </a:spcBef>
              <a:buFont typeface="Arial"/>
              <a:buChar char="•"/>
              <a:tabLst>
                <a:tab pos="756285" algn="l"/>
                <a:tab pos="756920" algn="l"/>
              </a:tabLst>
            </a:pPr>
            <a:r>
              <a:rPr lang="en-US" sz="3000" spc="-5" dirty="0">
                <a:latin typeface="Times New Roman"/>
                <a:cs typeface="Times New Roman"/>
              </a:rPr>
              <a:t>Establishes </a:t>
            </a:r>
            <a:r>
              <a:rPr lang="en-US" sz="3000" dirty="0">
                <a:latin typeface="Times New Roman"/>
                <a:cs typeface="Times New Roman"/>
              </a:rPr>
              <a:t>and </a:t>
            </a:r>
            <a:r>
              <a:rPr lang="en-US" sz="3000" spc="-5" dirty="0">
                <a:latin typeface="Times New Roman"/>
                <a:cs typeface="Times New Roman"/>
              </a:rPr>
              <a:t>maintains Disaster Recovery Centers  following declared</a:t>
            </a:r>
            <a:r>
              <a:rPr lang="en-US" sz="3000" spc="-25" dirty="0">
                <a:latin typeface="Times New Roman"/>
                <a:cs typeface="Times New Roman"/>
              </a:rPr>
              <a:t> </a:t>
            </a:r>
            <a:r>
              <a:rPr lang="en-US" sz="3000" spc="-5" dirty="0">
                <a:latin typeface="Times New Roman"/>
                <a:cs typeface="Times New Roman"/>
              </a:rPr>
              <a:t>disasters.</a:t>
            </a:r>
            <a:endParaRPr lang="en-US" sz="3000" dirty="0">
              <a:latin typeface="Times New Roman"/>
              <a:cs typeface="Times New Roman"/>
            </a:endParaRPr>
          </a:p>
          <a:p>
            <a:pPr marL="756285" marR="121920" lvl="1" indent="-342900">
              <a:lnSpc>
                <a:spcPct val="99400"/>
              </a:lnSpc>
              <a:spcBef>
                <a:spcPts val="495"/>
              </a:spcBef>
              <a:buFont typeface="Arial"/>
              <a:buChar char="•"/>
              <a:tabLst>
                <a:tab pos="756285" algn="l"/>
                <a:tab pos="756920" algn="l"/>
              </a:tabLst>
            </a:pPr>
            <a:r>
              <a:rPr lang="en-US" sz="3000" spc="-5" dirty="0">
                <a:latin typeface="Times New Roman"/>
                <a:cs typeface="Times New Roman"/>
              </a:rPr>
              <a:t>Ensures recovery services </a:t>
            </a:r>
            <a:r>
              <a:rPr lang="en-US" sz="3000" dirty="0">
                <a:latin typeface="Times New Roman"/>
                <a:cs typeface="Times New Roman"/>
              </a:rPr>
              <a:t>are </a:t>
            </a:r>
            <a:r>
              <a:rPr lang="en-US" sz="3000" spc="-5" dirty="0">
                <a:latin typeface="Times New Roman"/>
                <a:cs typeface="Times New Roman"/>
              </a:rPr>
              <a:t>accessible </a:t>
            </a:r>
            <a:r>
              <a:rPr lang="en-US" sz="3000" dirty="0">
                <a:latin typeface="Times New Roman"/>
                <a:cs typeface="Times New Roman"/>
              </a:rPr>
              <a:t>to </a:t>
            </a:r>
            <a:r>
              <a:rPr lang="en-US" sz="3000" spc="-5" dirty="0">
                <a:latin typeface="Times New Roman"/>
                <a:cs typeface="Times New Roman"/>
              </a:rPr>
              <a:t>all  Mississippians </a:t>
            </a:r>
            <a:r>
              <a:rPr lang="en-US" sz="3000" dirty="0">
                <a:latin typeface="Times New Roman"/>
                <a:cs typeface="Times New Roman"/>
              </a:rPr>
              <a:t>through </a:t>
            </a:r>
            <a:r>
              <a:rPr lang="en-US" sz="3000" spc="-65" dirty="0">
                <a:latin typeface="Times New Roman"/>
                <a:cs typeface="Times New Roman"/>
              </a:rPr>
              <a:t>MEMA’s </a:t>
            </a:r>
            <a:r>
              <a:rPr lang="en-US" sz="3000" spc="-5" dirty="0">
                <a:latin typeface="Times New Roman"/>
                <a:cs typeface="Times New Roman"/>
              </a:rPr>
              <a:t>Disability Integration  </a:t>
            </a:r>
            <a:r>
              <a:rPr lang="en-US" sz="3000" spc="-20" dirty="0">
                <a:latin typeface="Times New Roman"/>
                <a:cs typeface="Times New Roman"/>
              </a:rPr>
              <a:t>Advisor.</a:t>
            </a:r>
            <a:endParaRPr lang="en-US" sz="30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Individual Assistance</a:t>
            </a:r>
          </a:p>
        </p:txBody>
      </p:sp>
    </p:spTree>
    <p:extLst>
      <p:ext uri="{BB962C8B-B14F-4D97-AF65-F5344CB8AC3E}">
        <p14:creationId xmlns:p14="http://schemas.microsoft.com/office/powerpoint/2010/main" val="210706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5" b="76666"/>
          <a:stretch/>
        </p:blipFill>
        <p:spPr>
          <a:xfrm>
            <a:off x="0" y="0"/>
            <a:ext cx="9144000" cy="1295400"/>
          </a:xfrm>
          <a:prstGeom prst="rect">
            <a:avLst/>
          </a:prstGeom>
        </p:spPr>
      </p:pic>
      <p:sp>
        <p:nvSpPr>
          <p:cNvPr id="5" name="Rectangle 4"/>
          <p:cNvSpPr/>
          <p:nvPr/>
        </p:nvSpPr>
        <p:spPr>
          <a:xfrm>
            <a:off x="609600" y="1676400"/>
            <a:ext cx="8229600" cy="2542684"/>
          </a:xfrm>
          <a:prstGeom prst="rect">
            <a:avLst/>
          </a:prstGeom>
        </p:spPr>
        <p:txBody>
          <a:bodyPr wrap="square">
            <a:spAutoFit/>
          </a:bodyPr>
          <a:lstStyle/>
          <a:p>
            <a:pPr marL="355600" marR="5080" lvl="1" indent="-342900">
              <a:lnSpc>
                <a:spcPct val="99400"/>
              </a:lnSpc>
              <a:spcBef>
                <a:spcPts val="125"/>
              </a:spcBef>
              <a:buFontTx/>
              <a:buChar char="•"/>
              <a:tabLst>
                <a:tab pos="354965" algn="l"/>
                <a:tab pos="355600" algn="l"/>
              </a:tabLst>
            </a:pPr>
            <a:r>
              <a:rPr lang="en-US" sz="3200" spc="-5" dirty="0">
                <a:latin typeface="Times New Roman"/>
                <a:cs typeface="Times New Roman"/>
              </a:rPr>
              <a:t>State </a:t>
            </a:r>
            <a:r>
              <a:rPr lang="en-US" sz="3200" spc="-25" dirty="0">
                <a:latin typeface="Times New Roman"/>
                <a:cs typeface="Times New Roman"/>
              </a:rPr>
              <a:t>Temporary </a:t>
            </a:r>
            <a:r>
              <a:rPr lang="en-US" sz="3200" spc="-5" dirty="0">
                <a:latin typeface="Times New Roman"/>
                <a:cs typeface="Times New Roman"/>
              </a:rPr>
              <a:t>Housing Program: </a:t>
            </a:r>
          </a:p>
          <a:p>
            <a:pPr marL="12700" marR="5080" lvl="1">
              <a:lnSpc>
                <a:spcPct val="99400"/>
              </a:lnSpc>
              <a:spcBef>
                <a:spcPts val="125"/>
              </a:spcBef>
              <a:tabLst>
                <a:tab pos="354965" algn="l"/>
                <a:tab pos="355600" algn="l"/>
              </a:tabLst>
            </a:pPr>
            <a:r>
              <a:rPr lang="en-US" sz="3200" spc="-5" dirty="0">
                <a:latin typeface="Times New Roman"/>
                <a:cs typeface="Times New Roman"/>
              </a:rPr>
              <a:t>During </a:t>
            </a:r>
            <a:r>
              <a:rPr lang="en-US" sz="3200" dirty="0">
                <a:latin typeface="Times New Roman"/>
                <a:cs typeface="Times New Roman"/>
              </a:rPr>
              <a:t>non-</a:t>
            </a:r>
            <a:r>
              <a:rPr lang="en-US" sz="3200" spc="-5" dirty="0">
                <a:latin typeface="Times New Roman"/>
                <a:cs typeface="Times New Roman"/>
              </a:rPr>
              <a:t>Presidential Disaster Declarations, the program  </a:t>
            </a:r>
            <a:r>
              <a:rPr lang="en-US" sz="3200" spc="-10" dirty="0">
                <a:latin typeface="Times New Roman"/>
                <a:cs typeface="Times New Roman"/>
              </a:rPr>
              <a:t>may </a:t>
            </a:r>
            <a:r>
              <a:rPr lang="en-US" sz="3200" spc="-5" dirty="0">
                <a:latin typeface="Times New Roman"/>
                <a:cs typeface="Times New Roman"/>
              </a:rPr>
              <a:t>be able to reimburse rental costs to citizens  who are displaced from their homes for </a:t>
            </a:r>
            <a:r>
              <a:rPr lang="en-US" sz="3200" spc="-10" dirty="0">
                <a:latin typeface="Times New Roman"/>
                <a:cs typeface="Times New Roman"/>
              </a:rPr>
              <a:t>more </a:t>
            </a:r>
            <a:r>
              <a:rPr lang="en-US" sz="3200" spc="-5" dirty="0">
                <a:latin typeface="Times New Roman"/>
                <a:cs typeface="Times New Roman"/>
              </a:rPr>
              <a:t>than 72</a:t>
            </a:r>
            <a:r>
              <a:rPr lang="en-US" sz="3200" dirty="0">
                <a:latin typeface="Times New Roman"/>
                <a:cs typeface="Times New Roman"/>
              </a:rPr>
              <a:t> </a:t>
            </a:r>
            <a:r>
              <a:rPr lang="en-US" sz="3200" spc="-5" dirty="0">
                <a:latin typeface="Times New Roman"/>
                <a:cs typeface="Times New Roman"/>
              </a:rPr>
              <a:t>hours.</a:t>
            </a:r>
            <a:endParaRPr lang="en-US" sz="32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Individual Assistance</a:t>
            </a:r>
          </a:p>
        </p:txBody>
      </p:sp>
    </p:spTree>
    <p:extLst>
      <p:ext uri="{BB962C8B-B14F-4D97-AF65-F5344CB8AC3E}">
        <p14:creationId xmlns:p14="http://schemas.microsoft.com/office/powerpoint/2010/main" val="2281247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Course Agenda</a:t>
            </a:r>
          </a:p>
        </p:txBody>
      </p:sp>
      <p:sp>
        <p:nvSpPr>
          <p:cNvPr id="5" name="Rectangle 4"/>
          <p:cNvSpPr/>
          <p:nvPr/>
        </p:nvSpPr>
        <p:spPr>
          <a:xfrm>
            <a:off x="609600" y="1676400"/>
            <a:ext cx="8229600" cy="4278094"/>
          </a:xfrm>
          <a:prstGeom prst="rect">
            <a:avLst/>
          </a:prstGeom>
        </p:spPr>
        <p:txBody>
          <a:bodyPr wrap="square">
            <a:spAutoFit/>
          </a:bodyPr>
          <a:lstStyle/>
          <a:p>
            <a:pPr marL="457200" indent="-457200">
              <a:buFont typeface="Arial" panose="020B0604020202020204" pitchFamily="34" charset="0"/>
              <a:buChar char="•"/>
            </a:pPr>
            <a:r>
              <a:rPr lang="en-US" sz="3400" b="1" dirty="0">
                <a:latin typeface="Times New Roman" charset="0"/>
                <a:ea typeface="Times New Roman" charset="0"/>
                <a:cs typeface="Times New Roman" charset="0"/>
              </a:rPr>
              <a:t>Unit 1:</a:t>
            </a:r>
            <a:r>
              <a:rPr lang="en-US" sz="3400" dirty="0">
                <a:latin typeface="Times New Roman" charset="0"/>
                <a:ea typeface="Times New Roman" charset="0"/>
                <a:cs typeface="Times New Roman" charset="0"/>
              </a:rPr>
              <a:t> Introduction</a:t>
            </a:r>
          </a:p>
          <a:p>
            <a:pPr marL="457200" indent="-457200">
              <a:buFont typeface="Arial" panose="020B0604020202020204" pitchFamily="34" charset="0"/>
              <a:buChar char="•"/>
            </a:pPr>
            <a:r>
              <a:rPr lang="en-US" sz="3400" b="1" dirty="0">
                <a:latin typeface="Times New Roman" charset="0"/>
                <a:ea typeface="Times New Roman" charset="0"/>
                <a:cs typeface="Times New Roman" charset="0"/>
              </a:rPr>
              <a:t>Unit 2:</a:t>
            </a:r>
            <a:r>
              <a:rPr lang="en-US" sz="3400" dirty="0">
                <a:latin typeface="Times New Roman" charset="0"/>
                <a:ea typeface="Times New Roman" charset="0"/>
                <a:cs typeface="Times New Roman" charset="0"/>
              </a:rPr>
              <a:t> MEMA’s Organizational Structure</a:t>
            </a:r>
          </a:p>
          <a:p>
            <a:pPr marL="457200" indent="-457200">
              <a:buFont typeface="Arial" panose="020B0604020202020204" pitchFamily="34" charset="0"/>
              <a:buChar char="•"/>
            </a:pPr>
            <a:r>
              <a:rPr lang="en-US" sz="3400" b="1" dirty="0">
                <a:latin typeface="Times New Roman" charset="0"/>
                <a:ea typeface="Times New Roman" charset="0"/>
                <a:cs typeface="Times New Roman" charset="0"/>
              </a:rPr>
              <a:t>Unit 3:</a:t>
            </a:r>
            <a:r>
              <a:rPr lang="en-US" sz="3400" dirty="0">
                <a:latin typeface="Times New Roman" charset="0"/>
                <a:ea typeface="Times New Roman" charset="0"/>
                <a:cs typeface="Times New Roman" charset="0"/>
              </a:rPr>
              <a:t> National Incident Management System (NIMS)</a:t>
            </a:r>
          </a:p>
          <a:p>
            <a:pPr marL="457200" indent="-457200">
              <a:buFont typeface="Arial" panose="020B0604020202020204" pitchFamily="34" charset="0"/>
              <a:buChar char="•"/>
            </a:pPr>
            <a:r>
              <a:rPr lang="en-US" sz="3400" b="1" dirty="0">
                <a:latin typeface="Times New Roman" charset="0"/>
                <a:ea typeface="Times New Roman" charset="0"/>
                <a:cs typeface="Times New Roman" charset="0"/>
              </a:rPr>
              <a:t>Unit 4:</a:t>
            </a:r>
            <a:r>
              <a:rPr lang="en-US" sz="3400" dirty="0">
                <a:latin typeface="Times New Roman" charset="0"/>
                <a:ea typeface="Times New Roman" charset="0"/>
                <a:cs typeface="Times New Roman" charset="0"/>
              </a:rPr>
              <a:t> Mississippi Management Law</a:t>
            </a:r>
          </a:p>
          <a:p>
            <a:pPr marL="457200" indent="-457200">
              <a:buFont typeface="Arial" panose="020B0604020202020204" pitchFamily="34" charset="0"/>
              <a:buChar char="•"/>
            </a:pPr>
            <a:r>
              <a:rPr lang="en-US" sz="3400" b="1" dirty="0">
                <a:latin typeface="Times New Roman" charset="0"/>
                <a:ea typeface="Times New Roman" charset="0"/>
                <a:cs typeface="Times New Roman" charset="0"/>
              </a:rPr>
              <a:t>Unit 5:</a:t>
            </a:r>
            <a:r>
              <a:rPr lang="en-US" sz="3400" dirty="0">
                <a:latin typeface="Times New Roman" charset="0"/>
                <a:ea typeface="Times New Roman" charset="0"/>
                <a:cs typeface="Times New Roman" charset="0"/>
              </a:rPr>
              <a:t> Situational Awareness Resource  and Tools</a:t>
            </a:r>
          </a:p>
          <a:p>
            <a:pPr marL="457200" indent="-457200">
              <a:buFont typeface="Arial" panose="020B0604020202020204" pitchFamily="34" charset="0"/>
              <a:buChar char="•"/>
            </a:pPr>
            <a:r>
              <a:rPr lang="en-US" sz="3400" b="1" dirty="0">
                <a:latin typeface="Times New Roman" charset="0"/>
                <a:ea typeface="Times New Roman" charset="0"/>
                <a:cs typeface="Times New Roman" charset="0"/>
              </a:rPr>
              <a:t>Unit 6:</a:t>
            </a:r>
            <a:r>
              <a:rPr lang="en-US" sz="3400" dirty="0">
                <a:latin typeface="Times New Roman" charset="0"/>
                <a:ea typeface="Times New Roman" charset="0"/>
                <a:cs typeface="Times New Roman" charset="0"/>
              </a:rPr>
              <a:t> Course Summary</a:t>
            </a:r>
          </a:p>
        </p:txBody>
      </p:sp>
    </p:spTree>
    <p:extLst>
      <p:ext uri="{BB962C8B-B14F-4D97-AF65-F5344CB8AC3E}">
        <p14:creationId xmlns:p14="http://schemas.microsoft.com/office/powerpoint/2010/main" val="2075145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715581"/>
          </a:xfrm>
          <a:prstGeom prst="rect">
            <a:avLst/>
          </a:prstGeom>
        </p:spPr>
        <p:txBody>
          <a:bodyPr wrap="square">
            <a:spAutoFit/>
          </a:bodyPr>
          <a:lstStyle/>
          <a:p>
            <a:r>
              <a:rPr lang="en-US" sz="4050" b="1" dirty="0">
                <a:latin typeface="Times New Roman" charset="0"/>
                <a:ea typeface="Times New Roman" charset="0"/>
                <a:cs typeface="Times New Roman" charset="0"/>
              </a:rPr>
              <a:t>OFFICE OF SUPPORT SERVICES</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Support Services</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22048" y="2514599"/>
            <a:ext cx="4699904"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045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075201"/>
          </a:xfrm>
          <a:prstGeom prst="rect">
            <a:avLst/>
          </a:prstGeom>
        </p:spPr>
        <p:txBody>
          <a:bodyPr wrap="square">
            <a:spAutoFit/>
          </a:bodyPr>
          <a:lstStyle/>
          <a:p>
            <a:r>
              <a:rPr lang="en-US" sz="4050" b="1" dirty="0">
                <a:latin typeface="Times New Roman" charset="0"/>
                <a:ea typeface="Times New Roman" charset="0"/>
                <a:cs typeface="Times New Roman" charset="0"/>
              </a:rPr>
              <a:t>OFFICE OF SUPPORT SERVICES</a:t>
            </a:r>
          </a:p>
          <a:p>
            <a:pPr marL="12700" marR="5080" lvl="0" eaLnBrk="1" fontAlgn="auto" hangingPunct="1">
              <a:lnSpc>
                <a:spcPct val="99600"/>
              </a:lnSpc>
              <a:spcBef>
                <a:spcPts val="110"/>
              </a:spcBef>
              <a:spcAft>
                <a:spcPts val="0"/>
              </a:spcAft>
            </a:pPr>
            <a:r>
              <a:rPr lang="en-US" sz="2800" dirty="0">
                <a:solidFill>
                  <a:prstClr val="black"/>
                </a:solidFill>
                <a:latin typeface="Times New Roman"/>
                <a:ea typeface="+mn-ea"/>
                <a:cs typeface="Times New Roman"/>
              </a:rPr>
              <a:t>The </a:t>
            </a:r>
            <a:r>
              <a:rPr lang="en-US" sz="2800" spc="-5" dirty="0">
                <a:solidFill>
                  <a:prstClr val="black"/>
                </a:solidFill>
                <a:latin typeface="Times New Roman"/>
                <a:ea typeface="+mn-ea"/>
                <a:cs typeface="Times New Roman"/>
              </a:rPr>
              <a:t>office </a:t>
            </a:r>
            <a:r>
              <a:rPr lang="en-US" sz="2800" dirty="0">
                <a:solidFill>
                  <a:prstClr val="black"/>
                </a:solidFill>
                <a:latin typeface="Times New Roman"/>
                <a:ea typeface="+mn-ea"/>
                <a:cs typeface="Times New Roman"/>
              </a:rPr>
              <a:t>of </a:t>
            </a:r>
            <a:r>
              <a:rPr lang="en-US" sz="2800" spc="-5" dirty="0">
                <a:solidFill>
                  <a:prstClr val="black"/>
                </a:solidFill>
                <a:latin typeface="Times New Roman"/>
                <a:ea typeface="+mn-ea"/>
                <a:cs typeface="Times New Roman"/>
              </a:rPr>
              <a:t>Support Services maintains budgets, </a:t>
            </a:r>
            <a:r>
              <a:rPr lang="en-US" sz="2800" dirty="0">
                <a:solidFill>
                  <a:prstClr val="black"/>
                </a:solidFill>
                <a:latin typeface="Times New Roman"/>
                <a:ea typeface="+mn-ea"/>
                <a:cs typeface="Times New Roman"/>
              </a:rPr>
              <a:t>payroll, </a:t>
            </a:r>
            <a:r>
              <a:rPr lang="en-US" sz="2800" spc="-5" dirty="0">
                <a:solidFill>
                  <a:prstClr val="black"/>
                </a:solidFill>
                <a:latin typeface="Times New Roman"/>
                <a:ea typeface="+mn-ea"/>
                <a:cs typeface="Times New Roman"/>
              </a:rPr>
              <a:t>accounting </a:t>
            </a:r>
            <a:r>
              <a:rPr lang="en-US" sz="2800" dirty="0">
                <a:solidFill>
                  <a:prstClr val="black"/>
                </a:solidFill>
                <a:latin typeface="Times New Roman"/>
                <a:ea typeface="+mn-ea"/>
                <a:cs typeface="Times New Roman"/>
              </a:rPr>
              <a:t>and </a:t>
            </a:r>
            <a:r>
              <a:rPr lang="en-US" sz="2800" spc="-5" dirty="0">
                <a:solidFill>
                  <a:prstClr val="black"/>
                </a:solidFill>
                <a:latin typeface="Times New Roman"/>
                <a:ea typeface="+mn-ea"/>
                <a:cs typeface="Times New Roman"/>
              </a:rPr>
              <a:t>finance, </a:t>
            </a:r>
            <a:r>
              <a:rPr lang="en-US" sz="2800" dirty="0">
                <a:solidFill>
                  <a:prstClr val="black"/>
                </a:solidFill>
                <a:latin typeface="Times New Roman"/>
                <a:ea typeface="+mn-ea"/>
                <a:cs typeface="Times New Roman"/>
              </a:rPr>
              <a:t>grants </a:t>
            </a:r>
            <a:r>
              <a:rPr lang="en-US" sz="2800" spc="-5" dirty="0">
                <a:solidFill>
                  <a:prstClr val="black"/>
                </a:solidFill>
                <a:latin typeface="Times New Roman"/>
                <a:ea typeface="+mn-ea"/>
                <a:cs typeface="Times New Roman"/>
              </a:rPr>
              <a:t>management, </a:t>
            </a:r>
            <a:r>
              <a:rPr lang="en-US" sz="2800" dirty="0">
                <a:solidFill>
                  <a:prstClr val="black"/>
                </a:solidFill>
                <a:latin typeface="Times New Roman"/>
                <a:ea typeface="+mn-ea"/>
                <a:cs typeface="Times New Roman"/>
              </a:rPr>
              <a:t>purchasing, </a:t>
            </a:r>
            <a:r>
              <a:rPr lang="en-US" sz="2800" spc="-5" dirty="0">
                <a:solidFill>
                  <a:prstClr val="black"/>
                </a:solidFill>
                <a:latin typeface="Times New Roman"/>
                <a:ea typeface="+mn-ea"/>
                <a:cs typeface="Times New Roman"/>
              </a:rPr>
              <a:t>property, facilities maintenance </a:t>
            </a:r>
            <a:r>
              <a:rPr lang="en-US" sz="2800" dirty="0">
                <a:solidFill>
                  <a:prstClr val="black"/>
                </a:solidFill>
                <a:latin typeface="Times New Roman"/>
                <a:ea typeface="+mn-ea"/>
                <a:cs typeface="Times New Roman"/>
              </a:rPr>
              <a:t>and </a:t>
            </a:r>
            <a:r>
              <a:rPr lang="en-US" sz="2800" spc="-5" dirty="0">
                <a:solidFill>
                  <a:prstClr val="black"/>
                </a:solidFill>
                <a:latin typeface="Times New Roman"/>
                <a:ea typeface="+mn-ea"/>
                <a:cs typeface="Times New Roman"/>
              </a:rPr>
              <a:t>information</a:t>
            </a:r>
            <a:r>
              <a:rPr lang="en-US" sz="2800" spc="5" dirty="0">
                <a:solidFill>
                  <a:prstClr val="black"/>
                </a:solidFill>
                <a:latin typeface="Times New Roman"/>
                <a:ea typeface="+mn-ea"/>
                <a:cs typeface="Times New Roman"/>
              </a:rPr>
              <a:t> </a:t>
            </a:r>
            <a:r>
              <a:rPr lang="en-US" sz="2800" dirty="0">
                <a:solidFill>
                  <a:prstClr val="black"/>
                </a:solidFill>
                <a:latin typeface="Times New Roman"/>
                <a:ea typeface="+mn-ea"/>
                <a:cs typeface="Times New Roman"/>
              </a:rPr>
              <a:t>technology.</a:t>
            </a:r>
          </a:p>
          <a:p>
            <a:endParaRPr lang="en-US" sz="4050" b="1" dirty="0">
              <a:latin typeface="Times New Roman" charset="0"/>
              <a:ea typeface="Times New Roman" charset="0"/>
              <a:cs typeface="Times New Roman" charset="0"/>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Office of Support Services</a:t>
            </a:r>
          </a:p>
        </p:txBody>
      </p:sp>
    </p:spTree>
    <p:extLst>
      <p:ext uri="{BB962C8B-B14F-4D97-AF65-F5344CB8AC3E}">
        <p14:creationId xmlns:p14="http://schemas.microsoft.com/office/powerpoint/2010/main" val="657512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4400" dirty="0">
                <a:solidFill>
                  <a:schemeClr val="bg1"/>
                </a:solidFill>
                <a:latin typeface="Tw Cen MT Condensed" charset="0"/>
                <a:ea typeface="Tw Cen MT Condensed" charset="0"/>
                <a:cs typeface="Tw Cen MT Condensed" charset="0"/>
              </a:rPr>
              <a:t>Emergency Management</a:t>
            </a:r>
          </a:p>
          <a:p>
            <a:pPr algn="ctr" fontAlgn="auto">
              <a:lnSpc>
                <a:spcPct val="75000"/>
              </a:lnSpc>
              <a:spcBef>
                <a:spcPts val="100"/>
              </a:spcBef>
              <a:spcAft>
                <a:spcPts val="100"/>
              </a:spcAft>
            </a:pPr>
            <a:r>
              <a:rPr lang="en-US" sz="4400" dirty="0">
                <a:solidFill>
                  <a:schemeClr val="bg1"/>
                </a:solidFill>
                <a:latin typeface="Tw Cen MT Condensed" charset="0"/>
                <a:ea typeface="Tw Cen MT Condensed" charset="0"/>
                <a:cs typeface="Tw Cen MT Condensed" charset="0"/>
              </a:rPr>
              <a:t>Performance Grant (EMPG)</a:t>
            </a:r>
          </a:p>
        </p:txBody>
      </p:sp>
      <p:sp>
        <p:nvSpPr>
          <p:cNvPr id="8" name="Rectangle 7"/>
          <p:cNvSpPr/>
          <p:nvPr/>
        </p:nvSpPr>
        <p:spPr>
          <a:xfrm>
            <a:off x="609600" y="1676400"/>
            <a:ext cx="8229600" cy="2913618"/>
          </a:xfrm>
          <a:prstGeom prst="rect">
            <a:avLst/>
          </a:prstGeom>
        </p:spPr>
        <p:txBody>
          <a:bodyPr wrap="square">
            <a:spAutoFit/>
          </a:bodyPr>
          <a:lstStyle/>
          <a:p>
            <a:pPr marL="355600" marR="356235" indent="-342900">
              <a:lnSpc>
                <a:spcPts val="3820"/>
              </a:lnSpc>
              <a:spcBef>
                <a:spcPts val="245"/>
              </a:spcBef>
              <a:buChar char="•"/>
              <a:tabLst>
                <a:tab pos="354965" algn="l"/>
                <a:tab pos="355600" algn="l"/>
              </a:tabLst>
            </a:pPr>
            <a:r>
              <a:rPr lang="en-US" sz="3200" spc="-5" dirty="0">
                <a:latin typeface="Times New Roman"/>
                <a:cs typeface="Times New Roman"/>
              </a:rPr>
              <a:t>EMPG </a:t>
            </a:r>
            <a:r>
              <a:rPr lang="en-US" sz="3200" dirty="0">
                <a:latin typeface="Times New Roman"/>
                <a:cs typeface="Times New Roman"/>
              </a:rPr>
              <a:t>is a </a:t>
            </a:r>
            <a:r>
              <a:rPr lang="en-US" sz="3200" spc="-10" dirty="0">
                <a:latin typeface="Times New Roman"/>
                <a:cs typeface="Times New Roman"/>
              </a:rPr>
              <a:t>50 </a:t>
            </a:r>
            <a:r>
              <a:rPr lang="en-US" sz="3200" dirty="0">
                <a:latin typeface="Times New Roman"/>
                <a:cs typeface="Times New Roman"/>
              </a:rPr>
              <a:t>percent </a:t>
            </a:r>
            <a:r>
              <a:rPr lang="en-US" sz="3200" i="1" spc="-5" dirty="0">
                <a:latin typeface="Times New Roman"/>
                <a:cs typeface="Times New Roman"/>
              </a:rPr>
              <a:t>reimbursable</a:t>
            </a:r>
            <a:r>
              <a:rPr lang="en-US" sz="3200" i="1" spc="-55" dirty="0">
                <a:latin typeface="Times New Roman"/>
                <a:cs typeface="Times New Roman"/>
              </a:rPr>
              <a:t> </a:t>
            </a:r>
            <a:r>
              <a:rPr lang="en-US" sz="3200" dirty="0">
                <a:latin typeface="Times New Roman"/>
                <a:cs typeface="Times New Roman"/>
              </a:rPr>
              <a:t>federal  grant </a:t>
            </a:r>
            <a:r>
              <a:rPr lang="en-US" sz="3200" spc="-5" dirty="0">
                <a:latin typeface="Times New Roman"/>
                <a:cs typeface="Times New Roman"/>
              </a:rPr>
              <a:t>within </a:t>
            </a:r>
            <a:r>
              <a:rPr lang="en-US" sz="3200" dirty="0">
                <a:latin typeface="Times New Roman"/>
                <a:cs typeface="Times New Roman"/>
              </a:rPr>
              <a:t>the </a:t>
            </a:r>
            <a:r>
              <a:rPr lang="en-US" sz="3200" spc="-5" dirty="0">
                <a:latin typeface="Times New Roman"/>
                <a:cs typeface="Times New Roman"/>
              </a:rPr>
              <a:t>Department </a:t>
            </a:r>
            <a:r>
              <a:rPr lang="en-US" sz="3200" dirty="0">
                <a:latin typeface="Times New Roman"/>
                <a:cs typeface="Times New Roman"/>
              </a:rPr>
              <a:t>of </a:t>
            </a:r>
            <a:r>
              <a:rPr lang="en-US" sz="3200" spc="-5" dirty="0">
                <a:latin typeface="Times New Roman"/>
                <a:cs typeface="Times New Roman"/>
              </a:rPr>
              <a:t>Homeland  </a:t>
            </a:r>
            <a:r>
              <a:rPr lang="en-US" sz="3200" spc="-25" dirty="0">
                <a:latin typeface="Times New Roman"/>
                <a:cs typeface="Times New Roman"/>
              </a:rPr>
              <a:t>Security. </a:t>
            </a:r>
            <a:r>
              <a:rPr lang="en-US" sz="3200" dirty="0">
                <a:latin typeface="Times New Roman"/>
                <a:cs typeface="Times New Roman"/>
              </a:rPr>
              <a:t>It is </a:t>
            </a:r>
            <a:r>
              <a:rPr lang="en-US" sz="3200" spc="-5" dirty="0">
                <a:latin typeface="Times New Roman"/>
                <a:cs typeface="Times New Roman"/>
              </a:rPr>
              <a:t>administered </a:t>
            </a:r>
            <a:r>
              <a:rPr lang="en-US" sz="3200" dirty="0">
                <a:latin typeface="Times New Roman"/>
                <a:cs typeface="Times New Roman"/>
              </a:rPr>
              <a:t>by </a:t>
            </a:r>
            <a:r>
              <a:rPr lang="en-US" sz="3200" spc="-5" dirty="0">
                <a:latin typeface="Times New Roman"/>
                <a:cs typeface="Times New Roman"/>
              </a:rPr>
              <a:t>MEMA.</a:t>
            </a:r>
            <a:endParaRPr lang="en-US" sz="3200" dirty="0">
              <a:latin typeface="Times New Roman"/>
              <a:cs typeface="Times New Roman"/>
            </a:endParaRPr>
          </a:p>
          <a:p>
            <a:pPr marL="756285" marR="5080" indent="-287020">
              <a:lnSpc>
                <a:spcPts val="3340"/>
              </a:lnSpc>
              <a:spcBef>
                <a:spcPts val="665"/>
              </a:spcBef>
            </a:pPr>
            <a:r>
              <a:rPr lang="en-US" sz="3200" spc="-5" dirty="0">
                <a:latin typeface="Times New Roman"/>
                <a:cs typeface="Times New Roman"/>
              </a:rPr>
              <a:t>– This means you will first spend your </a:t>
            </a:r>
            <a:r>
              <a:rPr lang="en-US" sz="3200" spc="-35" dirty="0">
                <a:latin typeface="Times New Roman"/>
                <a:cs typeface="Times New Roman"/>
              </a:rPr>
              <a:t>money, </a:t>
            </a:r>
            <a:r>
              <a:rPr lang="en-US" sz="3200" spc="-5" dirty="0">
                <a:latin typeface="Times New Roman"/>
                <a:cs typeface="Times New Roman"/>
              </a:rPr>
              <a:t>then  MEMA will reimburse half of the total</a:t>
            </a:r>
            <a:r>
              <a:rPr lang="en-US" sz="3200" spc="-204" dirty="0">
                <a:latin typeface="Times New Roman"/>
                <a:cs typeface="Times New Roman"/>
              </a:rPr>
              <a:t> </a:t>
            </a:r>
            <a:r>
              <a:rPr lang="en-US" sz="3200" spc="-5" dirty="0">
                <a:latin typeface="Times New Roman"/>
                <a:cs typeface="Times New Roman"/>
              </a:rPr>
              <a:t>amount.</a:t>
            </a:r>
            <a:endParaRPr lang="en-US" sz="3200" dirty="0">
              <a:latin typeface="Times New Roman"/>
              <a:cs typeface="Times New Roman"/>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46312" y="5105400"/>
            <a:ext cx="4651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644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EMPG</a:t>
            </a:r>
          </a:p>
        </p:txBody>
      </p:sp>
      <p:sp>
        <p:nvSpPr>
          <p:cNvPr id="8" name="Rectangle 7"/>
          <p:cNvSpPr/>
          <p:nvPr/>
        </p:nvSpPr>
        <p:spPr>
          <a:xfrm>
            <a:off x="609600" y="1676400"/>
            <a:ext cx="8229600" cy="4543808"/>
          </a:xfrm>
          <a:prstGeom prst="rect">
            <a:avLst/>
          </a:prstGeom>
        </p:spPr>
        <p:txBody>
          <a:bodyPr wrap="square">
            <a:spAutoFit/>
          </a:bodyPr>
          <a:lstStyle/>
          <a:p>
            <a:pPr marL="355600" marR="5080" indent="-342900">
              <a:lnSpc>
                <a:spcPct val="99400"/>
              </a:lnSpc>
              <a:spcBef>
                <a:spcPts val="114"/>
              </a:spcBef>
              <a:buChar char="•"/>
              <a:tabLst>
                <a:tab pos="354965" algn="l"/>
                <a:tab pos="355600" algn="l"/>
              </a:tabLst>
            </a:pPr>
            <a:r>
              <a:rPr lang="en-US" sz="2800" spc="-5" dirty="0">
                <a:latin typeface="Times New Roman"/>
                <a:cs typeface="Times New Roman"/>
              </a:rPr>
              <a:t>Funds support comprehensive emergency  management </a:t>
            </a:r>
            <a:r>
              <a:rPr lang="en-US" sz="2800" spc="-10" dirty="0">
                <a:latin typeface="Times New Roman"/>
                <a:cs typeface="Times New Roman"/>
              </a:rPr>
              <a:t>at </a:t>
            </a:r>
            <a:r>
              <a:rPr lang="en-US" sz="2800" spc="-5" dirty="0">
                <a:latin typeface="Times New Roman"/>
                <a:cs typeface="Times New Roman"/>
              </a:rPr>
              <a:t>the </a:t>
            </a:r>
            <a:r>
              <a:rPr lang="en-US" sz="2800" dirty="0">
                <a:latin typeface="Times New Roman"/>
                <a:cs typeface="Times New Roman"/>
              </a:rPr>
              <a:t>state, </a:t>
            </a:r>
            <a:r>
              <a:rPr lang="en-US" sz="2800" spc="-5" dirty="0">
                <a:latin typeface="Times New Roman"/>
                <a:cs typeface="Times New Roman"/>
              </a:rPr>
              <a:t>tribal, and local levels and </a:t>
            </a:r>
            <a:r>
              <a:rPr lang="en-US" sz="2800" dirty="0">
                <a:latin typeface="Times New Roman"/>
                <a:cs typeface="Times New Roman"/>
              </a:rPr>
              <a:t>to  </a:t>
            </a:r>
            <a:r>
              <a:rPr lang="en-US" sz="2800" spc="-5" dirty="0">
                <a:latin typeface="Times New Roman"/>
                <a:cs typeface="Times New Roman"/>
              </a:rPr>
              <a:t>encourage </a:t>
            </a:r>
            <a:r>
              <a:rPr lang="en-US" sz="2800" dirty="0">
                <a:latin typeface="Times New Roman"/>
                <a:cs typeface="Times New Roman"/>
              </a:rPr>
              <a:t>the </a:t>
            </a:r>
            <a:r>
              <a:rPr lang="en-US" sz="2800" spc="-5" dirty="0">
                <a:latin typeface="Times New Roman"/>
                <a:cs typeface="Times New Roman"/>
              </a:rPr>
              <a:t>improvement of mitigation,  preparedness, response, </a:t>
            </a:r>
            <a:r>
              <a:rPr lang="en-US" sz="2800" spc="-10" dirty="0">
                <a:latin typeface="Times New Roman"/>
                <a:cs typeface="Times New Roman"/>
              </a:rPr>
              <a:t>and </a:t>
            </a:r>
            <a:r>
              <a:rPr lang="en-US" sz="2800" spc="-5" dirty="0">
                <a:latin typeface="Times New Roman"/>
                <a:cs typeface="Times New Roman"/>
              </a:rPr>
              <a:t>recovery capabilities for  all hazards and</a:t>
            </a:r>
            <a:r>
              <a:rPr lang="en-US" sz="2800" spc="-30" dirty="0">
                <a:latin typeface="Times New Roman"/>
                <a:cs typeface="Times New Roman"/>
              </a:rPr>
              <a:t> </a:t>
            </a:r>
            <a:r>
              <a:rPr lang="en-US" sz="2800" spc="-5" dirty="0">
                <a:latin typeface="Times New Roman"/>
                <a:cs typeface="Times New Roman"/>
              </a:rPr>
              <a:t>threats.</a:t>
            </a:r>
            <a:endParaRPr lang="en-US" sz="2800" dirty="0">
              <a:latin typeface="Times New Roman"/>
              <a:cs typeface="Times New Roman"/>
            </a:endParaRPr>
          </a:p>
          <a:p>
            <a:pPr marL="355600" marR="336550" indent="-342900">
              <a:lnSpc>
                <a:spcPct val="99300"/>
              </a:lnSpc>
              <a:spcBef>
                <a:spcPts val="685"/>
              </a:spcBef>
              <a:buChar char="•"/>
              <a:tabLst>
                <a:tab pos="354965" algn="l"/>
                <a:tab pos="355600" algn="l"/>
              </a:tabLst>
            </a:pPr>
            <a:r>
              <a:rPr lang="en-US" sz="2800" spc="-5" dirty="0">
                <a:latin typeface="Times New Roman"/>
                <a:cs typeface="Times New Roman"/>
              </a:rPr>
              <a:t>Funds CANNOT </a:t>
            </a:r>
            <a:r>
              <a:rPr lang="en-US" sz="2800" dirty="0">
                <a:latin typeface="Times New Roman"/>
                <a:cs typeface="Times New Roman"/>
              </a:rPr>
              <a:t>be </a:t>
            </a:r>
            <a:r>
              <a:rPr lang="en-US" sz="2800" spc="-5" dirty="0">
                <a:latin typeface="Times New Roman"/>
                <a:cs typeface="Times New Roman"/>
              </a:rPr>
              <a:t>matched with </a:t>
            </a:r>
            <a:r>
              <a:rPr lang="en-US" sz="2800" spc="-10" dirty="0">
                <a:latin typeface="Times New Roman"/>
                <a:cs typeface="Times New Roman"/>
              </a:rPr>
              <a:t>any </a:t>
            </a:r>
            <a:r>
              <a:rPr lang="en-US" sz="2800" spc="-5" dirty="0">
                <a:latin typeface="Times New Roman"/>
                <a:cs typeface="Times New Roman"/>
              </a:rPr>
              <a:t>other federal  funding source. </a:t>
            </a:r>
            <a:r>
              <a:rPr lang="en-US" sz="2800" dirty="0">
                <a:latin typeface="Times New Roman"/>
                <a:cs typeface="Times New Roman"/>
              </a:rPr>
              <a:t>(</a:t>
            </a:r>
            <a:r>
              <a:rPr lang="en-US" sz="2800" i="1" dirty="0">
                <a:latin typeface="Times New Roman"/>
                <a:cs typeface="Times New Roman"/>
              </a:rPr>
              <a:t>Refer </a:t>
            </a:r>
            <a:r>
              <a:rPr lang="en-US" sz="2800" i="1" spc="-5" dirty="0">
                <a:latin typeface="Times New Roman"/>
                <a:cs typeface="Times New Roman"/>
              </a:rPr>
              <a:t>to the NOFO-Notice of  Funding</a:t>
            </a:r>
            <a:r>
              <a:rPr lang="en-US" sz="2800" i="1" spc="-10" dirty="0">
                <a:latin typeface="Times New Roman"/>
                <a:cs typeface="Times New Roman"/>
              </a:rPr>
              <a:t> </a:t>
            </a:r>
            <a:r>
              <a:rPr lang="en-US" sz="2800" i="1" spc="-5" dirty="0">
                <a:latin typeface="Times New Roman"/>
                <a:cs typeface="Times New Roman"/>
              </a:rPr>
              <a:t>Opportunity</a:t>
            </a:r>
            <a:r>
              <a:rPr lang="en-US" sz="2800" spc="-5" dirty="0">
                <a:latin typeface="Times New Roman"/>
                <a:cs typeface="Times New Roman"/>
              </a:rPr>
              <a:t>).</a:t>
            </a:r>
            <a:endParaRPr lang="en-US" sz="2800" dirty="0">
              <a:latin typeface="Times New Roman"/>
              <a:cs typeface="Times New Roman"/>
            </a:endParaRPr>
          </a:p>
          <a:p>
            <a:pPr marL="355600" marR="365760" indent="-342900">
              <a:lnSpc>
                <a:spcPts val="3329"/>
              </a:lnSpc>
              <a:spcBef>
                <a:spcPts val="805"/>
              </a:spcBef>
              <a:buChar char="•"/>
              <a:tabLst>
                <a:tab pos="354965" algn="l"/>
                <a:tab pos="355600" algn="l"/>
              </a:tabLst>
            </a:pPr>
            <a:r>
              <a:rPr lang="en-US" sz="2800" spc="-5" dirty="0">
                <a:latin typeface="Times New Roman"/>
                <a:cs typeface="Times New Roman"/>
              </a:rPr>
              <a:t>Must be matched with county general or other local  funds.</a:t>
            </a:r>
            <a:endParaRPr lang="en-US" sz="2800" dirty="0">
              <a:latin typeface="Times New Roman"/>
              <a:cs typeface="Times New Roman"/>
            </a:endParaRPr>
          </a:p>
        </p:txBody>
      </p:sp>
    </p:spTree>
    <p:extLst>
      <p:ext uri="{BB962C8B-B14F-4D97-AF65-F5344CB8AC3E}">
        <p14:creationId xmlns:p14="http://schemas.microsoft.com/office/powerpoint/2010/main" val="545076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EMPG Eligible Costs</a:t>
            </a:r>
          </a:p>
        </p:txBody>
      </p:sp>
      <p:sp>
        <p:nvSpPr>
          <p:cNvPr id="5" name="object 4"/>
          <p:cNvSpPr txBox="1"/>
          <p:nvPr/>
        </p:nvSpPr>
        <p:spPr>
          <a:xfrm>
            <a:off x="381000" y="1733422"/>
            <a:ext cx="219329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Times New Roman"/>
                <a:cs typeface="Times New Roman"/>
              </a:rPr>
              <a:t>What is</a:t>
            </a:r>
            <a:r>
              <a:rPr sz="2400" b="1" spc="-20" dirty="0">
                <a:latin typeface="Times New Roman"/>
                <a:cs typeface="Times New Roman"/>
              </a:rPr>
              <a:t> </a:t>
            </a:r>
            <a:r>
              <a:rPr sz="2400" b="1" spc="-5" dirty="0">
                <a:latin typeface="Times New Roman"/>
                <a:cs typeface="Times New Roman"/>
              </a:rPr>
              <a:t>eligible?</a:t>
            </a:r>
            <a:endParaRPr sz="2400" dirty="0">
              <a:latin typeface="Times New Roman"/>
              <a:cs typeface="Times New Roman"/>
            </a:endParaRPr>
          </a:p>
        </p:txBody>
      </p:sp>
      <p:sp>
        <p:nvSpPr>
          <p:cNvPr id="6" name="object 5"/>
          <p:cNvSpPr txBox="1"/>
          <p:nvPr/>
        </p:nvSpPr>
        <p:spPr>
          <a:xfrm>
            <a:off x="535940" y="2124582"/>
            <a:ext cx="3785235" cy="2865755"/>
          </a:xfrm>
          <a:prstGeom prst="rect">
            <a:avLst/>
          </a:prstGeom>
        </p:spPr>
        <p:txBody>
          <a:bodyPr vert="horz" wrap="square" lIns="0" tIns="84455" rIns="0" bIns="0" rtlCol="0">
            <a:spAutoFit/>
          </a:bodyPr>
          <a:lstStyle/>
          <a:p>
            <a:pPr marL="355600" indent="-342900">
              <a:lnSpc>
                <a:spcPct val="100000"/>
              </a:lnSpc>
              <a:spcBef>
                <a:spcPts val="665"/>
              </a:spcBef>
              <a:buChar char="•"/>
              <a:tabLst>
                <a:tab pos="354965" algn="l"/>
                <a:tab pos="355600" algn="l"/>
              </a:tabLst>
            </a:pPr>
            <a:r>
              <a:rPr sz="2400" dirty="0">
                <a:latin typeface="Times New Roman"/>
                <a:cs typeface="Times New Roman"/>
              </a:rPr>
              <a:t>Salary and</a:t>
            </a:r>
            <a:r>
              <a:rPr sz="2400" spc="-10" dirty="0">
                <a:latin typeface="Times New Roman"/>
                <a:cs typeface="Times New Roman"/>
              </a:rPr>
              <a:t> </a:t>
            </a:r>
            <a:r>
              <a:rPr sz="2400" spc="-5" dirty="0">
                <a:latin typeface="Times New Roman"/>
                <a:cs typeface="Times New Roman"/>
              </a:rPr>
              <a:t>fringe</a:t>
            </a:r>
            <a:endParaRPr sz="2400" dirty="0">
              <a:latin typeface="Times New Roman"/>
              <a:cs typeface="Times New Roman"/>
            </a:endParaRPr>
          </a:p>
          <a:p>
            <a:pPr marL="355600" marR="373380" indent="-342900">
              <a:lnSpc>
                <a:spcPts val="2860"/>
              </a:lnSpc>
              <a:spcBef>
                <a:spcPts val="675"/>
              </a:spcBef>
              <a:buChar char="•"/>
              <a:tabLst>
                <a:tab pos="354965" algn="l"/>
                <a:tab pos="355600" algn="l"/>
              </a:tabLst>
            </a:pPr>
            <a:r>
              <a:rPr sz="2400" spc="-5" dirty="0">
                <a:latin typeface="Times New Roman"/>
                <a:cs typeface="Times New Roman"/>
              </a:rPr>
              <a:t>Emergency</a:t>
            </a:r>
            <a:r>
              <a:rPr sz="2400" spc="-80" dirty="0">
                <a:latin typeface="Times New Roman"/>
                <a:cs typeface="Times New Roman"/>
              </a:rPr>
              <a:t> </a:t>
            </a:r>
            <a:r>
              <a:rPr sz="2400" spc="-5" dirty="0">
                <a:latin typeface="Times New Roman"/>
                <a:cs typeface="Times New Roman"/>
              </a:rPr>
              <a:t>Management  related expenses</a:t>
            </a:r>
            <a:endParaRPr sz="2400" dirty="0">
              <a:latin typeface="Times New Roman"/>
              <a:cs typeface="Times New Roman"/>
            </a:endParaRPr>
          </a:p>
          <a:p>
            <a:pPr marL="355600" marR="5080" indent="-342900">
              <a:lnSpc>
                <a:spcPct val="99400"/>
              </a:lnSpc>
              <a:spcBef>
                <a:spcPts val="484"/>
              </a:spcBef>
              <a:buChar char="•"/>
              <a:tabLst>
                <a:tab pos="354965" algn="l"/>
                <a:tab pos="355600" algn="l"/>
              </a:tabLst>
            </a:pPr>
            <a:r>
              <a:rPr sz="2400" dirty="0">
                <a:latin typeface="Times New Roman"/>
                <a:cs typeface="Times New Roman"/>
              </a:rPr>
              <a:t>General, </a:t>
            </a:r>
            <a:r>
              <a:rPr sz="2400" spc="-5" dirty="0">
                <a:latin typeface="Times New Roman"/>
                <a:cs typeface="Times New Roman"/>
              </a:rPr>
              <a:t>day-to-day  </a:t>
            </a:r>
            <a:r>
              <a:rPr sz="2400" dirty="0">
                <a:latin typeface="Times New Roman"/>
                <a:cs typeface="Times New Roman"/>
              </a:rPr>
              <a:t>operating </a:t>
            </a:r>
            <a:r>
              <a:rPr sz="2400" spc="-5" dirty="0">
                <a:latin typeface="Times New Roman"/>
                <a:cs typeface="Times New Roman"/>
              </a:rPr>
              <a:t>costs </a:t>
            </a:r>
            <a:r>
              <a:rPr sz="2400" dirty="0">
                <a:latin typeface="Times New Roman"/>
                <a:cs typeface="Times New Roman"/>
              </a:rPr>
              <a:t>(utility</a:t>
            </a:r>
            <a:r>
              <a:rPr sz="2400" spc="-90" dirty="0">
                <a:latin typeface="Times New Roman"/>
                <a:cs typeface="Times New Roman"/>
              </a:rPr>
              <a:t> </a:t>
            </a:r>
            <a:r>
              <a:rPr sz="2400" spc="-5" dirty="0">
                <a:latin typeface="Times New Roman"/>
                <a:cs typeface="Times New Roman"/>
              </a:rPr>
              <a:t>bills,  supplies,</a:t>
            </a:r>
            <a:r>
              <a:rPr sz="2400" spc="-25" dirty="0">
                <a:latin typeface="Times New Roman"/>
                <a:cs typeface="Times New Roman"/>
              </a:rPr>
              <a:t> </a:t>
            </a:r>
            <a:r>
              <a:rPr sz="2400" spc="-5" dirty="0">
                <a:latin typeface="Times New Roman"/>
                <a:cs typeface="Times New Roman"/>
              </a:rPr>
              <a:t>etc.)</a:t>
            </a:r>
            <a:endParaRPr sz="2400" dirty="0">
              <a:latin typeface="Times New Roman"/>
              <a:cs typeface="Times New Roman"/>
            </a:endParaRPr>
          </a:p>
          <a:p>
            <a:pPr marL="355600" indent="-342900">
              <a:lnSpc>
                <a:spcPct val="100000"/>
              </a:lnSpc>
              <a:spcBef>
                <a:spcPts val="570"/>
              </a:spcBef>
              <a:buChar char="•"/>
              <a:tabLst>
                <a:tab pos="354965" algn="l"/>
                <a:tab pos="355600" algn="l"/>
              </a:tabLst>
            </a:pPr>
            <a:r>
              <a:rPr sz="2400" dirty="0">
                <a:latin typeface="Times New Roman"/>
                <a:cs typeface="Times New Roman"/>
              </a:rPr>
              <a:t>Public</a:t>
            </a:r>
            <a:r>
              <a:rPr sz="2400" spc="-10" dirty="0">
                <a:latin typeface="Times New Roman"/>
                <a:cs typeface="Times New Roman"/>
              </a:rPr>
              <a:t> </a:t>
            </a:r>
            <a:r>
              <a:rPr sz="2400" spc="-5" dirty="0">
                <a:latin typeface="Times New Roman"/>
                <a:cs typeface="Times New Roman"/>
              </a:rPr>
              <a:t>outreach/education</a:t>
            </a:r>
            <a:endParaRPr sz="2400" dirty="0">
              <a:latin typeface="Times New Roman"/>
              <a:cs typeface="Times New Roman"/>
            </a:endParaRPr>
          </a:p>
        </p:txBody>
      </p:sp>
      <p:sp>
        <p:nvSpPr>
          <p:cNvPr id="7" name="object 6"/>
          <p:cNvSpPr txBox="1"/>
          <p:nvPr/>
        </p:nvSpPr>
        <p:spPr>
          <a:xfrm>
            <a:off x="4749800" y="1712846"/>
            <a:ext cx="269240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Times New Roman"/>
                <a:cs typeface="Times New Roman"/>
              </a:rPr>
              <a:t>What is not</a:t>
            </a:r>
            <a:r>
              <a:rPr sz="2400" b="1" spc="-15" dirty="0">
                <a:latin typeface="Times New Roman"/>
                <a:cs typeface="Times New Roman"/>
              </a:rPr>
              <a:t> </a:t>
            </a:r>
            <a:r>
              <a:rPr sz="2400" b="1" spc="-5" dirty="0">
                <a:latin typeface="Times New Roman"/>
                <a:cs typeface="Times New Roman"/>
              </a:rPr>
              <a:t>eligible?</a:t>
            </a:r>
            <a:endParaRPr sz="2400" dirty="0">
              <a:latin typeface="Times New Roman"/>
              <a:cs typeface="Times New Roman"/>
            </a:endParaRPr>
          </a:p>
        </p:txBody>
      </p:sp>
      <p:sp>
        <p:nvSpPr>
          <p:cNvPr id="9" name="object 7"/>
          <p:cNvSpPr txBox="1"/>
          <p:nvPr/>
        </p:nvSpPr>
        <p:spPr>
          <a:xfrm>
            <a:off x="4953000" y="2124582"/>
            <a:ext cx="3413760" cy="3883755"/>
          </a:xfrm>
          <a:prstGeom prst="rect">
            <a:avLst/>
          </a:prstGeom>
        </p:spPr>
        <p:txBody>
          <a:bodyPr vert="horz" wrap="square" lIns="0" tIns="84455" rIns="0" bIns="0" rtlCol="0">
            <a:spAutoFit/>
          </a:bodyPr>
          <a:lstStyle/>
          <a:p>
            <a:pPr marL="355600" indent="-342900">
              <a:spcBef>
                <a:spcPts val="665"/>
              </a:spcBef>
              <a:buChar char="•"/>
              <a:tabLst>
                <a:tab pos="354965" algn="l"/>
                <a:tab pos="355600" algn="l"/>
              </a:tabLst>
            </a:pPr>
            <a:r>
              <a:rPr sz="2400" dirty="0">
                <a:solidFill>
                  <a:srgbClr val="0000FF"/>
                </a:solidFill>
                <a:latin typeface="Times New Roman"/>
                <a:cs typeface="Times New Roman"/>
              </a:rPr>
              <a:t>Food</a:t>
            </a:r>
          </a:p>
          <a:p>
            <a:pPr marL="355600" indent="-342900">
              <a:spcBef>
                <a:spcPts val="560"/>
              </a:spcBef>
              <a:buChar char="•"/>
              <a:tabLst>
                <a:tab pos="354965" algn="l"/>
                <a:tab pos="355600" algn="l"/>
              </a:tabLst>
            </a:pPr>
            <a:r>
              <a:rPr sz="2400" dirty="0">
                <a:solidFill>
                  <a:srgbClr val="0000FF"/>
                </a:solidFill>
                <a:latin typeface="Times New Roman"/>
                <a:cs typeface="Times New Roman"/>
              </a:rPr>
              <a:t>Search and</a:t>
            </a:r>
            <a:r>
              <a:rPr sz="2400" spc="-35" dirty="0">
                <a:solidFill>
                  <a:srgbClr val="0000FF"/>
                </a:solidFill>
                <a:latin typeface="Times New Roman"/>
                <a:cs typeface="Times New Roman"/>
              </a:rPr>
              <a:t> </a:t>
            </a:r>
            <a:r>
              <a:rPr sz="2400" dirty="0">
                <a:solidFill>
                  <a:srgbClr val="0000FF"/>
                </a:solidFill>
                <a:latin typeface="Times New Roman"/>
                <a:cs typeface="Times New Roman"/>
              </a:rPr>
              <a:t>Rescue</a:t>
            </a:r>
          </a:p>
          <a:p>
            <a:pPr marL="355600" indent="-342900">
              <a:spcBef>
                <a:spcPts val="565"/>
              </a:spcBef>
              <a:buChar char="•"/>
              <a:tabLst>
                <a:tab pos="354965" algn="l"/>
                <a:tab pos="355600" algn="l"/>
              </a:tabLst>
            </a:pPr>
            <a:r>
              <a:rPr sz="2400" spc="-5" dirty="0">
                <a:solidFill>
                  <a:srgbClr val="0000FF"/>
                </a:solidFill>
                <a:latin typeface="Times New Roman"/>
                <a:cs typeface="Times New Roman"/>
              </a:rPr>
              <a:t>Hazmat</a:t>
            </a:r>
            <a:endParaRPr sz="2400" dirty="0">
              <a:solidFill>
                <a:srgbClr val="0000FF"/>
              </a:solidFill>
              <a:latin typeface="Times New Roman"/>
              <a:cs typeface="Times New Roman"/>
            </a:endParaRPr>
          </a:p>
          <a:p>
            <a:pPr marL="355600" indent="-342900">
              <a:spcBef>
                <a:spcPts val="565"/>
              </a:spcBef>
              <a:buChar char="•"/>
              <a:tabLst>
                <a:tab pos="354965" algn="l"/>
                <a:tab pos="355600" algn="l"/>
              </a:tabLst>
            </a:pPr>
            <a:r>
              <a:rPr sz="2400" spc="-5" dirty="0">
                <a:solidFill>
                  <a:srgbClr val="0000FF"/>
                </a:solidFill>
                <a:latin typeface="Times New Roman"/>
                <a:cs typeface="Times New Roman"/>
              </a:rPr>
              <a:t>Fire</a:t>
            </a:r>
            <a:r>
              <a:rPr sz="2400" spc="-95" dirty="0">
                <a:solidFill>
                  <a:srgbClr val="0000FF"/>
                </a:solidFill>
                <a:latin typeface="Times New Roman"/>
                <a:cs typeface="Times New Roman"/>
              </a:rPr>
              <a:t> </a:t>
            </a:r>
            <a:r>
              <a:rPr sz="2400" dirty="0">
                <a:solidFill>
                  <a:srgbClr val="0000FF"/>
                </a:solidFill>
                <a:latin typeface="Times New Roman"/>
                <a:cs typeface="Times New Roman"/>
              </a:rPr>
              <a:t>gear</a:t>
            </a:r>
          </a:p>
          <a:p>
            <a:pPr marL="355600" indent="-342900">
              <a:spcBef>
                <a:spcPts val="565"/>
              </a:spcBef>
              <a:buChar char="•"/>
              <a:tabLst>
                <a:tab pos="354965" algn="l"/>
                <a:tab pos="355600" algn="l"/>
              </a:tabLst>
            </a:pPr>
            <a:r>
              <a:rPr sz="2400" dirty="0">
                <a:solidFill>
                  <a:srgbClr val="0000FF"/>
                </a:solidFill>
                <a:latin typeface="Times New Roman"/>
                <a:cs typeface="Times New Roman"/>
              </a:rPr>
              <a:t>Clothing</a:t>
            </a:r>
          </a:p>
          <a:p>
            <a:pPr marL="355600" indent="-342900">
              <a:spcBef>
                <a:spcPts val="570"/>
              </a:spcBef>
              <a:buChar char="•"/>
              <a:tabLst>
                <a:tab pos="354965" algn="l"/>
                <a:tab pos="355600" algn="l"/>
              </a:tabLst>
            </a:pPr>
            <a:r>
              <a:rPr sz="2400" spc="-35" dirty="0">
                <a:solidFill>
                  <a:srgbClr val="0000FF"/>
                </a:solidFill>
                <a:latin typeface="Times New Roman"/>
                <a:cs typeface="Times New Roman"/>
              </a:rPr>
              <a:t>Weapons</a:t>
            </a:r>
            <a:endParaRPr sz="2400" dirty="0">
              <a:solidFill>
                <a:srgbClr val="0000FF"/>
              </a:solidFill>
              <a:latin typeface="Times New Roman"/>
              <a:cs typeface="Times New Roman"/>
            </a:endParaRPr>
          </a:p>
          <a:p>
            <a:pPr marL="355600" marR="5080" indent="-342900">
              <a:spcBef>
                <a:spcPts val="665"/>
              </a:spcBef>
              <a:buChar char="•"/>
              <a:tabLst>
                <a:tab pos="354965" algn="l"/>
                <a:tab pos="355600" algn="l"/>
              </a:tabLst>
            </a:pPr>
            <a:r>
              <a:rPr sz="2400" dirty="0">
                <a:solidFill>
                  <a:srgbClr val="0000FF"/>
                </a:solidFill>
                <a:latin typeface="Times New Roman"/>
                <a:cs typeface="Times New Roman"/>
              </a:rPr>
              <a:t>Expenses billed to  </a:t>
            </a:r>
            <a:r>
              <a:rPr sz="2400" spc="-5" dirty="0">
                <a:solidFill>
                  <a:srgbClr val="0000FF"/>
                </a:solidFill>
                <a:latin typeface="Times New Roman"/>
                <a:cs typeface="Times New Roman"/>
              </a:rPr>
              <a:t>departments </a:t>
            </a:r>
            <a:r>
              <a:rPr sz="2400" dirty="0">
                <a:solidFill>
                  <a:srgbClr val="0000FF"/>
                </a:solidFill>
                <a:latin typeface="Times New Roman"/>
                <a:cs typeface="Times New Roman"/>
              </a:rPr>
              <a:t>other </a:t>
            </a:r>
            <a:r>
              <a:rPr sz="2400" spc="-5" dirty="0">
                <a:solidFill>
                  <a:srgbClr val="0000FF"/>
                </a:solidFill>
                <a:latin typeface="Times New Roman"/>
                <a:cs typeface="Times New Roman"/>
              </a:rPr>
              <a:t>than  Emergency</a:t>
            </a:r>
            <a:r>
              <a:rPr sz="2400" spc="-105" dirty="0">
                <a:solidFill>
                  <a:srgbClr val="0000FF"/>
                </a:solidFill>
                <a:latin typeface="Times New Roman"/>
                <a:cs typeface="Times New Roman"/>
              </a:rPr>
              <a:t> </a:t>
            </a:r>
            <a:r>
              <a:rPr sz="2400" spc="-5" dirty="0">
                <a:solidFill>
                  <a:srgbClr val="0000FF"/>
                </a:solidFill>
                <a:latin typeface="Times New Roman"/>
                <a:cs typeface="Times New Roman"/>
              </a:rPr>
              <a:t>Management</a:t>
            </a:r>
            <a:endParaRPr sz="2400" dirty="0">
              <a:solidFill>
                <a:srgbClr val="0000FF"/>
              </a:solidFill>
              <a:latin typeface="Times New Roman"/>
              <a:cs typeface="Times New Roman"/>
            </a:endParaRPr>
          </a:p>
        </p:txBody>
      </p:sp>
      <p:sp>
        <p:nvSpPr>
          <p:cNvPr id="10" name="object 8"/>
          <p:cNvSpPr txBox="1"/>
          <p:nvPr/>
        </p:nvSpPr>
        <p:spPr>
          <a:xfrm>
            <a:off x="1190625" y="6280088"/>
            <a:ext cx="5469255" cy="391160"/>
          </a:xfrm>
          <a:prstGeom prst="rect">
            <a:avLst/>
          </a:prstGeom>
        </p:spPr>
        <p:txBody>
          <a:bodyPr vert="horz" wrap="square" lIns="0" tIns="12700" rIns="0" bIns="0" rtlCol="0">
            <a:spAutoFit/>
          </a:bodyPr>
          <a:lstStyle/>
          <a:p>
            <a:pPr marL="12700">
              <a:lnSpc>
                <a:spcPct val="100000"/>
              </a:lnSpc>
              <a:spcBef>
                <a:spcPts val="100"/>
              </a:spcBef>
            </a:pPr>
            <a:r>
              <a:rPr sz="2400" b="1" i="1" spc="-5" dirty="0">
                <a:latin typeface="TimesNewRomanPS-BoldItalicMT"/>
                <a:cs typeface="TimesNewRomanPS-BoldItalicMT"/>
              </a:rPr>
              <a:t>***THIS IS NOT </a:t>
            </a:r>
            <a:r>
              <a:rPr sz="2400" b="1" i="1" dirty="0">
                <a:latin typeface="TimesNewRomanPS-BoldItalicMT"/>
                <a:cs typeface="TimesNewRomanPS-BoldItalicMT"/>
              </a:rPr>
              <a:t>A </a:t>
            </a:r>
            <a:r>
              <a:rPr sz="2400" b="1" i="1" spc="-5" dirty="0">
                <a:latin typeface="TimesNewRomanPS-BoldItalicMT"/>
                <a:cs typeface="TimesNewRomanPS-BoldItalicMT"/>
              </a:rPr>
              <a:t>COMPLETE</a:t>
            </a:r>
            <a:r>
              <a:rPr sz="2400" b="1" i="1" spc="-10" dirty="0">
                <a:latin typeface="TimesNewRomanPS-BoldItalicMT"/>
                <a:cs typeface="TimesNewRomanPS-BoldItalicMT"/>
              </a:rPr>
              <a:t> </a:t>
            </a:r>
            <a:r>
              <a:rPr sz="2400" b="1" i="1" dirty="0">
                <a:latin typeface="TimesNewRomanPS-BoldItalicMT"/>
                <a:cs typeface="TimesNewRomanPS-BoldItalicMT"/>
              </a:rPr>
              <a:t>LIST***</a:t>
            </a:r>
            <a:endParaRPr sz="2400" dirty="0">
              <a:latin typeface="TimesNewRomanPS-BoldItalicMT"/>
              <a:cs typeface="TimesNewRomanPS-BoldItalicMT"/>
            </a:endParaRPr>
          </a:p>
        </p:txBody>
      </p:sp>
    </p:spTree>
    <p:extLst>
      <p:ext uri="{BB962C8B-B14F-4D97-AF65-F5344CB8AC3E}">
        <p14:creationId xmlns:p14="http://schemas.microsoft.com/office/powerpoint/2010/main" val="3907671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Title 1"/>
          <p:cNvSpPr txBox="1">
            <a:spLocks/>
          </p:cNvSpPr>
          <p:nvPr/>
        </p:nvSpPr>
        <p:spPr>
          <a:xfrm>
            <a:off x="3124200" y="76200"/>
            <a:ext cx="5943600" cy="1219200"/>
          </a:xfrm>
          <a:prstGeom prst="rect">
            <a:avLst/>
          </a:prstGeom>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75000"/>
              </a:lnSpc>
              <a:spcBef>
                <a:spcPts val="100"/>
              </a:spcBef>
              <a:spcAft>
                <a:spcPts val="100"/>
              </a:spcAft>
            </a:pPr>
            <a:r>
              <a:rPr lang="en-US" sz="5400" dirty="0">
                <a:solidFill>
                  <a:schemeClr val="bg1"/>
                </a:solidFill>
                <a:latin typeface="Tw Cen MT Condensed" charset="0"/>
                <a:ea typeface="Tw Cen MT Condensed" charset="0"/>
                <a:cs typeface="Tw Cen MT Condensed" charset="0"/>
              </a:rPr>
              <a:t>EMPG Required Documents</a:t>
            </a:r>
          </a:p>
        </p:txBody>
      </p:sp>
      <p:sp>
        <p:nvSpPr>
          <p:cNvPr id="8" name="Rectangle 7"/>
          <p:cNvSpPr/>
          <p:nvPr/>
        </p:nvSpPr>
        <p:spPr>
          <a:xfrm>
            <a:off x="609600" y="1676400"/>
            <a:ext cx="8229600" cy="4719241"/>
          </a:xfrm>
          <a:prstGeom prst="rect">
            <a:avLst/>
          </a:prstGeom>
        </p:spPr>
        <p:txBody>
          <a:bodyPr wrap="square">
            <a:spAutoFit/>
          </a:bodyPr>
          <a:lstStyle/>
          <a:p>
            <a:pPr marL="355600" marR="5080" indent="-342900">
              <a:lnSpc>
                <a:spcPts val="3820"/>
              </a:lnSpc>
              <a:spcBef>
                <a:spcPts val="245"/>
              </a:spcBef>
              <a:buChar char="•"/>
              <a:tabLst>
                <a:tab pos="354965" algn="l"/>
                <a:tab pos="355600" algn="l"/>
              </a:tabLst>
            </a:pPr>
            <a:r>
              <a:rPr lang="en-US" sz="2400" dirty="0">
                <a:latin typeface="Times New Roman"/>
                <a:cs typeface="Times New Roman"/>
              </a:rPr>
              <a:t>The </a:t>
            </a:r>
            <a:r>
              <a:rPr lang="en-US" sz="2400" spc="-5" dirty="0">
                <a:latin typeface="Times New Roman"/>
                <a:cs typeface="Times New Roman"/>
              </a:rPr>
              <a:t>following </a:t>
            </a:r>
            <a:r>
              <a:rPr lang="en-US" sz="2400" dirty="0">
                <a:latin typeface="Times New Roman"/>
                <a:cs typeface="Times New Roman"/>
              </a:rPr>
              <a:t>documents must be submitted</a:t>
            </a:r>
            <a:r>
              <a:rPr lang="en-US" sz="2400" spc="-100" dirty="0">
                <a:latin typeface="Times New Roman"/>
                <a:cs typeface="Times New Roman"/>
              </a:rPr>
              <a:t> </a:t>
            </a:r>
            <a:r>
              <a:rPr lang="en-US" sz="2400" dirty="0">
                <a:latin typeface="Times New Roman"/>
                <a:cs typeface="Times New Roman"/>
              </a:rPr>
              <a:t>within  the given timeframe </a:t>
            </a:r>
            <a:r>
              <a:rPr lang="en-US" sz="2400" spc="-50" dirty="0">
                <a:latin typeface="Times New Roman"/>
                <a:cs typeface="Times New Roman"/>
              </a:rPr>
              <a:t>(Varies </a:t>
            </a:r>
            <a:r>
              <a:rPr lang="en-US" sz="2400" dirty="0">
                <a:latin typeface="Times New Roman"/>
                <a:cs typeface="Times New Roman"/>
              </a:rPr>
              <a:t>from </a:t>
            </a:r>
            <a:r>
              <a:rPr lang="en-US" sz="2400" spc="-5" dirty="0">
                <a:latin typeface="Times New Roman"/>
                <a:cs typeface="Times New Roman"/>
              </a:rPr>
              <a:t>year </a:t>
            </a:r>
            <a:r>
              <a:rPr lang="en-US" sz="2400" dirty="0">
                <a:latin typeface="Times New Roman"/>
                <a:cs typeface="Times New Roman"/>
              </a:rPr>
              <a:t>to</a:t>
            </a:r>
            <a:r>
              <a:rPr lang="en-US" sz="2400" spc="-35" dirty="0">
                <a:latin typeface="Times New Roman"/>
                <a:cs typeface="Times New Roman"/>
              </a:rPr>
              <a:t> </a:t>
            </a:r>
            <a:r>
              <a:rPr lang="en-US" sz="2400" dirty="0">
                <a:latin typeface="Times New Roman"/>
                <a:cs typeface="Times New Roman"/>
              </a:rPr>
              <a:t>year):</a:t>
            </a:r>
          </a:p>
          <a:p>
            <a:pPr marL="756285" lvl="1" indent="-286385">
              <a:lnSpc>
                <a:spcPct val="100000"/>
              </a:lnSpc>
              <a:spcBef>
                <a:spcPts val="530"/>
              </a:spcBef>
              <a:buChar char="–"/>
              <a:tabLst>
                <a:tab pos="756920" algn="l"/>
              </a:tabLst>
            </a:pPr>
            <a:r>
              <a:rPr lang="en-US" sz="2500" spc="-5" dirty="0">
                <a:latin typeface="Times New Roman"/>
                <a:cs typeface="Times New Roman"/>
              </a:rPr>
              <a:t>Program</a:t>
            </a:r>
            <a:r>
              <a:rPr lang="en-US" sz="2500" spc="-185" dirty="0">
                <a:latin typeface="Times New Roman"/>
                <a:cs typeface="Times New Roman"/>
              </a:rPr>
              <a:t> </a:t>
            </a:r>
            <a:r>
              <a:rPr lang="en-US" sz="2500" spc="-5" dirty="0">
                <a:latin typeface="Times New Roman"/>
                <a:cs typeface="Times New Roman"/>
              </a:rPr>
              <a:t>Agreement</a:t>
            </a:r>
            <a:endParaRPr lang="en-US" sz="2500" dirty="0">
              <a:latin typeface="Times New Roman"/>
              <a:cs typeface="Times New Roman"/>
            </a:endParaRPr>
          </a:p>
          <a:p>
            <a:pPr marL="756285" lvl="1" indent="-286385">
              <a:lnSpc>
                <a:spcPct val="100000"/>
              </a:lnSpc>
              <a:spcBef>
                <a:spcPts val="660"/>
              </a:spcBef>
              <a:buChar char="–"/>
              <a:tabLst>
                <a:tab pos="756920" algn="l"/>
              </a:tabLst>
            </a:pPr>
            <a:r>
              <a:rPr lang="en-US" sz="2500" spc="-20" dirty="0">
                <a:latin typeface="Times New Roman"/>
                <a:cs typeface="Times New Roman"/>
              </a:rPr>
              <a:t>Application/Work</a:t>
            </a:r>
            <a:r>
              <a:rPr lang="en-US" sz="2500" spc="-30" dirty="0">
                <a:latin typeface="Times New Roman"/>
                <a:cs typeface="Times New Roman"/>
              </a:rPr>
              <a:t> </a:t>
            </a:r>
            <a:r>
              <a:rPr lang="en-US" sz="2500" spc="-5" dirty="0">
                <a:latin typeface="Times New Roman"/>
                <a:cs typeface="Times New Roman"/>
              </a:rPr>
              <a:t>Plan</a:t>
            </a:r>
            <a:endParaRPr lang="en-US" sz="2500" dirty="0">
              <a:latin typeface="Times New Roman"/>
              <a:cs typeface="Times New Roman"/>
            </a:endParaRPr>
          </a:p>
          <a:p>
            <a:pPr marL="756285" lvl="1" indent="-286385">
              <a:lnSpc>
                <a:spcPct val="100000"/>
              </a:lnSpc>
              <a:spcBef>
                <a:spcPts val="660"/>
              </a:spcBef>
              <a:buChar char="–"/>
              <a:tabLst>
                <a:tab pos="756920" algn="l"/>
              </a:tabLst>
            </a:pPr>
            <a:r>
              <a:rPr lang="en-US" sz="2500" spc="-5" dirty="0">
                <a:latin typeface="Times New Roman"/>
                <a:cs typeface="Times New Roman"/>
              </a:rPr>
              <a:t>EMPG Required</a:t>
            </a:r>
            <a:r>
              <a:rPr lang="en-US" sz="2500" spc="25" dirty="0">
                <a:latin typeface="Times New Roman"/>
                <a:cs typeface="Times New Roman"/>
              </a:rPr>
              <a:t> </a:t>
            </a:r>
            <a:r>
              <a:rPr lang="en-US" sz="2500" spc="-5" dirty="0">
                <a:latin typeface="Times New Roman"/>
                <a:cs typeface="Times New Roman"/>
              </a:rPr>
              <a:t>Standards</a:t>
            </a:r>
            <a:endParaRPr lang="en-US" sz="1000" dirty="0">
              <a:latin typeface="Times New Roman"/>
              <a:cs typeface="Times New Roman"/>
            </a:endParaRPr>
          </a:p>
          <a:p>
            <a:pPr marL="355600" indent="-342900">
              <a:lnSpc>
                <a:spcPct val="100000"/>
              </a:lnSpc>
              <a:spcBef>
                <a:spcPts val="740"/>
              </a:spcBef>
              <a:buChar char="•"/>
              <a:tabLst>
                <a:tab pos="354965" algn="l"/>
                <a:tab pos="355600" algn="l"/>
              </a:tabLst>
            </a:pPr>
            <a:r>
              <a:rPr lang="en-US" sz="2400" dirty="0">
                <a:latin typeface="Times New Roman"/>
                <a:cs typeface="Times New Roman"/>
              </a:rPr>
              <a:t>Other </a:t>
            </a:r>
            <a:r>
              <a:rPr lang="en-US" sz="2400" spc="-5" dirty="0">
                <a:latin typeface="Times New Roman"/>
                <a:cs typeface="Times New Roman"/>
              </a:rPr>
              <a:t>required</a:t>
            </a:r>
            <a:r>
              <a:rPr lang="en-US" sz="2400" spc="10" dirty="0">
                <a:latin typeface="Times New Roman"/>
                <a:cs typeface="Times New Roman"/>
              </a:rPr>
              <a:t> </a:t>
            </a:r>
            <a:r>
              <a:rPr lang="en-US" sz="2400" spc="-5" dirty="0">
                <a:latin typeface="Times New Roman"/>
                <a:cs typeface="Times New Roman"/>
              </a:rPr>
              <a:t>documents:</a:t>
            </a:r>
            <a:endParaRPr lang="en-US" sz="2400" dirty="0">
              <a:latin typeface="Times New Roman"/>
              <a:cs typeface="Times New Roman"/>
            </a:endParaRPr>
          </a:p>
          <a:p>
            <a:pPr marL="756285" lvl="1" indent="-286385">
              <a:lnSpc>
                <a:spcPct val="100000"/>
              </a:lnSpc>
              <a:spcBef>
                <a:spcPts val="670"/>
              </a:spcBef>
              <a:buChar char="–"/>
              <a:tabLst>
                <a:tab pos="756920" algn="l"/>
              </a:tabLst>
            </a:pPr>
            <a:r>
              <a:rPr lang="en-US" sz="2500" spc="-5" dirty="0">
                <a:latin typeface="Times New Roman"/>
                <a:cs typeface="Times New Roman"/>
              </a:rPr>
              <a:t>Change of scope form (if</a:t>
            </a:r>
            <a:r>
              <a:rPr lang="en-US" sz="2500" spc="10" dirty="0">
                <a:latin typeface="Times New Roman"/>
                <a:cs typeface="Times New Roman"/>
              </a:rPr>
              <a:t> </a:t>
            </a:r>
            <a:r>
              <a:rPr lang="en-US" sz="2500" spc="-5" dirty="0">
                <a:latin typeface="Times New Roman"/>
                <a:cs typeface="Times New Roman"/>
              </a:rPr>
              <a:t>applicable)</a:t>
            </a:r>
            <a:endParaRPr lang="en-US" sz="2500" dirty="0">
              <a:latin typeface="Times New Roman"/>
              <a:cs typeface="Times New Roman"/>
            </a:endParaRPr>
          </a:p>
          <a:p>
            <a:pPr marL="756285" lvl="1" indent="-286385">
              <a:lnSpc>
                <a:spcPct val="100000"/>
              </a:lnSpc>
              <a:spcBef>
                <a:spcPts val="645"/>
              </a:spcBef>
              <a:buChar char="–"/>
              <a:tabLst>
                <a:tab pos="756920" algn="l"/>
              </a:tabLst>
            </a:pPr>
            <a:r>
              <a:rPr lang="en-US" sz="2500" spc="-5" dirty="0">
                <a:latin typeface="Times New Roman"/>
                <a:cs typeface="Times New Roman"/>
              </a:rPr>
              <a:t>Reimbursement Forms, accompanying</a:t>
            </a:r>
            <a:r>
              <a:rPr lang="en-US" sz="2500" spc="10" dirty="0">
                <a:latin typeface="Times New Roman"/>
                <a:cs typeface="Times New Roman"/>
              </a:rPr>
              <a:t> </a:t>
            </a:r>
            <a:r>
              <a:rPr lang="en-US" sz="2500" spc="-5" dirty="0">
                <a:latin typeface="Times New Roman"/>
                <a:cs typeface="Times New Roman"/>
              </a:rPr>
              <a:t>documentation</a:t>
            </a:r>
            <a:endParaRPr lang="en-US" sz="2500" dirty="0">
              <a:latin typeface="Times New Roman"/>
              <a:cs typeface="Times New Roman"/>
            </a:endParaRPr>
          </a:p>
          <a:p>
            <a:pPr marL="756285" marR="405765" lvl="1" indent="-286385">
              <a:lnSpc>
                <a:spcPct val="100000"/>
              </a:lnSpc>
              <a:spcBef>
                <a:spcPts val="665"/>
              </a:spcBef>
              <a:buChar char="–"/>
              <a:tabLst>
                <a:tab pos="756920" algn="l"/>
              </a:tabLst>
            </a:pPr>
            <a:r>
              <a:rPr lang="en-US" sz="2500" spc="-5" dirty="0">
                <a:latin typeface="Times New Roman"/>
                <a:cs typeface="Times New Roman"/>
              </a:rPr>
              <a:t>Final Performance and Expenditure Report (Closeout  documents)</a:t>
            </a:r>
            <a:endParaRPr lang="en-US" sz="2500" dirty="0">
              <a:latin typeface="Times New Roman"/>
              <a:cs typeface="Times New Roman"/>
            </a:endParaRPr>
          </a:p>
        </p:txBody>
      </p:sp>
    </p:spTree>
    <p:extLst>
      <p:ext uri="{BB962C8B-B14F-4D97-AF65-F5344CB8AC3E}">
        <p14:creationId xmlns:p14="http://schemas.microsoft.com/office/powerpoint/2010/main" val="1252868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308324"/>
          </a:xfrm>
          <a:prstGeom prst="rect">
            <a:avLst/>
          </a:prstGeom>
        </p:spPr>
        <p:txBody>
          <a:bodyPr wrap="square">
            <a:spAutoFit/>
          </a:bodyPr>
          <a:lstStyle/>
          <a:p>
            <a:r>
              <a:rPr lang="en-US" sz="4800" dirty="0">
                <a:latin typeface="Times New Roman" charset="0"/>
                <a:ea typeface="Times New Roman" charset="0"/>
                <a:cs typeface="Times New Roman" charset="0"/>
              </a:rPr>
              <a:t>Unit 3:</a:t>
            </a:r>
          </a:p>
          <a:p>
            <a:r>
              <a:rPr lang="en-US" sz="4800" dirty="0">
                <a:latin typeface="Times New Roman" charset="0"/>
                <a:ea typeface="Times New Roman" charset="0"/>
                <a:cs typeface="Times New Roman" charset="0"/>
              </a:rPr>
              <a:t>National Incident </a:t>
            </a:r>
          </a:p>
          <a:p>
            <a:r>
              <a:rPr lang="en-US" sz="4800" dirty="0">
                <a:latin typeface="Times New Roman" charset="0"/>
                <a:ea typeface="Times New Roman" charset="0"/>
                <a:cs typeface="Times New Roman" charset="0"/>
              </a:rPr>
              <a:t>Management System (NIMS)</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79712" y="4114800"/>
            <a:ext cx="38893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56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685898"/>
          </a:xfrm>
          <a:prstGeom prst="rect">
            <a:avLst/>
          </a:prstGeom>
        </p:spPr>
        <p:txBody>
          <a:bodyPr wrap="square">
            <a:spAutoFit/>
          </a:bodyPr>
          <a:lstStyle/>
          <a:p>
            <a:pPr marL="355600" marR="5080" indent="-342900">
              <a:lnSpc>
                <a:spcPts val="3800"/>
              </a:lnSpc>
              <a:spcBef>
                <a:spcPts val="265"/>
              </a:spcBef>
              <a:buChar char="•"/>
              <a:tabLst>
                <a:tab pos="354965" algn="l"/>
                <a:tab pos="355600" algn="l"/>
              </a:tabLst>
            </a:pPr>
            <a:r>
              <a:rPr lang="en-US" sz="3200" dirty="0">
                <a:latin typeface="Times New Roman"/>
                <a:cs typeface="Times New Roman"/>
              </a:rPr>
              <a:t>At the </a:t>
            </a:r>
            <a:r>
              <a:rPr lang="en-US" sz="3200" spc="-5" dirty="0">
                <a:latin typeface="Times New Roman"/>
                <a:cs typeface="Times New Roman"/>
              </a:rPr>
              <a:t>end </a:t>
            </a:r>
            <a:r>
              <a:rPr lang="en-US" sz="3200" dirty="0">
                <a:latin typeface="Times New Roman"/>
                <a:cs typeface="Times New Roman"/>
              </a:rPr>
              <a:t>of this unit, you will be</a:t>
            </a:r>
            <a:r>
              <a:rPr lang="en-US" sz="3200" spc="-60" dirty="0">
                <a:latin typeface="Times New Roman"/>
                <a:cs typeface="Times New Roman"/>
              </a:rPr>
              <a:t> </a:t>
            </a:r>
            <a:r>
              <a:rPr lang="en-US" sz="3200" spc="-5" dirty="0">
                <a:latin typeface="Times New Roman"/>
                <a:cs typeface="Times New Roman"/>
              </a:rPr>
              <a:t>familiar  </a:t>
            </a:r>
            <a:r>
              <a:rPr lang="en-US" sz="3200" dirty="0">
                <a:latin typeface="Times New Roman"/>
                <a:cs typeface="Times New Roman"/>
              </a:rPr>
              <a:t>with:</a:t>
            </a:r>
          </a:p>
          <a:p>
            <a:pPr marL="927100" lvl="1" indent="-457200">
              <a:lnSpc>
                <a:spcPct val="100000"/>
              </a:lnSpc>
              <a:spcBef>
                <a:spcPts val="545"/>
              </a:spcBef>
              <a:buFont typeface="Courier New" panose="02070309020205020404" pitchFamily="49" charset="0"/>
              <a:buChar char="o"/>
              <a:tabLst>
                <a:tab pos="756920" algn="l"/>
              </a:tabLst>
            </a:pPr>
            <a:r>
              <a:rPr lang="en-US" sz="2800" spc="-5" dirty="0">
                <a:latin typeface="Times New Roman"/>
                <a:cs typeface="Times New Roman"/>
              </a:rPr>
              <a:t>History of</a:t>
            </a:r>
            <a:r>
              <a:rPr lang="en-US" sz="2800" spc="-20" dirty="0">
                <a:latin typeface="Times New Roman"/>
                <a:cs typeface="Times New Roman"/>
              </a:rPr>
              <a:t> </a:t>
            </a:r>
            <a:r>
              <a:rPr lang="en-US" sz="2800" spc="-5" dirty="0">
                <a:latin typeface="Times New Roman"/>
                <a:cs typeface="Times New Roman"/>
              </a:rPr>
              <a:t>NIMS</a:t>
            </a:r>
            <a:endParaRPr lang="en-US" sz="2800" dirty="0">
              <a:latin typeface="Times New Roman"/>
              <a:cs typeface="Times New Roman"/>
            </a:endParaRPr>
          </a:p>
          <a:p>
            <a:pPr marL="927100" lvl="1" indent="-457200">
              <a:lnSpc>
                <a:spcPct val="100000"/>
              </a:lnSpc>
              <a:spcBef>
                <a:spcPts val="665"/>
              </a:spcBef>
              <a:buFont typeface="Courier New" panose="02070309020205020404" pitchFamily="49" charset="0"/>
              <a:buChar char="o"/>
              <a:tabLst>
                <a:tab pos="756920" algn="l"/>
              </a:tabLst>
            </a:pPr>
            <a:r>
              <a:rPr lang="en-US" sz="2800" spc="-5" dirty="0">
                <a:latin typeface="Times New Roman"/>
                <a:cs typeface="Times New Roman"/>
              </a:rPr>
              <a:t>The importance of implementing</a:t>
            </a:r>
            <a:r>
              <a:rPr lang="en-US" sz="2800" spc="-75" dirty="0">
                <a:latin typeface="Times New Roman"/>
                <a:cs typeface="Times New Roman"/>
              </a:rPr>
              <a:t> </a:t>
            </a:r>
            <a:r>
              <a:rPr lang="en-US" sz="2800" spc="-5" dirty="0">
                <a:latin typeface="Times New Roman"/>
                <a:cs typeface="Times New Roman"/>
              </a:rPr>
              <a:t>NIMS</a:t>
            </a:r>
            <a:endParaRPr lang="en-US" sz="2800" dirty="0">
              <a:latin typeface="Times New Roman"/>
              <a:cs typeface="Times New Roman"/>
            </a:endParaRPr>
          </a:p>
          <a:p>
            <a:pPr marL="927100" lvl="1" indent="-457200">
              <a:lnSpc>
                <a:spcPct val="100000"/>
              </a:lnSpc>
              <a:spcBef>
                <a:spcPts val="660"/>
              </a:spcBef>
              <a:buFont typeface="Courier New" panose="02070309020205020404" pitchFamily="49" charset="0"/>
              <a:buChar char="o"/>
              <a:tabLst>
                <a:tab pos="756920" algn="l"/>
              </a:tabLst>
            </a:pPr>
            <a:r>
              <a:rPr lang="en-US" sz="2800" spc="-5" dirty="0">
                <a:latin typeface="Times New Roman"/>
                <a:cs typeface="Times New Roman"/>
              </a:rPr>
              <a:t>Incident Command System</a:t>
            </a:r>
            <a:r>
              <a:rPr lang="en-US" sz="2800" spc="-70" dirty="0">
                <a:latin typeface="Times New Roman"/>
                <a:cs typeface="Times New Roman"/>
              </a:rPr>
              <a:t> </a:t>
            </a:r>
            <a:r>
              <a:rPr lang="en-US" sz="2800" spc="-5" dirty="0">
                <a:latin typeface="Times New Roman"/>
                <a:cs typeface="Times New Roman"/>
              </a:rPr>
              <a:t>(ICS)</a:t>
            </a:r>
            <a:endParaRPr lang="en-US" sz="2800" dirty="0">
              <a:latin typeface="Times New Roman"/>
              <a:cs typeface="Times New Roman"/>
            </a:endParaRPr>
          </a:p>
          <a:p>
            <a:pPr marL="927100" lvl="1" indent="-457200">
              <a:lnSpc>
                <a:spcPct val="100000"/>
              </a:lnSpc>
              <a:spcBef>
                <a:spcPts val="660"/>
              </a:spcBef>
              <a:buFont typeface="Courier New" panose="02070309020205020404" pitchFamily="49" charset="0"/>
              <a:buChar char="o"/>
              <a:tabLst>
                <a:tab pos="756920" algn="l"/>
              </a:tabLst>
            </a:pPr>
            <a:r>
              <a:rPr lang="en-US" sz="2800" spc="-5" dirty="0">
                <a:latin typeface="Times New Roman"/>
                <a:cs typeface="Times New Roman"/>
              </a:rPr>
              <a:t>HSPD-5 and</a:t>
            </a:r>
            <a:r>
              <a:rPr lang="en-US" sz="2800" spc="5" dirty="0">
                <a:latin typeface="Times New Roman"/>
                <a:cs typeface="Times New Roman"/>
              </a:rPr>
              <a:t> </a:t>
            </a:r>
            <a:r>
              <a:rPr lang="en-US" sz="2800" spc="-5" dirty="0">
                <a:latin typeface="Times New Roman"/>
                <a:cs typeface="Times New Roman"/>
              </a:rPr>
              <a:t>PPD8</a:t>
            </a:r>
            <a:endParaRPr lang="en-US" sz="2800" dirty="0">
              <a:latin typeface="Times New Roman"/>
              <a:cs typeface="Times New Roman"/>
            </a:endParaRPr>
          </a:p>
          <a:p>
            <a:pPr marL="927100" lvl="1" indent="-457200">
              <a:lnSpc>
                <a:spcPct val="100000"/>
              </a:lnSpc>
              <a:spcBef>
                <a:spcPts val="660"/>
              </a:spcBef>
              <a:buFont typeface="Courier New" panose="02070309020205020404" pitchFamily="49" charset="0"/>
              <a:buChar char="o"/>
              <a:tabLst>
                <a:tab pos="756920" algn="l"/>
              </a:tabLst>
            </a:pPr>
            <a:r>
              <a:rPr lang="en-US" sz="2800" spc="-5" dirty="0">
                <a:latin typeface="Times New Roman"/>
                <a:cs typeface="Times New Roman"/>
              </a:rPr>
              <a:t>National Response</a:t>
            </a:r>
            <a:r>
              <a:rPr lang="en-US" sz="2800" spc="-110" dirty="0">
                <a:latin typeface="Times New Roman"/>
                <a:cs typeface="Times New Roman"/>
              </a:rPr>
              <a:t> </a:t>
            </a:r>
            <a:r>
              <a:rPr lang="en-US" sz="2800" spc="-5" dirty="0">
                <a:latin typeface="Times New Roman"/>
                <a:cs typeface="Times New Roman"/>
              </a:rPr>
              <a:t>Framework</a:t>
            </a:r>
            <a:endParaRPr lang="en-US" sz="2800" dirty="0">
              <a:latin typeface="Times New Roman"/>
              <a:cs typeface="Times New Roman"/>
            </a:endParaRPr>
          </a:p>
          <a:p>
            <a:pPr marL="927100" lvl="1" indent="-457200">
              <a:lnSpc>
                <a:spcPct val="100000"/>
              </a:lnSpc>
              <a:spcBef>
                <a:spcPts val="660"/>
              </a:spcBef>
              <a:buFont typeface="Courier New" panose="02070309020205020404" pitchFamily="49" charset="0"/>
              <a:buChar char="o"/>
              <a:tabLst>
                <a:tab pos="756920" algn="l"/>
              </a:tabLst>
            </a:pPr>
            <a:r>
              <a:rPr lang="en-US" sz="2800" spc="-5" dirty="0">
                <a:latin typeface="Times New Roman"/>
                <a:cs typeface="Times New Roman"/>
              </a:rPr>
              <a:t>Stafford</a:t>
            </a:r>
            <a:r>
              <a:rPr lang="en-US" sz="2800" spc="-215" dirty="0">
                <a:latin typeface="Times New Roman"/>
                <a:cs typeface="Times New Roman"/>
              </a:rPr>
              <a:t> </a:t>
            </a:r>
            <a:r>
              <a:rPr lang="en-US" sz="2800" spc="-5" dirty="0">
                <a:latin typeface="Times New Roman"/>
                <a:cs typeface="Times New Roman"/>
              </a:rPr>
              <a:t>Act</a:t>
            </a:r>
            <a:endParaRPr lang="en-US" sz="2800" dirty="0">
              <a:latin typeface="Times New Roman"/>
              <a:cs typeface="Times New Roman"/>
            </a:endParaRPr>
          </a:p>
          <a:p>
            <a:pPr marL="927100" lvl="1" indent="-457200">
              <a:lnSpc>
                <a:spcPct val="100000"/>
              </a:lnSpc>
              <a:spcBef>
                <a:spcPts val="665"/>
              </a:spcBef>
              <a:buFont typeface="Courier New" panose="02070309020205020404" pitchFamily="49" charset="0"/>
              <a:buChar char="o"/>
              <a:tabLst>
                <a:tab pos="756920" algn="l"/>
              </a:tabLst>
            </a:pPr>
            <a:r>
              <a:rPr lang="en-US" sz="2800" spc="-15" dirty="0">
                <a:latin typeface="Times New Roman"/>
                <a:cs typeface="Times New Roman"/>
              </a:rPr>
              <a:t>Training</a:t>
            </a:r>
            <a:r>
              <a:rPr lang="en-US" sz="2800" spc="-35" dirty="0">
                <a:latin typeface="Times New Roman"/>
                <a:cs typeface="Times New Roman"/>
              </a:rPr>
              <a:t> </a:t>
            </a:r>
            <a:r>
              <a:rPr lang="en-US" sz="2800" spc="-5" dirty="0">
                <a:latin typeface="Times New Roman"/>
                <a:cs typeface="Times New Roman"/>
              </a:rPr>
              <a:t>Guidance</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Unit 3 Objectives</a:t>
            </a:r>
          </a:p>
        </p:txBody>
      </p:sp>
    </p:spTree>
    <p:extLst>
      <p:ext uri="{BB962C8B-B14F-4D97-AF65-F5344CB8AC3E}">
        <p14:creationId xmlns:p14="http://schemas.microsoft.com/office/powerpoint/2010/main" val="2367014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662815"/>
          </a:xfrm>
          <a:prstGeom prst="rect">
            <a:avLst/>
          </a:prstGeom>
        </p:spPr>
        <p:txBody>
          <a:bodyPr wrap="square">
            <a:spAutoFit/>
          </a:bodyPr>
          <a:lstStyle/>
          <a:p>
            <a:pPr marL="355600" marR="5080" indent="-342900">
              <a:lnSpc>
                <a:spcPct val="99400"/>
              </a:lnSpc>
              <a:spcBef>
                <a:spcPts val="114"/>
              </a:spcBef>
              <a:buChar char="•"/>
              <a:tabLst>
                <a:tab pos="354965" algn="l"/>
                <a:tab pos="355600" algn="l"/>
              </a:tabLst>
            </a:pPr>
            <a:r>
              <a:rPr lang="en-US" sz="3000" spc="-5" dirty="0">
                <a:latin typeface="Times New Roman"/>
                <a:cs typeface="Times New Roman"/>
              </a:rPr>
              <a:t>All State, </a:t>
            </a:r>
            <a:r>
              <a:rPr lang="en-US" sz="3000" spc="-20" dirty="0">
                <a:latin typeface="Times New Roman"/>
                <a:cs typeface="Times New Roman"/>
              </a:rPr>
              <a:t>territory,                                                </a:t>
            </a:r>
            <a:r>
              <a:rPr lang="en-US" sz="3000" spc="-5" dirty="0">
                <a:latin typeface="Times New Roman"/>
                <a:cs typeface="Times New Roman"/>
              </a:rPr>
              <a:t>local and tribal jurisdictions                                  that receive Federal                                  Performance Assistance                                      Grants must implement                                          the NIMS per Homeland                              Security  Presidential                                Directive 5</a:t>
            </a:r>
            <a:r>
              <a:rPr lang="en-US" sz="3000" spc="-45" dirty="0">
                <a:latin typeface="Times New Roman"/>
                <a:cs typeface="Times New Roman"/>
              </a:rPr>
              <a:t> </a:t>
            </a:r>
            <a:r>
              <a:rPr lang="en-US" sz="3000" spc="-5" dirty="0">
                <a:latin typeface="Times New Roman"/>
                <a:cs typeface="Times New Roman"/>
              </a:rPr>
              <a:t>(HSPD-5)                          </a:t>
            </a:r>
            <a:r>
              <a:rPr lang="en-US" sz="3000" i="1" spc="-5" dirty="0">
                <a:latin typeface="Times New Roman"/>
                <a:cs typeface="Times New Roman"/>
              </a:rPr>
              <a:t>Management of Domestic                              Incidents</a:t>
            </a:r>
            <a:r>
              <a:rPr lang="en-US" sz="3000" spc="-5" dirty="0">
                <a:latin typeface="Times New Roman"/>
                <a:cs typeface="Times New Roman"/>
              </a:rPr>
              <a:t>.</a:t>
            </a:r>
            <a:endParaRPr lang="en-US" sz="30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NIMS History and Implementation</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31205" y="1981200"/>
            <a:ext cx="2762250"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971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932119"/>
          </a:xfrm>
          <a:prstGeom prst="rect">
            <a:avLst/>
          </a:prstGeom>
        </p:spPr>
        <p:txBody>
          <a:bodyPr wrap="square">
            <a:spAutoFit/>
          </a:bodyPr>
          <a:lstStyle/>
          <a:p>
            <a:pPr marL="355600" indent="-342900">
              <a:lnSpc>
                <a:spcPct val="100000"/>
              </a:lnSpc>
              <a:spcBef>
                <a:spcPts val="894"/>
              </a:spcBef>
              <a:buChar char="•"/>
              <a:tabLst>
                <a:tab pos="354965" algn="l"/>
                <a:tab pos="355600" algn="l"/>
              </a:tabLst>
            </a:pPr>
            <a:r>
              <a:rPr lang="en-US" sz="3200" dirty="0">
                <a:latin typeface="Times New Roman"/>
                <a:cs typeface="Times New Roman"/>
              </a:rPr>
              <a:t>NIMS </a:t>
            </a:r>
            <a:r>
              <a:rPr lang="en-US" sz="3200" spc="-5" dirty="0">
                <a:latin typeface="Times New Roman"/>
                <a:cs typeface="Times New Roman"/>
              </a:rPr>
              <a:t>Implementation </a:t>
            </a:r>
            <a:r>
              <a:rPr lang="en-US" sz="3200" dirty="0">
                <a:latin typeface="Times New Roman"/>
                <a:cs typeface="Times New Roman"/>
              </a:rPr>
              <a:t>FY 2005 </a:t>
            </a:r>
            <a:r>
              <a:rPr lang="en-US" sz="3200" spc="-5" dirty="0">
                <a:latin typeface="Times New Roman"/>
                <a:cs typeface="Times New Roman"/>
              </a:rPr>
              <a:t>and</a:t>
            </a:r>
            <a:r>
              <a:rPr lang="en-US" sz="3200" spc="-110" dirty="0">
                <a:latin typeface="Times New Roman"/>
                <a:cs typeface="Times New Roman"/>
              </a:rPr>
              <a:t> FY </a:t>
            </a:r>
            <a:r>
              <a:rPr lang="en-US" sz="3200" dirty="0">
                <a:latin typeface="Times New Roman"/>
                <a:cs typeface="Times New Roman"/>
              </a:rPr>
              <a:t>2006</a:t>
            </a:r>
          </a:p>
          <a:p>
            <a:pPr marL="469900">
              <a:lnSpc>
                <a:spcPct val="100000"/>
              </a:lnSpc>
              <a:spcBef>
                <a:spcPts val="690"/>
              </a:spcBef>
            </a:pPr>
            <a:r>
              <a:rPr lang="en-US" sz="2800" spc="-5" dirty="0">
                <a:latin typeface="Times New Roman" panose="02020603050405020304" pitchFamily="18" charset="0"/>
                <a:cs typeface="Times New Roman" panose="02020603050405020304" pitchFamily="18" charset="0"/>
              </a:rPr>
              <a:t>–</a:t>
            </a:r>
            <a:r>
              <a:rPr lang="en-US" sz="2800" spc="-5" dirty="0">
                <a:latin typeface="Arial"/>
                <a:cs typeface="Arial"/>
              </a:rPr>
              <a:t> </a:t>
            </a:r>
            <a:r>
              <a:rPr lang="en-US" sz="2800" spc="-5" dirty="0">
                <a:latin typeface="Times New Roman"/>
                <a:cs typeface="Times New Roman"/>
              </a:rPr>
              <a:t>Self Certification – Official Letters</a:t>
            </a:r>
            <a:r>
              <a:rPr lang="en-US" sz="2800" spc="-155" dirty="0">
                <a:latin typeface="Times New Roman"/>
                <a:cs typeface="Times New Roman"/>
              </a:rPr>
              <a:t> </a:t>
            </a:r>
            <a:r>
              <a:rPr lang="en-US" sz="2800" spc="-5" dirty="0">
                <a:latin typeface="Times New Roman"/>
                <a:cs typeface="Times New Roman"/>
              </a:rPr>
              <a:t>submitted</a:t>
            </a:r>
            <a:endParaRPr lang="en-US" sz="2800" dirty="0">
              <a:latin typeface="Times New Roman"/>
              <a:cs typeface="Times New Roman"/>
            </a:endParaRPr>
          </a:p>
          <a:p>
            <a:pPr marL="756285" marR="671195" indent="-287020">
              <a:lnSpc>
                <a:spcPts val="3340"/>
              </a:lnSpc>
              <a:spcBef>
                <a:spcPts val="785"/>
              </a:spcBef>
            </a:pPr>
            <a:r>
              <a:rPr lang="en-US" sz="2800" spc="-5" dirty="0">
                <a:latin typeface="Times New Roman"/>
                <a:cs typeface="Times New Roman"/>
              </a:rPr>
              <a:t>– Governor issues Executive Order 932 (March 2005)</a:t>
            </a:r>
            <a:endParaRPr lang="en-US" sz="2800" dirty="0">
              <a:latin typeface="Times New Roman"/>
              <a:cs typeface="Times New Roman"/>
            </a:endParaRPr>
          </a:p>
          <a:p>
            <a:pPr marL="355600" indent="-342900">
              <a:lnSpc>
                <a:spcPct val="100000"/>
              </a:lnSpc>
              <a:spcBef>
                <a:spcPts val="645"/>
              </a:spcBef>
              <a:buFont typeface="Arial"/>
              <a:buChar char="•"/>
              <a:tabLst>
                <a:tab pos="354965" algn="l"/>
                <a:tab pos="355600" algn="l"/>
              </a:tabLst>
            </a:pPr>
            <a:r>
              <a:rPr lang="en-US" sz="3200" spc="-5" dirty="0">
                <a:latin typeface="Times New Roman"/>
                <a:cs typeface="Times New Roman"/>
              </a:rPr>
              <a:t>Governor’s </a:t>
            </a:r>
            <a:r>
              <a:rPr lang="en-US" sz="3200" dirty="0">
                <a:latin typeface="Times New Roman"/>
                <a:cs typeface="Times New Roman"/>
              </a:rPr>
              <a:t>Executive </a:t>
            </a:r>
            <a:r>
              <a:rPr lang="en-US" sz="3200" spc="-5" dirty="0">
                <a:latin typeface="Times New Roman"/>
                <a:cs typeface="Times New Roman"/>
              </a:rPr>
              <a:t>Order</a:t>
            </a:r>
            <a:r>
              <a:rPr lang="en-US" sz="3200" spc="-50" dirty="0">
                <a:latin typeface="Times New Roman"/>
                <a:cs typeface="Times New Roman"/>
              </a:rPr>
              <a:t> </a:t>
            </a:r>
            <a:r>
              <a:rPr lang="en-US" sz="3200" spc="-10" dirty="0">
                <a:latin typeface="Times New Roman"/>
                <a:cs typeface="Times New Roman"/>
              </a:rPr>
              <a:t>932</a:t>
            </a:r>
            <a:endParaRPr lang="en-US" sz="3200" dirty="0">
              <a:latin typeface="Times New Roman"/>
              <a:cs typeface="Times New Roman"/>
            </a:endParaRPr>
          </a:p>
          <a:p>
            <a:pPr marL="756285" marR="5080" indent="-287020">
              <a:lnSpc>
                <a:spcPts val="3340"/>
              </a:lnSpc>
              <a:spcBef>
                <a:spcPts val="805"/>
              </a:spcBef>
            </a:pPr>
            <a:r>
              <a:rPr lang="en-US" sz="2800" spc="-5" dirty="0">
                <a:latin typeface="Times New Roman"/>
                <a:cs typeface="Times New Roman"/>
              </a:rPr>
              <a:t>– Mandates use of NIMS in MS during emergencies  and</a:t>
            </a:r>
            <a:r>
              <a:rPr lang="en-US" sz="2800" spc="-30" dirty="0">
                <a:latin typeface="Times New Roman"/>
                <a:cs typeface="Times New Roman"/>
              </a:rPr>
              <a:t> </a:t>
            </a:r>
            <a:r>
              <a:rPr lang="en-US" sz="2800" spc="-5" dirty="0">
                <a:latin typeface="Times New Roman"/>
                <a:cs typeface="Times New Roman"/>
              </a:rPr>
              <a:t>disasters.</a:t>
            </a:r>
            <a:endParaRPr lang="en-US" sz="2800" dirty="0">
              <a:latin typeface="Times New Roman"/>
              <a:cs typeface="Times New Roman"/>
            </a:endParaRPr>
          </a:p>
          <a:p>
            <a:pPr marL="756285" marR="234315" indent="-287020">
              <a:lnSpc>
                <a:spcPts val="3340"/>
              </a:lnSpc>
              <a:spcBef>
                <a:spcPts val="690"/>
              </a:spcBef>
            </a:pPr>
            <a:r>
              <a:rPr lang="en-US" sz="2800" spc="-5" dirty="0">
                <a:latin typeface="Times New Roman" panose="02020603050405020304" pitchFamily="18" charset="0"/>
                <a:cs typeface="Times New Roman" panose="02020603050405020304" pitchFamily="18" charset="0"/>
              </a:rPr>
              <a:t>–</a:t>
            </a:r>
            <a:r>
              <a:rPr lang="en-US" sz="2800" spc="-5" dirty="0">
                <a:latin typeface="Arial"/>
                <a:cs typeface="Arial"/>
              </a:rPr>
              <a:t> </a:t>
            </a:r>
            <a:r>
              <a:rPr lang="en-US" sz="2800" spc="-5" dirty="0">
                <a:latin typeface="Times New Roman"/>
                <a:cs typeface="Times New Roman"/>
              </a:rPr>
              <a:t>Initial measures </a:t>
            </a:r>
            <a:r>
              <a:rPr lang="en-US" sz="2800" spc="-10" dirty="0">
                <a:latin typeface="Times New Roman"/>
                <a:cs typeface="Times New Roman"/>
              </a:rPr>
              <a:t>reached </a:t>
            </a:r>
            <a:r>
              <a:rPr lang="en-US" sz="2800" spc="-5" dirty="0">
                <a:latin typeface="Times New Roman"/>
                <a:cs typeface="Times New Roman"/>
              </a:rPr>
              <a:t>and “good </a:t>
            </a:r>
            <a:r>
              <a:rPr lang="en-US" sz="2800" spc="-10" dirty="0">
                <a:latin typeface="Times New Roman"/>
                <a:cs typeface="Times New Roman"/>
              </a:rPr>
              <a:t>faith </a:t>
            </a:r>
            <a:r>
              <a:rPr lang="en-US" sz="2800" spc="-5" dirty="0">
                <a:latin typeface="Times New Roman"/>
                <a:cs typeface="Times New Roman"/>
              </a:rPr>
              <a:t>efforts”  underway to achieve compliance with  requirements.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dirty="0">
                <a:solidFill>
                  <a:schemeClr val="bg1"/>
                </a:solidFill>
                <a:latin typeface="Tw Cen MT Condensed" charset="0"/>
                <a:ea typeface="Tw Cen MT Condensed" charset="0"/>
                <a:cs typeface="Tw Cen MT Condensed" charset="0"/>
              </a:rPr>
              <a:t>NIMS History and Implementation</a:t>
            </a:r>
          </a:p>
        </p:txBody>
      </p:sp>
    </p:spTree>
    <p:extLst>
      <p:ext uri="{BB962C8B-B14F-4D97-AF65-F5344CB8AC3E}">
        <p14:creationId xmlns:p14="http://schemas.microsoft.com/office/powerpoint/2010/main" val="2569307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231654"/>
          </a:xfrm>
          <a:prstGeom prst="rect">
            <a:avLst/>
          </a:prstGeom>
        </p:spPr>
        <p:txBody>
          <a:bodyPr wrap="square">
            <a:spAutoFit/>
          </a:bodyPr>
          <a:lstStyle/>
          <a:p>
            <a:r>
              <a:rPr lang="en-US" sz="4800" dirty="0">
                <a:latin typeface="Times New Roman" charset="0"/>
                <a:ea typeface="Times New Roman" charset="0"/>
                <a:cs typeface="Times New Roman" charset="0"/>
              </a:rPr>
              <a:t>Unit 2:</a:t>
            </a:r>
          </a:p>
          <a:p>
            <a:r>
              <a:rPr lang="en-US" sz="5200" dirty="0">
                <a:latin typeface="Times New Roman" charset="0"/>
                <a:ea typeface="Times New Roman" charset="0"/>
                <a:cs typeface="Times New Roman" charset="0"/>
              </a:rPr>
              <a:t>MEMA’S </a:t>
            </a:r>
          </a:p>
          <a:p>
            <a:r>
              <a:rPr lang="en-US" sz="5200" dirty="0">
                <a:latin typeface="Times New Roman" charset="0"/>
                <a:ea typeface="Times New Roman" charset="0"/>
                <a:cs typeface="Times New Roman" charset="0"/>
              </a:rPr>
              <a:t>ORGANIZATIONAL </a:t>
            </a:r>
          </a:p>
          <a:p>
            <a:r>
              <a:rPr lang="en-US" sz="5200" dirty="0">
                <a:latin typeface="Times New Roman" charset="0"/>
                <a:ea typeface="Times New Roman" charset="0"/>
                <a:cs typeface="Times New Roman" charset="0"/>
              </a:rPr>
              <a:t>STRUCTURE</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spTree>
    <p:extLst>
      <p:ext uri="{BB962C8B-B14F-4D97-AF65-F5344CB8AC3E}">
        <p14:creationId xmlns:p14="http://schemas.microsoft.com/office/powerpoint/2010/main" val="1576490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Incident Command System</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67420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71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429144"/>
          </a:xfrm>
          <a:prstGeom prst="rect">
            <a:avLst/>
          </a:prstGeom>
        </p:spPr>
        <p:txBody>
          <a:bodyPr wrap="square">
            <a:spAutoFit/>
          </a:bodyPr>
          <a:lstStyle/>
          <a:p>
            <a:pPr marL="12700" marR="5080">
              <a:lnSpc>
                <a:spcPct val="99500"/>
              </a:lnSpc>
              <a:spcBef>
                <a:spcPts val="120"/>
              </a:spcBef>
              <a:tabLst>
                <a:tab pos="354965" algn="l"/>
                <a:tab pos="355600" algn="l"/>
              </a:tabLst>
            </a:pPr>
            <a:r>
              <a:rPr lang="en-US" sz="3600" b="1" dirty="0">
                <a:latin typeface="Times New Roman" charset="0"/>
                <a:ea typeface="Times New Roman" charset="0"/>
                <a:cs typeface="Times New Roman" charset="0"/>
              </a:rPr>
              <a:t>Incident Command System</a:t>
            </a:r>
          </a:p>
          <a:p>
            <a:pPr marL="12700" marR="5080">
              <a:lnSpc>
                <a:spcPct val="99500"/>
              </a:lnSpc>
              <a:spcBef>
                <a:spcPts val="120"/>
              </a:spcBef>
              <a:tabLst>
                <a:tab pos="354965" algn="l"/>
                <a:tab pos="355600" algn="l"/>
              </a:tabLst>
            </a:pPr>
            <a:r>
              <a:rPr lang="en-US" sz="3600" spc="-5" dirty="0">
                <a:latin typeface="Times New Roman"/>
                <a:cs typeface="Times New Roman"/>
              </a:rPr>
              <a:t>A </a:t>
            </a:r>
            <a:r>
              <a:rPr lang="en-US" sz="3600" dirty="0">
                <a:latin typeface="Times New Roman"/>
                <a:cs typeface="Times New Roman"/>
              </a:rPr>
              <a:t>standardized approach to </a:t>
            </a:r>
            <a:r>
              <a:rPr lang="en-US" sz="3600" spc="-5" dirty="0">
                <a:latin typeface="Times New Roman"/>
                <a:cs typeface="Times New Roman"/>
              </a:rPr>
              <a:t>the</a:t>
            </a:r>
            <a:r>
              <a:rPr lang="en-US" sz="3600" spc="-204" dirty="0">
                <a:latin typeface="Times New Roman"/>
                <a:cs typeface="Times New Roman"/>
              </a:rPr>
              <a:t> </a:t>
            </a:r>
            <a:r>
              <a:rPr lang="en-US" sz="3600" spc="-5" dirty="0">
                <a:latin typeface="Times New Roman"/>
                <a:cs typeface="Times New Roman"/>
              </a:rPr>
              <a:t>command,  control, </a:t>
            </a:r>
            <a:r>
              <a:rPr lang="en-US" sz="3600" dirty="0">
                <a:latin typeface="Times New Roman"/>
                <a:cs typeface="Times New Roman"/>
              </a:rPr>
              <a:t>and </a:t>
            </a:r>
            <a:r>
              <a:rPr lang="en-US" sz="3600" spc="-5" dirty="0">
                <a:latin typeface="Times New Roman"/>
                <a:cs typeface="Times New Roman"/>
              </a:rPr>
              <a:t>coordination </a:t>
            </a:r>
            <a:r>
              <a:rPr lang="en-US" sz="3600" dirty="0">
                <a:latin typeface="Times New Roman"/>
                <a:cs typeface="Times New Roman"/>
              </a:rPr>
              <a:t>of emergency  response providing a common hierarchy within which responders from </a:t>
            </a:r>
            <a:r>
              <a:rPr lang="en-US" sz="3600" spc="-5" dirty="0">
                <a:latin typeface="Times New Roman"/>
                <a:cs typeface="Times New Roman"/>
              </a:rPr>
              <a:t>multiple agencies </a:t>
            </a:r>
            <a:r>
              <a:rPr lang="en-US" sz="3600" dirty="0">
                <a:latin typeface="Times New Roman"/>
                <a:cs typeface="Times New Roman"/>
              </a:rPr>
              <a:t>can be</a:t>
            </a:r>
            <a:r>
              <a:rPr lang="en-US" sz="3600" spc="-30" dirty="0">
                <a:latin typeface="Times New Roman"/>
                <a:cs typeface="Times New Roman"/>
              </a:rPr>
              <a:t> </a:t>
            </a:r>
            <a:r>
              <a:rPr lang="en-US" sz="3600" spc="-5" dirty="0">
                <a:latin typeface="Times New Roman"/>
                <a:cs typeface="Times New Roman"/>
              </a:rPr>
              <a:t>effective.</a:t>
            </a:r>
            <a:endParaRPr lang="en-US" sz="36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Incident Command System</a:t>
            </a:r>
          </a:p>
        </p:txBody>
      </p:sp>
    </p:spTree>
    <p:extLst>
      <p:ext uri="{BB962C8B-B14F-4D97-AF65-F5344CB8AC3E}">
        <p14:creationId xmlns:p14="http://schemas.microsoft.com/office/powerpoint/2010/main" val="3380295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355038"/>
          </a:xfrm>
          <a:prstGeom prst="rect">
            <a:avLst/>
          </a:prstGeom>
        </p:spPr>
        <p:txBody>
          <a:bodyPr wrap="square">
            <a:spAutoFit/>
          </a:bodyPr>
          <a:lstStyle/>
          <a:p>
            <a:pPr marL="355600" marR="365125" indent="-342900">
              <a:lnSpc>
                <a:spcPts val="3820"/>
              </a:lnSpc>
              <a:spcBef>
                <a:spcPts val="245"/>
              </a:spcBef>
              <a:buChar char="•"/>
              <a:tabLst>
                <a:tab pos="354965" algn="l"/>
                <a:tab pos="355600" algn="l"/>
              </a:tabLst>
            </a:pPr>
            <a:r>
              <a:rPr lang="en-US" sz="3200" dirty="0">
                <a:latin typeface="Times New Roman"/>
                <a:cs typeface="Times New Roman"/>
              </a:rPr>
              <a:t>Intended to </a:t>
            </a:r>
            <a:r>
              <a:rPr lang="en-US" sz="3200" spc="-5" dirty="0">
                <a:latin typeface="Times New Roman"/>
                <a:cs typeface="Times New Roman"/>
              </a:rPr>
              <a:t>enhance </a:t>
            </a:r>
            <a:r>
              <a:rPr lang="en-US" sz="3200" dirty="0">
                <a:latin typeface="Times New Roman"/>
                <a:cs typeface="Times New Roman"/>
              </a:rPr>
              <a:t>the </a:t>
            </a:r>
            <a:r>
              <a:rPr lang="en-US" sz="3200" spc="-5" dirty="0">
                <a:latin typeface="Times New Roman"/>
                <a:cs typeface="Times New Roman"/>
              </a:rPr>
              <a:t>ability </a:t>
            </a:r>
            <a:r>
              <a:rPr lang="en-US" sz="3200" dirty="0">
                <a:latin typeface="Times New Roman"/>
                <a:cs typeface="Times New Roman"/>
              </a:rPr>
              <a:t>of </a:t>
            </a:r>
            <a:r>
              <a:rPr lang="en-US" sz="3200" spc="-5" dirty="0">
                <a:latin typeface="Times New Roman"/>
                <a:cs typeface="Times New Roman"/>
              </a:rPr>
              <a:t>the </a:t>
            </a:r>
            <a:r>
              <a:rPr lang="en-US" sz="3200" dirty="0">
                <a:latin typeface="Times New Roman"/>
                <a:cs typeface="Times New Roman"/>
              </a:rPr>
              <a:t>U.S. </a:t>
            </a:r>
            <a:r>
              <a:rPr lang="en-US" sz="3200" spc="-10" dirty="0">
                <a:latin typeface="Times New Roman"/>
                <a:cs typeface="Times New Roman"/>
              </a:rPr>
              <a:t>to  </a:t>
            </a:r>
            <a:r>
              <a:rPr lang="en-US" sz="3200" dirty="0">
                <a:latin typeface="Times New Roman"/>
                <a:cs typeface="Times New Roman"/>
              </a:rPr>
              <a:t>manage </a:t>
            </a:r>
            <a:r>
              <a:rPr lang="en-US" sz="3200" spc="-5" dirty="0">
                <a:latin typeface="Times New Roman"/>
                <a:cs typeface="Times New Roman"/>
              </a:rPr>
              <a:t>domestic</a:t>
            </a:r>
            <a:r>
              <a:rPr lang="en-US" sz="3200" spc="55" dirty="0">
                <a:latin typeface="Times New Roman"/>
                <a:cs typeface="Times New Roman"/>
              </a:rPr>
              <a:t> </a:t>
            </a:r>
            <a:r>
              <a:rPr lang="en-US" sz="3200" spc="-5" dirty="0">
                <a:latin typeface="Times New Roman"/>
                <a:cs typeface="Times New Roman"/>
              </a:rPr>
              <a:t>incidents.</a:t>
            </a:r>
          </a:p>
          <a:p>
            <a:pPr marL="12700" marR="365125">
              <a:spcBef>
                <a:spcPts val="245"/>
              </a:spcBef>
              <a:tabLst>
                <a:tab pos="354965" algn="l"/>
                <a:tab pos="355600" algn="l"/>
              </a:tabLst>
            </a:pPr>
            <a:endParaRPr lang="en-US" sz="1500" dirty="0">
              <a:latin typeface="Times New Roman"/>
              <a:cs typeface="Times New Roman"/>
            </a:endParaRPr>
          </a:p>
          <a:p>
            <a:pPr marL="355600" marR="5080" indent="-342900">
              <a:lnSpc>
                <a:spcPct val="99500"/>
              </a:lnSpc>
              <a:spcBef>
                <a:spcPts val="635"/>
              </a:spcBef>
              <a:buChar char="•"/>
              <a:tabLst>
                <a:tab pos="354965" algn="l"/>
                <a:tab pos="355600" algn="l"/>
              </a:tabLst>
            </a:pPr>
            <a:r>
              <a:rPr lang="en-US" sz="3200" dirty="0">
                <a:latin typeface="Times New Roman"/>
                <a:cs typeface="Times New Roman"/>
              </a:rPr>
              <a:t>2003 </a:t>
            </a:r>
            <a:r>
              <a:rPr lang="en-US" sz="3200" spc="-5" dirty="0">
                <a:latin typeface="Times New Roman"/>
                <a:cs typeface="Times New Roman"/>
              </a:rPr>
              <a:t>directive described </a:t>
            </a:r>
            <a:r>
              <a:rPr lang="en-US" sz="3200" dirty="0">
                <a:latin typeface="Times New Roman"/>
                <a:cs typeface="Times New Roman"/>
              </a:rPr>
              <a:t>federal policies </a:t>
            </a:r>
            <a:r>
              <a:rPr lang="en-US" sz="3200" spc="-5" dirty="0">
                <a:latin typeface="Times New Roman"/>
                <a:cs typeface="Times New Roman"/>
              </a:rPr>
              <a:t>and  objectives; identified </a:t>
            </a:r>
            <a:r>
              <a:rPr lang="en-US" sz="3200" dirty="0">
                <a:latin typeface="Times New Roman"/>
                <a:cs typeface="Times New Roman"/>
              </a:rPr>
              <a:t>steps to </a:t>
            </a:r>
            <a:r>
              <a:rPr lang="en-US" sz="3200" spc="-5" dirty="0">
                <a:latin typeface="Times New Roman"/>
                <a:cs typeface="Times New Roman"/>
              </a:rPr>
              <a:t>improve federal,  </a:t>
            </a:r>
            <a:r>
              <a:rPr lang="en-US" sz="3200" dirty="0">
                <a:latin typeface="Times New Roman"/>
                <a:cs typeface="Times New Roman"/>
              </a:rPr>
              <a:t>state, and </a:t>
            </a:r>
            <a:r>
              <a:rPr lang="en-US" sz="3200" spc="-5" dirty="0">
                <a:latin typeface="Times New Roman"/>
                <a:cs typeface="Times New Roman"/>
              </a:rPr>
              <a:t>local incident coordination; </a:t>
            </a:r>
            <a:r>
              <a:rPr lang="en-US" sz="3200" dirty="0">
                <a:latin typeface="Times New Roman"/>
                <a:cs typeface="Times New Roman"/>
              </a:rPr>
              <a:t>and  </a:t>
            </a:r>
            <a:r>
              <a:rPr lang="en-US" sz="3200" spc="-5" dirty="0">
                <a:latin typeface="Times New Roman"/>
                <a:cs typeface="Times New Roman"/>
              </a:rPr>
              <a:t>directed </a:t>
            </a:r>
            <a:r>
              <a:rPr lang="en-US" sz="3200" dirty="0">
                <a:latin typeface="Times New Roman"/>
                <a:cs typeface="Times New Roman"/>
              </a:rPr>
              <a:t>the </a:t>
            </a:r>
            <a:r>
              <a:rPr lang="en-US" sz="3200" spc="-5" dirty="0">
                <a:latin typeface="Times New Roman"/>
                <a:cs typeface="Times New Roman"/>
              </a:rPr>
              <a:t>Secretary </a:t>
            </a:r>
            <a:r>
              <a:rPr lang="en-US" sz="3200" dirty="0">
                <a:latin typeface="Times New Roman"/>
                <a:cs typeface="Times New Roman"/>
              </a:rPr>
              <a:t>of Homeland </a:t>
            </a:r>
            <a:r>
              <a:rPr lang="en-US" sz="3200" spc="-5" dirty="0">
                <a:latin typeface="Times New Roman"/>
                <a:cs typeface="Times New Roman"/>
              </a:rPr>
              <a:t>Security </a:t>
            </a:r>
            <a:r>
              <a:rPr lang="en-US" sz="3200" dirty="0">
                <a:latin typeface="Times New Roman"/>
                <a:cs typeface="Times New Roman"/>
              </a:rPr>
              <a:t>to  create a </a:t>
            </a:r>
            <a:r>
              <a:rPr lang="en-US" sz="3200" spc="-5" dirty="0">
                <a:latin typeface="Times New Roman"/>
                <a:cs typeface="Times New Roman"/>
              </a:rPr>
              <a:t>National Response </a:t>
            </a:r>
            <a:r>
              <a:rPr lang="en-US" sz="3200" dirty="0">
                <a:latin typeface="Times New Roman"/>
                <a:cs typeface="Times New Roman"/>
              </a:rPr>
              <a:t>Framework and  NIMS.</a:t>
            </a:r>
          </a:p>
        </p:txBody>
      </p:sp>
      <p:sp>
        <p:nvSpPr>
          <p:cNvPr id="6" name="Title 1"/>
          <p:cNvSpPr txBox="1">
            <a:spLocks/>
          </p:cNvSpPr>
          <p:nvPr/>
        </p:nvSpPr>
        <p:spPr>
          <a:xfrm>
            <a:off x="2994074" y="152400"/>
            <a:ext cx="6172200" cy="990600"/>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00000"/>
              </a:lnSpc>
              <a:spcAft>
                <a:spcPts val="0"/>
              </a:spcAft>
            </a:pPr>
            <a:r>
              <a:rPr lang="en-US" sz="4400" dirty="0">
                <a:solidFill>
                  <a:schemeClr val="bg1"/>
                </a:solidFill>
                <a:latin typeface="Tw Cen MT Condensed" charset="0"/>
                <a:ea typeface="Tw Cen MT Condensed" charset="0"/>
                <a:cs typeface="Tw Cen MT Condensed" charset="0"/>
              </a:rPr>
              <a:t>HSPD-5: Management of </a:t>
            </a:r>
          </a:p>
          <a:p>
            <a:pPr algn="ctr" fontAlgn="auto">
              <a:lnSpc>
                <a:spcPct val="100000"/>
              </a:lnSpc>
              <a:spcAft>
                <a:spcPts val="0"/>
              </a:spcAft>
            </a:pPr>
            <a:r>
              <a:rPr lang="en-US" sz="4400" dirty="0">
                <a:solidFill>
                  <a:schemeClr val="bg1"/>
                </a:solidFill>
                <a:latin typeface="Tw Cen MT Condensed" charset="0"/>
                <a:ea typeface="Tw Cen MT Condensed" charset="0"/>
                <a:cs typeface="Tw Cen MT Condensed" charset="0"/>
              </a:rPr>
              <a:t>Domestic Incidents</a:t>
            </a:r>
          </a:p>
        </p:txBody>
      </p:sp>
    </p:spTree>
    <p:extLst>
      <p:ext uri="{BB962C8B-B14F-4D97-AF65-F5344CB8AC3E}">
        <p14:creationId xmlns:p14="http://schemas.microsoft.com/office/powerpoint/2010/main" val="765091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5068054"/>
          </a:xfrm>
          <a:prstGeom prst="rect">
            <a:avLst/>
          </a:prstGeom>
        </p:spPr>
        <p:txBody>
          <a:bodyPr wrap="square">
            <a:spAutoFit/>
          </a:bodyPr>
          <a:lstStyle/>
          <a:p>
            <a:pPr marL="355600" marR="27940" indent="-342900">
              <a:lnSpc>
                <a:spcPts val="3820"/>
              </a:lnSpc>
              <a:spcBef>
                <a:spcPts val="245"/>
              </a:spcBef>
              <a:buChar char="•"/>
              <a:tabLst>
                <a:tab pos="354965" algn="l"/>
                <a:tab pos="355600" algn="l"/>
              </a:tabLst>
            </a:pPr>
            <a:r>
              <a:rPr lang="en-US" sz="2800" spc="-5" dirty="0">
                <a:latin typeface="Times New Roman"/>
                <a:cs typeface="Times New Roman"/>
              </a:rPr>
              <a:t>PPD-8 </a:t>
            </a:r>
            <a:r>
              <a:rPr lang="en-US" sz="2800" dirty="0">
                <a:latin typeface="Times New Roman"/>
                <a:cs typeface="Times New Roman"/>
              </a:rPr>
              <a:t>was </a:t>
            </a:r>
            <a:r>
              <a:rPr lang="en-US" sz="2800" spc="-5" dirty="0">
                <a:latin typeface="Times New Roman"/>
                <a:cs typeface="Times New Roman"/>
              </a:rPr>
              <a:t>issued </a:t>
            </a:r>
            <a:r>
              <a:rPr lang="en-US" sz="2800" dirty="0">
                <a:latin typeface="Times New Roman"/>
                <a:cs typeface="Times New Roman"/>
              </a:rPr>
              <a:t>as a </a:t>
            </a:r>
            <a:r>
              <a:rPr lang="en-US" sz="2800" spc="-5" dirty="0">
                <a:latin typeface="Times New Roman"/>
                <a:cs typeface="Times New Roman"/>
              </a:rPr>
              <a:t>companion directive </a:t>
            </a:r>
            <a:r>
              <a:rPr lang="en-US" sz="2800" dirty="0">
                <a:latin typeface="Times New Roman"/>
                <a:cs typeface="Times New Roman"/>
              </a:rPr>
              <a:t>to  HSPD-5 to </a:t>
            </a:r>
            <a:r>
              <a:rPr lang="en-US" sz="2800" spc="-5" dirty="0">
                <a:latin typeface="Times New Roman"/>
                <a:cs typeface="Times New Roman"/>
              </a:rPr>
              <a:t>establish policies</a:t>
            </a:r>
            <a:r>
              <a:rPr lang="en-US" sz="2800" spc="25" dirty="0">
                <a:latin typeface="Times New Roman"/>
                <a:cs typeface="Times New Roman"/>
              </a:rPr>
              <a:t> </a:t>
            </a:r>
            <a:r>
              <a:rPr lang="en-US" sz="2800" spc="-5" dirty="0">
                <a:latin typeface="Times New Roman"/>
                <a:cs typeface="Times New Roman"/>
              </a:rPr>
              <a:t>strengthening</a:t>
            </a:r>
            <a:endParaRPr lang="en-US" sz="2800" dirty="0">
              <a:latin typeface="Times New Roman"/>
              <a:cs typeface="Times New Roman"/>
            </a:endParaRPr>
          </a:p>
          <a:p>
            <a:pPr marL="355600" marR="5080">
              <a:lnSpc>
                <a:spcPts val="3820"/>
              </a:lnSpc>
              <a:spcBef>
                <a:spcPts val="5"/>
              </a:spcBef>
            </a:pPr>
            <a:r>
              <a:rPr lang="en-US" sz="2800" dirty="0">
                <a:latin typeface="Times New Roman"/>
                <a:cs typeface="Times New Roman"/>
              </a:rPr>
              <a:t>U.S. preparedness to </a:t>
            </a:r>
            <a:r>
              <a:rPr lang="en-US" sz="2800" spc="-5" dirty="0">
                <a:latin typeface="Times New Roman"/>
                <a:cs typeface="Times New Roman"/>
              </a:rPr>
              <a:t>prevent </a:t>
            </a:r>
            <a:r>
              <a:rPr lang="en-US" sz="2800" dirty="0">
                <a:latin typeface="Times New Roman"/>
                <a:cs typeface="Times New Roman"/>
              </a:rPr>
              <a:t>and </a:t>
            </a:r>
            <a:r>
              <a:rPr lang="en-US" sz="2800" spc="-5" dirty="0">
                <a:latin typeface="Times New Roman"/>
                <a:cs typeface="Times New Roman"/>
              </a:rPr>
              <a:t>respond </a:t>
            </a:r>
            <a:r>
              <a:rPr lang="en-US" sz="2800" spc="-10" dirty="0">
                <a:latin typeface="Times New Roman"/>
                <a:cs typeface="Times New Roman"/>
              </a:rPr>
              <a:t>to  </a:t>
            </a:r>
            <a:r>
              <a:rPr lang="en-US" sz="2800" dirty="0">
                <a:latin typeface="Times New Roman"/>
                <a:cs typeface="Times New Roman"/>
              </a:rPr>
              <a:t>domestic terrorist attacks, major </a:t>
            </a:r>
            <a:r>
              <a:rPr lang="en-US" sz="2800" spc="-5" dirty="0">
                <a:latin typeface="Times New Roman"/>
                <a:cs typeface="Times New Roman"/>
              </a:rPr>
              <a:t>disasters,</a:t>
            </a:r>
            <a:r>
              <a:rPr lang="en-US" sz="2800" spc="-45" dirty="0">
                <a:latin typeface="Times New Roman"/>
                <a:cs typeface="Times New Roman"/>
              </a:rPr>
              <a:t> </a:t>
            </a:r>
            <a:r>
              <a:rPr lang="en-US" sz="2800" spc="-5" dirty="0">
                <a:latin typeface="Times New Roman"/>
                <a:cs typeface="Times New Roman"/>
              </a:rPr>
              <a:t>and  </a:t>
            </a:r>
            <a:r>
              <a:rPr lang="en-US" sz="2800" dirty="0">
                <a:latin typeface="Times New Roman"/>
                <a:cs typeface="Times New Roman"/>
              </a:rPr>
              <a:t>other</a:t>
            </a:r>
            <a:r>
              <a:rPr lang="en-US" sz="2800" spc="-5" dirty="0">
                <a:latin typeface="Times New Roman"/>
                <a:cs typeface="Times New Roman"/>
              </a:rPr>
              <a:t> emergencies.</a:t>
            </a:r>
            <a:endParaRPr lang="en-US" sz="2800" dirty="0">
              <a:latin typeface="Times New Roman"/>
              <a:cs typeface="Times New Roman"/>
            </a:endParaRPr>
          </a:p>
          <a:p>
            <a:pPr marL="355600" marR="98425" indent="-342900">
              <a:lnSpc>
                <a:spcPts val="3820"/>
              </a:lnSpc>
              <a:spcBef>
                <a:spcPts val="785"/>
              </a:spcBef>
              <a:buFont typeface="Arial"/>
              <a:buChar char="•"/>
              <a:tabLst>
                <a:tab pos="354965" algn="l"/>
                <a:tab pos="355600" algn="l"/>
              </a:tabLst>
            </a:pPr>
            <a:r>
              <a:rPr lang="en-US" sz="2800" spc="-5" dirty="0">
                <a:latin typeface="Times New Roman"/>
                <a:cs typeface="Times New Roman"/>
              </a:rPr>
              <a:t>Directive required the </a:t>
            </a:r>
            <a:r>
              <a:rPr lang="en-US" sz="2800" dirty="0">
                <a:latin typeface="Times New Roman"/>
                <a:cs typeface="Times New Roman"/>
              </a:rPr>
              <a:t>Secretary of </a:t>
            </a:r>
            <a:r>
              <a:rPr lang="en-US" sz="2800" spc="-5" dirty="0">
                <a:latin typeface="Times New Roman"/>
                <a:cs typeface="Times New Roman"/>
              </a:rPr>
              <a:t>Homeland  </a:t>
            </a:r>
            <a:r>
              <a:rPr lang="en-US" sz="2800" dirty="0">
                <a:latin typeface="Times New Roman"/>
                <a:cs typeface="Times New Roman"/>
              </a:rPr>
              <a:t>Security </a:t>
            </a:r>
            <a:r>
              <a:rPr lang="en-US" sz="2800" spc="-10" dirty="0">
                <a:latin typeface="Times New Roman"/>
                <a:cs typeface="Times New Roman"/>
              </a:rPr>
              <a:t>to </a:t>
            </a:r>
            <a:r>
              <a:rPr lang="en-US" sz="2800" spc="-5" dirty="0">
                <a:latin typeface="Times New Roman"/>
                <a:cs typeface="Times New Roman"/>
              </a:rPr>
              <a:t>develop </a:t>
            </a:r>
            <a:r>
              <a:rPr lang="en-US" sz="2800" dirty="0">
                <a:latin typeface="Times New Roman"/>
                <a:cs typeface="Times New Roman"/>
              </a:rPr>
              <a:t>a </a:t>
            </a:r>
            <a:r>
              <a:rPr lang="en-US" sz="2800" spc="-5" dirty="0">
                <a:latin typeface="Times New Roman"/>
                <a:cs typeface="Times New Roman"/>
              </a:rPr>
              <a:t>national domestic </a:t>
            </a:r>
            <a:r>
              <a:rPr lang="en-US" sz="2800" dirty="0">
                <a:latin typeface="Times New Roman"/>
                <a:cs typeface="Times New Roman"/>
              </a:rPr>
              <a:t>all-hazards preparedness </a:t>
            </a:r>
            <a:r>
              <a:rPr lang="en-US" sz="2800" spc="-5" dirty="0">
                <a:latin typeface="Times New Roman"/>
                <a:cs typeface="Times New Roman"/>
              </a:rPr>
              <a:t>goal </a:t>
            </a:r>
            <a:r>
              <a:rPr lang="en-US" sz="2800" dirty="0">
                <a:latin typeface="Times New Roman"/>
                <a:cs typeface="Times New Roman"/>
              </a:rPr>
              <a:t>that</a:t>
            </a:r>
            <a:r>
              <a:rPr lang="en-US" sz="2800" spc="-55" dirty="0">
                <a:latin typeface="Times New Roman"/>
                <a:cs typeface="Times New Roman"/>
              </a:rPr>
              <a:t> </a:t>
            </a:r>
            <a:r>
              <a:rPr lang="en-US" sz="2800" dirty="0">
                <a:latin typeface="Times New Roman"/>
                <a:cs typeface="Times New Roman"/>
              </a:rPr>
              <a:t>included “measurable </a:t>
            </a:r>
            <a:r>
              <a:rPr lang="en-US" sz="2800" spc="-5" dirty="0">
                <a:latin typeface="Times New Roman"/>
                <a:cs typeface="Times New Roman"/>
              </a:rPr>
              <a:t>readiness </a:t>
            </a:r>
            <a:r>
              <a:rPr lang="en-US" sz="2800" dirty="0">
                <a:latin typeface="Times New Roman"/>
                <a:cs typeface="Times New Roman"/>
              </a:rPr>
              <a:t>priorities and </a:t>
            </a:r>
            <a:r>
              <a:rPr lang="en-US" sz="2800" spc="-5" dirty="0">
                <a:latin typeface="Times New Roman"/>
                <a:cs typeface="Times New Roman"/>
              </a:rPr>
              <a:t>targets” </a:t>
            </a:r>
            <a:r>
              <a:rPr lang="en-US" sz="2800" dirty="0">
                <a:latin typeface="Times New Roman"/>
                <a:cs typeface="Times New Roman"/>
              </a:rPr>
              <a:t>and “readiness </a:t>
            </a:r>
            <a:r>
              <a:rPr lang="en-US" sz="2800" spc="-5" dirty="0">
                <a:latin typeface="Times New Roman"/>
                <a:cs typeface="Times New Roman"/>
              </a:rPr>
              <a:t>metrics and</a:t>
            </a:r>
            <a:r>
              <a:rPr lang="en-US" sz="2800" spc="60" dirty="0">
                <a:latin typeface="Times New Roman"/>
                <a:cs typeface="Times New Roman"/>
              </a:rPr>
              <a:t> </a:t>
            </a:r>
            <a:r>
              <a:rPr lang="en-US" sz="2800" spc="-5" dirty="0">
                <a:latin typeface="Times New Roman"/>
                <a:cs typeface="Times New Roman"/>
              </a:rPr>
              <a:t>elements.”</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PPD-8: National Preparedness</a:t>
            </a:r>
          </a:p>
        </p:txBody>
      </p:sp>
    </p:spTree>
    <p:extLst>
      <p:ext uri="{BB962C8B-B14F-4D97-AF65-F5344CB8AC3E}">
        <p14:creationId xmlns:p14="http://schemas.microsoft.com/office/powerpoint/2010/main" val="296074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154984"/>
          </a:xfrm>
          <a:prstGeom prst="rect">
            <a:avLst/>
          </a:prstGeom>
        </p:spPr>
        <p:txBody>
          <a:bodyPr wrap="square">
            <a:spAutoFit/>
          </a:bodyPr>
          <a:lstStyle/>
          <a:p>
            <a:pPr marL="355600" indent="-342900">
              <a:lnSpc>
                <a:spcPct val="100000"/>
              </a:lnSpc>
              <a:spcBef>
                <a:spcPts val="880"/>
              </a:spcBef>
              <a:buChar char="•"/>
              <a:tabLst>
                <a:tab pos="354965" algn="l"/>
                <a:tab pos="355600" algn="l"/>
              </a:tabLst>
            </a:pPr>
            <a:r>
              <a:rPr lang="en-US" sz="3200" spc="-5" dirty="0">
                <a:latin typeface="Times New Roman" panose="02020603050405020304" pitchFamily="18" charset="0"/>
                <a:cs typeface="Times New Roman" panose="02020603050405020304" pitchFamily="18" charset="0"/>
              </a:rPr>
              <a:t>Directive also required </a:t>
            </a:r>
            <a:r>
              <a:rPr lang="en-US" sz="3200" dirty="0">
                <a:latin typeface="Times New Roman" panose="02020603050405020304" pitchFamily="18" charset="0"/>
                <a:cs typeface="Times New Roman" panose="02020603050405020304" pitchFamily="18" charset="0"/>
              </a:rPr>
              <a:t>federal </a:t>
            </a:r>
            <a:r>
              <a:rPr lang="en-US" sz="3200" spc="-5" dirty="0">
                <a:latin typeface="Times New Roman" panose="02020603050405020304" pitchFamily="18" charset="0"/>
                <a:cs typeface="Times New Roman" panose="02020603050405020304" pitchFamily="18" charset="0"/>
              </a:rPr>
              <a:t>agencies</a:t>
            </a:r>
            <a:r>
              <a:rPr lang="en-US" sz="3200" spc="100" dirty="0">
                <a:latin typeface="Times New Roman" panose="02020603050405020304" pitchFamily="18" charset="0"/>
                <a:cs typeface="Times New Roman" panose="02020603050405020304" pitchFamily="18" charset="0"/>
              </a:rPr>
              <a:t> </a:t>
            </a:r>
            <a:r>
              <a:rPr lang="en-US" sz="3200" spc="-10" dirty="0">
                <a:latin typeface="Times New Roman" panose="02020603050405020304" pitchFamily="18" charset="0"/>
                <a:cs typeface="Times New Roman" panose="02020603050405020304" pitchFamily="18" charset="0"/>
              </a:rPr>
              <a:t>to:</a:t>
            </a:r>
            <a:endParaRPr lang="en-US" sz="3200" dirty="0">
              <a:latin typeface="Times New Roman" panose="02020603050405020304" pitchFamily="18" charset="0"/>
              <a:cs typeface="Times New Roman" panose="02020603050405020304" pitchFamily="18" charset="0"/>
            </a:endParaRPr>
          </a:p>
          <a:p>
            <a:pPr marL="756285" lvl="1" indent="-286385">
              <a:lnSpc>
                <a:spcPct val="100000"/>
              </a:lnSpc>
              <a:spcBef>
                <a:spcPts val="675"/>
              </a:spcBef>
              <a:buChar char="–"/>
              <a:tabLst>
                <a:tab pos="756920" algn="l"/>
              </a:tabLst>
            </a:pPr>
            <a:r>
              <a:rPr lang="en-US" sz="2800" spc="-5" dirty="0">
                <a:latin typeface="Times New Roman" panose="02020603050405020304" pitchFamily="18" charset="0"/>
                <a:cs typeface="Times New Roman" panose="02020603050405020304" pitchFamily="18" charset="0"/>
              </a:rPr>
              <a:t>Provide financial and technical support to</a:t>
            </a:r>
            <a:r>
              <a:rPr lang="en-US" sz="2800" spc="-80" dirty="0">
                <a:latin typeface="Times New Roman" panose="02020603050405020304" pitchFamily="18" charset="0"/>
                <a:cs typeface="Times New Roman" panose="02020603050405020304" pitchFamily="18" charset="0"/>
              </a:rPr>
              <a:t> </a:t>
            </a:r>
            <a:r>
              <a:rPr lang="en-US" sz="2800" spc="-5" dirty="0">
                <a:latin typeface="Times New Roman" panose="02020603050405020304" pitchFamily="18" charset="0"/>
                <a:cs typeface="Times New Roman" panose="02020603050405020304" pitchFamily="18" charset="0"/>
              </a:rPr>
              <a:t>states</a:t>
            </a:r>
            <a:endParaRPr lang="en-US" sz="2800" dirty="0">
              <a:latin typeface="Times New Roman" panose="02020603050405020304" pitchFamily="18" charset="0"/>
              <a:cs typeface="Times New Roman" panose="02020603050405020304" pitchFamily="18" charset="0"/>
            </a:endParaRPr>
          </a:p>
          <a:p>
            <a:pPr marL="756285" lvl="1" indent="-286385">
              <a:lnSpc>
                <a:spcPct val="100000"/>
              </a:lnSpc>
              <a:spcBef>
                <a:spcPts val="660"/>
              </a:spcBef>
              <a:buChar char="–"/>
              <a:tabLst>
                <a:tab pos="756920" algn="l"/>
              </a:tabLst>
            </a:pPr>
            <a:r>
              <a:rPr lang="en-US" sz="2800" spc="-5" dirty="0">
                <a:latin typeface="Times New Roman" panose="02020603050405020304" pitchFamily="18" charset="0"/>
                <a:cs typeface="Times New Roman" panose="02020603050405020304" pitchFamily="18" charset="0"/>
              </a:rPr>
              <a:t>Develop first responder equipment</a:t>
            </a:r>
            <a:r>
              <a:rPr lang="en-US" sz="2800" spc="-35" dirty="0">
                <a:latin typeface="Times New Roman" panose="02020603050405020304" pitchFamily="18" charset="0"/>
                <a:cs typeface="Times New Roman" panose="02020603050405020304" pitchFamily="18" charset="0"/>
              </a:rPr>
              <a:t> </a:t>
            </a:r>
            <a:r>
              <a:rPr lang="en-US" sz="2800" spc="-5" dirty="0">
                <a:latin typeface="Times New Roman" panose="02020603050405020304" pitchFamily="18" charset="0"/>
                <a:cs typeface="Times New Roman" panose="02020603050405020304" pitchFamily="18" charset="0"/>
              </a:rPr>
              <a:t>standards</a:t>
            </a:r>
            <a:endParaRPr lang="en-US" sz="2800" dirty="0">
              <a:latin typeface="Times New Roman" panose="02020603050405020304" pitchFamily="18" charset="0"/>
              <a:cs typeface="Times New Roman" panose="02020603050405020304" pitchFamily="18" charset="0"/>
            </a:endParaRPr>
          </a:p>
          <a:p>
            <a:pPr marL="756285" marR="662940" lvl="1" indent="-286385">
              <a:lnSpc>
                <a:spcPct val="100000"/>
              </a:lnSpc>
              <a:spcBef>
                <a:spcPts val="650"/>
              </a:spcBef>
              <a:buChar char="–"/>
              <a:tabLst>
                <a:tab pos="756920" algn="l"/>
              </a:tabLst>
            </a:pPr>
            <a:r>
              <a:rPr lang="en-US" sz="2800" spc="-5" dirty="0">
                <a:latin typeface="Times New Roman" panose="02020603050405020304" pitchFamily="18" charset="0"/>
                <a:cs typeface="Times New Roman" panose="02020603050405020304" pitchFamily="18" charset="0"/>
              </a:rPr>
              <a:t>Establish training programs to meet national  preparedness</a:t>
            </a:r>
            <a:r>
              <a:rPr lang="en-US" sz="2800" dirty="0">
                <a:latin typeface="Times New Roman" panose="02020603050405020304" pitchFamily="18" charset="0"/>
                <a:cs typeface="Times New Roman" panose="02020603050405020304" pitchFamily="18" charset="0"/>
              </a:rPr>
              <a:t> </a:t>
            </a:r>
            <a:r>
              <a:rPr lang="en-US" sz="2800" spc="-5" dirty="0">
                <a:latin typeface="Times New Roman" panose="02020603050405020304" pitchFamily="18" charset="0"/>
                <a:cs typeface="Times New Roman" panose="02020603050405020304" pitchFamily="18" charset="0"/>
              </a:rPr>
              <a:t>goals.</a:t>
            </a:r>
            <a:endParaRPr lang="en-US" sz="2800" dirty="0">
              <a:latin typeface="Times New Roman" panose="02020603050405020304" pitchFamily="18" charset="0"/>
              <a:cs typeface="Times New Roman" panose="02020603050405020304" pitchFamily="18" charset="0"/>
            </a:endParaRPr>
          </a:p>
          <a:p>
            <a:pPr marL="355600" marR="5080" indent="-342900">
              <a:lnSpc>
                <a:spcPts val="3820"/>
              </a:lnSpc>
              <a:spcBef>
                <a:spcPts val="890"/>
              </a:spcBef>
              <a:buChar char="•"/>
              <a:tabLst>
                <a:tab pos="354965" algn="l"/>
                <a:tab pos="355600" algn="l"/>
              </a:tabLst>
            </a:pPr>
            <a:r>
              <a:rPr lang="en-US" sz="3200" dirty="0">
                <a:latin typeface="Times New Roman" panose="02020603050405020304" pitchFamily="18" charset="0"/>
                <a:cs typeface="Times New Roman" panose="02020603050405020304" pitchFamily="18" charset="0"/>
              </a:rPr>
              <a:t>HSPD-8 Annex 1 </a:t>
            </a:r>
            <a:r>
              <a:rPr lang="en-US" sz="3200" spc="-5" dirty="0">
                <a:latin typeface="Times New Roman" panose="02020603050405020304" pitchFamily="18" charset="0"/>
                <a:cs typeface="Times New Roman" panose="02020603050405020304" pitchFamily="18" charset="0"/>
              </a:rPr>
              <a:t>addressed the</a:t>
            </a:r>
            <a:r>
              <a:rPr lang="en-US" sz="3200" spc="-18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development  of a </a:t>
            </a:r>
            <a:r>
              <a:rPr lang="en-US" sz="3200" spc="-5" dirty="0">
                <a:latin typeface="Times New Roman" panose="02020603050405020304" pitchFamily="18" charset="0"/>
                <a:cs typeface="Times New Roman" panose="02020603050405020304" pitchFamily="18" charset="0"/>
              </a:rPr>
              <a:t>standardized </a:t>
            </a:r>
            <a:r>
              <a:rPr lang="en-US" sz="3200" dirty="0">
                <a:latin typeface="Times New Roman" panose="02020603050405020304" pitchFamily="18" charset="0"/>
                <a:cs typeface="Times New Roman" panose="02020603050405020304" pitchFamily="18" charset="0"/>
              </a:rPr>
              <a:t>national </a:t>
            </a:r>
            <a:r>
              <a:rPr lang="en-US" sz="3200" spc="-5" dirty="0">
                <a:latin typeface="Times New Roman" panose="02020603050405020304" pitchFamily="18" charset="0"/>
                <a:cs typeface="Times New Roman" panose="02020603050405020304" pitchFamily="18" charset="0"/>
              </a:rPr>
              <a:t>planning </a:t>
            </a:r>
            <a:r>
              <a:rPr lang="en-US" sz="3200" dirty="0">
                <a:latin typeface="Times New Roman" panose="02020603050405020304" pitchFamily="18" charset="0"/>
                <a:cs typeface="Times New Roman" panose="02020603050405020304" pitchFamily="18" charset="0"/>
              </a:rPr>
              <a:t>process  and </a:t>
            </a:r>
            <a:r>
              <a:rPr lang="en-US" sz="3200" spc="-5" dirty="0">
                <a:latin typeface="Times New Roman" panose="02020603050405020304" pitchFamily="18" charset="0"/>
                <a:cs typeface="Times New Roman" panose="02020603050405020304" pitchFamily="18" charset="0"/>
              </a:rPr>
              <a:t>scenarios </a:t>
            </a:r>
            <a:r>
              <a:rPr lang="en-US" sz="3200" dirty="0">
                <a:latin typeface="Times New Roman" panose="02020603050405020304" pitchFamily="18" charset="0"/>
                <a:cs typeface="Times New Roman" panose="02020603050405020304" pitchFamily="18" charset="0"/>
              </a:rPr>
              <a:t>for emergencies.</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PPD-8: National Preparedness</a:t>
            </a:r>
          </a:p>
        </p:txBody>
      </p:sp>
    </p:spTree>
    <p:extLst>
      <p:ext uri="{BB962C8B-B14F-4D97-AF65-F5344CB8AC3E}">
        <p14:creationId xmlns:p14="http://schemas.microsoft.com/office/powerpoint/2010/main" val="3766349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782335"/>
          </a:xfrm>
          <a:prstGeom prst="rect">
            <a:avLst/>
          </a:prstGeom>
        </p:spPr>
        <p:txBody>
          <a:bodyPr wrap="square">
            <a:spAutoFit/>
          </a:bodyPr>
          <a:lstStyle/>
          <a:p>
            <a:pPr marL="355600" marR="140970" indent="-342900">
              <a:lnSpc>
                <a:spcPct val="99300"/>
              </a:lnSpc>
              <a:spcBef>
                <a:spcPts val="120"/>
              </a:spcBef>
              <a:buChar char="•"/>
              <a:tabLst>
                <a:tab pos="354965" algn="l"/>
                <a:tab pos="355600" algn="l"/>
              </a:tabLst>
            </a:pPr>
            <a:r>
              <a:rPr lang="en-US" sz="2600" spc="-5" dirty="0">
                <a:latin typeface="Times New Roman"/>
                <a:cs typeface="Times New Roman"/>
              </a:rPr>
              <a:t>In </a:t>
            </a:r>
            <a:r>
              <a:rPr lang="en-US" sz="2600" spc="-10" dirty="0">
                <a:latin typeface="Times New Roman"/>
                <a:cs typeface="Times New Roman"/>
              </a:rPr>
              <a:t>March </a:t>
            </a:r>
            <a:r>
              <a:rPr lang="en-US" sz="2600" spc="-20" dirty="0">
                <a:latin typeface="Times New Roman"/>
                <a:cs typeface="Times New Roman"/>
              </a:rPr>
              <a:t>2011, </a:t>
            </a:r>
            <a:r>
              <a:rPr lang="en-US" sz="2600" spc="-5" dirty="0">
                <a:latin typeface="Times New Roman"/>
                <a:cs typeface="Times New Roman"/>
              </a:rPr>
              <a:t>President Obama                                           issued  Presidential Policy                                               </a:t>
            </a:r>
            <a:r>
              <a:rPr lang="en-US" sz="2600" dirty="0">
                <a:latin typeface="Times New Roman"/>
                <a:cs typeface="Times New Roman"/>
              </a:rPr>
              <a:t>Directive-8 </a:t>
            </a:r>
            <a:r>
              <a:rPr lang="en-US" sz="2600" spc="-5" dirty="0">
                <a:latin typeface="Times New Roman"/>
                <a:cs typeface="Times New Roman"/>
              </a:rPr>
              <a:t>(PPD-8), which                                                replaced HSPD-8 and HSPD-8                                         Annex 1 with the exception                                                     of paragraph 44 in Annex</a:t>
            </a:r>
            <a:r>
              <a:rPr lang="en-US" sz="2600" spc="-150" dirty="0">
                <a:latin typeface="Times New Roman"/>
                <a:cs typeface="Times New Roman"/>
              </a:rPr>
              <a:t> </a:t>
            </a:r>
            <a:r>
              <a:rPr lang="en-US" sz="2600" spc="-5" dirty="0">
                <a:latin typeface="Times New Roman"/>
                <a:cs typeface="Times New Roman"/>
              </a:rPr>
              <a:t>1.</a:t>
            </a:r>
          </a:p>
          <a:p>
            <a:pPr marL="12700" marR="140970">
              <a:lnSpc>
                <a:spcPct val="99300"/>
              </a:lnSpc>
              <a:spcBef>
                <a:spcPts val="120"/>
              </a:spcBef>
              <a:tabLst>
                <a:tab pos="354965" algn="l"/>
                <a:tab pos="355600" algn="l"/>
              </a:tabLst>
            </a:pPr>
            <a:endParaRPr lang="en-US" sz="1400" dirty="0">
              <a:latin typeface="Times New Roman"/>
              <a:cs typeface="Times New Roman"/>
            </a:endParaRPr>
          </a:p>
          <a:p>
            <a:pPr marL="355600" marR="5080" indent="-342900">
              <a:lnSpc>
                <a:spcPct val="102200"/>
              </a:lnSpc>
              <a:spcBef>
                <a:spcPts val="585"/>
              </a:spcBef>
              <a:buChar char="•"/>
              <a:tabLst>
                <a:tab pos="354965" algn="l"/>
                <a:tab pos="355600" algn="l"/>
              </a:tabLst>
            </a:pPr>
            <a:r>
              <a:rPr lang="en-US" sz="2600" spc="-5" dirty="0">
                <a:latin typeface="Times New Roman"/>
                <a:cs typeface="Times New Roman"/>
              </a:rPr>
              <a:t>The new national preparedness directive retains </a:t>
            </a:r>
            <a:r>
              <a:rPr lang="en-US" sz="2600" spc="-10" dirty="0">
                <a:latin typeface="Times New Roman"/>
                <a:cs typeface="Times New Roman"/>
              </a:rPr>
              <a:t>an        </a:t>
            </a:r>
            <a:r>
              <a:rPr lang="en-US" sz="2600" spc="-5" dirty="0">
                <a:latin typeface="Times New Roman"/>
                <a:cs typeface="Times New Roman"/>
              </a:rPr>
              <a:t>all-hazards, risk-based approach to national preparedness, while establishing four categories of hazards: terrorism, catastrophic natural disasters, cyber attacks, </a:t>
            </a:r>
            <a:r>
              <a:rPr lang="en-US" sz="2600" spc="-10" dirty="0">
                <a:latin typeface="Times New Roman"/>
                <a:cs typeface="Times New Roman"/>
              </a:rPr>
              <a:t>and</a:t>
            </a:r>
            <a:r>
              <a:rPr lang="en-US" sz="2600" spc="-45" dirty="0">
                <a:latin typeface="Times New Roman"/>
                <a:cs typeface="Times New Roman"/>
              </a:rPr>
              <a:t> </a:t>
            </a:r>
            <a:r>
              <a:rPr lang="en-US" sz="2600" spc="-5" dirty="0">
                <a:latin typeface="Times New Roman"/>
                <a:cs typeface="Times New Roman"/>
              </a:rPr>
              <a:t>pandemics.</a:t>
            </a:r>
            <a:endParaRPr lang="en-US" sz="26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PPD-8: National Preparedness</a:t>
            </a: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1487318"/>
            <a:ext cx="210562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407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857740"/>
          </a:xfrm>
          <a:prstGeom prst="rect">
            <a:avLst/>
          </a:prstGeom>
        </p:spPr>
        <p:txBody>
          <a:bodyPr wrap="square">
            <a:spAutoFit/>
          </a:bodyPr>
          <a:lstStyle/>
          <a:p>
            <a:r>
              <a:rPr lang="en-US" sz="3600" b="1" dirty="0">
                <a:latin typeface="Times New Roman" charset="0"/>
                <a:ea typeface="Times New Roman" charset="0"/>
                <a:cs typeface="Times New Roman" charset="0"/>
              </a:rPr>
              <a:t>National Response Framework</a:t>
            </a:r>
          </a:p>
          <a:p>
            <a:pPr marL="355600" marR="228600" indent="-342900">
              <a:lnSpc>
                <a:spcPts val="3820"/>
              </a:lnSpc>
              <a:spcBef>
                <a:spcPts val="245"/>
              </a:spcBef>
              <a:buChar char="•"/>
              <a:tabLst>
                <a:tab pos="354965" algn="l"/>
                <a:tab pos="355600" algn="l"/>
              </a:tabLst>
            </a:pPr>
            <a:r>
              <a:rPr lang="en-US" sz="3400" dirty="0">
                <a:latin typeface="Times New Roman"/>
                <a:cs typeface="Times New Roman"/>
              </a:rPr>
              <a:t>DHS </a:t>
            </a:r>
            <a:r>
              <a:rPr lang="en-US" sz="3400" spc="-5" dirty="0">
                <a:latin typeface="Times New Roman"/>
                <a:cs typeface="Times New Roman"/>
              </a:rPr>
              <a:t>released the National Response </a:t>
            </a:r>
            <a:r>
              <a:rPr lang="en-US" sz="3400" dirty="0">
                <a:latin typeface="Times New Roman"/>
                <a:cs typeface="Times New Roman"/>
              </a:rPr>
              <a:t>Plan  (NRP) in </a:t>
            </a:r>
            <a:r>
              <a:rPr lang="en-US" sz="3400" spc="-5" dirty="0">
                <a:latin typeface="Times New Roman"/>
                <a:cs typeface="Times New Roman"/>
              </a:rPr>
              <a:t>December</a:t>
            </a:r>
            <a:r>
              <a:rPr lang="en-US" sz="3400" spc="25" dirty="0">
                <a:latin typeface="Times New Roman"/>
                <a:cs typeface="Times New Roman"/>
              </a:rPr>
              <a:t> </a:t>
            </a:r>
            <a:r>
              <a:rPr lang="en-US" sz="3400" dirty="0">
                <a:latin typeface="Times New Roman"/>
                <a:cs typeface="Times New Roman"/>
              </a:rPr>
              <a:t>2004.</a:t>
            </a:r>
          </a:p>
          <a:p>
            <a:pPr marL="355600" marR="5080" indent="-342900">
              <a:lnSpc>
                <a:spcPts val="3820"/>
              </a:lnSpc>
              <a:spcBef>
                <a:spcPts val="760"/>
              </a:spcBef>
              <a:buChar char="•"/>
              <a:tabLst>
                <a:tab pos="354965" algn="l"/>
                <a:tab pos="355600" algn="l"/>
              </a:tabLst>
            </a:pPr>
            <a:r>
              <a:rPr lang="en-US" sz="3400" dirty="0">
                <a:latin typeface="Times New Roman"/>
                <a:cs typeface="Times New Roman"/>
              </a:rPr>
              <a:t>Homeland </a:t>
            </a:r>
            <a:r>
              <a:rPr lang="en-US" sz="3400" spc="-5" dirty="0">
                <a:latin typeface="Times New Roman"/>
                <a:cs typeface="Times New Roman"/>
              </a:rPr>
              <a:t>Security </a:t>
            </a:r>
            <a:r>
              <a:rPr lang="en-US" sz="3400" dirty="0">
                <a:latin typeface="Times New Roman"/>
                <a:cs typeface="Times New Roman"/>
              </a:rPr>
              <a:t>Act </a:t>
            </a:r>
            <a:r>
              <a:rPr lang="en-US" sz="3400" spc="-5" dirty="0">
                <a:latin typeface="Times New Roman"/>
                <a:cs typeface="Times New Roman"/>
              </a:rPr>
              <a:t>directed DHS </a:t>
            </a:r>
            <a:r>
              <a:rPr lang="en-US" sz="3400" dirty="0">
                <a:latin typeface="Times New Roman"/>
                <a:cs typeface="Times New Roman"/>
              </a:rPr>
              <a:t>to  </a:t>
            </a:r>
            <a:r>
              <a:rPr lang="en-US" sz="3400" spc="-5" dirty="0">
                <a:latin typeface="Times New Roman"/>
                <a:cs typeface="Times New Roman"/>
              </a:rPr>
              <a:t>establish </a:t>
            </a:r>
            <a:r>
              <a:rPr lang="en-US" sz="3400" dirty="0">
                <a:latin typeface="Times New Roman"/>
                <a:cs typeface="Times New Roman"/>
              </a:rPr>
              <a:t>a </a:t>
            </a:r>
            <a:r>
              <a:rPr lang="en-US" sz="3400" spc="-5" dirty="0">
                <a:latin typeface="Times New Roman"/>
                <a:cs typeface="Times New Roman"/>
              </a:rPr>
              <a:t>framework </a:t>
            </a:r>
            <a:r>
              <a:rPr lang="en-US" sz="3400" dirty="0">
                <a:latin typeface="Times New Roman"/>
                <a:cs typeface="Times New Roman"/>
              </a:rPr>
              <a:t>to coordinate </a:t>
            </a:r>
            <a:r>
              <a:rPr lang="en-US" sz="3400" spc="-5" dirty="0">
                <a:latin typeface="Times New Roman"/>
                <a:cs typeface="Times New Roman"/>
              </a:rPr>
              <a:t>federal  </a:t>
            </a:r>
            <a:r>
              <a:rPr lang="en-US" sz="3400" dirty="0">
                <a:latin typeface="Times New Roman"/>
                <a:cs typeface="Times New Roman"/>
              </a:rPr>
              <a:t>resources during</a:t>
            </a:r>
            <a:r>
              <a:rPr lang="en-US" sz="3400" spc="-20" dirty="0">
                <a:latin typeface="Times New Roman"/>
                <a:cs typeface="Times New Roman"/>
              </a:rPr>
              <a:t> </a:t>
            </a:r>
            <a:r>
              <a:rPr lang="en-US" sz="3400" spc="-5" dirty="0">
                <a:latin typeface="Times New Roman"/>
                <a:cs typeface="Times New Roman"/>
              </a:rPr>
              <a:t>emergencies.</a:t>
            </a:r>
            <a:endParaRPr lang="en-US" sz="3400" dirty="0">
              <a:latin typeface="Times New Roman"/>
              <a:cs typeface="Times New Roman"/>
            </a:endParaRPr>
          </a:p>
          <a:p>
            <a:pPr marL="355600" marR="164465" indent="-342900" algn="just">
              <a:lnSpc>
                <a:spcPct val="99500"/>
              </a:lnSpc>
              <a:spcBef>
                <a:spcPts val="640"/>
              </a:spcBef>
              <a:buChar char="•"/>
              <a:tabLst>
                <a:tab pos="355600" algn="l"/>
              </a:tabLst>
            </a:pPr>
            <a:r>
              <a:rPr lang="en-US" sz="3400" dirty="0">
                <a:latin typeface="Times New Roman"/>
                <a:cs typeface="Times New Roman"/>
              </a:rPr>
              <a:t>NRP was replaced in </a:t>
            </a:r>
            <a:r>
              <a:rPr lang="en-US" sz="3400" spc="-5" dirty="0">
                <a:latin typeface="Times New Roman"/>
                <a:cs typeface="Times New Roman"/>
              </a:rPr>
              <a:t>January </a:t>
            </a:r>
            <a:r>
              <a:rPr lang="en-US" sz="3400" dirty="0">
                <a:latin typeface="Times New Roman"/>
                <a:cs typeface="Times New Roman"/>
              </a:rPr>
              <a:t>2008 by </a:t>
            </a:r>
            <a:r>
              <a:rPr lang="en-US" sz="3400" spc="-10" dirty="0">
                <a:latin typeface="Times New Roman"/>
                <a:cs typeface="Times New Roman"/>
              </a:rPr>
              <a:t>the  </a:t>
            </a:r>
            <a:r>
              <a:rPr lang="en-US" sz="3400" dirty="0">
                <a:latin typeface="Times New Roman"/>
                <a:cs typeface="Times New Roman"/>
              </a:rPr>
              <a:t>National </a:t>
            </a:r>
            <a:r>
              <a:rPr lang="en-US" sz="3400" spc="-5" dirty="0">
                <a:latin typeface="Times New Roman"/>
                <a:cs typeface="Times New Roman"/>
              </a:rPr>
              <a:t>Response </a:t>
            </a:r>
            <a:r>
              <a:rPr lang="en-US" sz="3400" dirty="0">
                <a:latin typeface="Times New Roman"/>
                <a:cs typeface="Times New Roman"/>
              </a:rPr>
              <a:t>Framework </a:t>
            </a:r>
            <a:r>
              <a:rPr lang="en-US" sz="3400" spc="-5" dirty="0">
                <a:latin typeface="Times New Roman"/>
                <a:cs typeface="Times New Roman"/>
              </a:rPr>
              <a:t>(NRF) </a:t>
            </a:r>
            <a:r>
              <a:rPr lang="en-US" sz="3400" dirty="0">
                <a:latin typeface="Times New Roman"/>
                <a:cs typeface="Times New Roman"/>
              </a:rPr>
              <a:t>and  updated in May</a:t>
            </a:r>
            <a:r>
              <a:rPr lang="en-US" sz="3400" spc="15" dirty="0">
                <a:latin typeface="Times New Roman"/>
                <a:cs typeface="Times New Roman"/>
              </a:rPr>
              <a:t> </a:t>
            </a:r>
            <a:r>
              <a:rPr lang="en-US" sz="3400" dirty="0">
                <a:latin typeface="Times New Roman"/>
                <a:cs typeface="Times New Roman"/>
              </a:rPr>
              <a:t>2013.</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National Response Framework</a:t>
            </a:r>
          </a:p>
        </p:txBody>
      </p:sp>
    </p:spTree>
    <p:extLst>
      <p:ext uri="{BB962C8B-B14F-4D97-AF65-F5344CB8AC3E}">
        <p14:creationId xmlns:p14="http://schemas.microsoft.com/office/powerpoint/2010/main" val="288666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3754874"/>
          </a:xfrm>
          <a:prstGeom prst="rect">
            <a:avLst/>
          </a:prstGeom>
        </p:spPr>
        <p:txBody>
          <a:bodyPr wrap="square">
            <a:spAutoFit/>
          </a:bodyPr>
          <a:lstStyle/>
          <a:p>
            <a:pPr marL="355600" indent="-342900">
              <a:lnSpc>
                <a:spcPct val="100000"/>
              </a:lnSpc>
              <a:spcBef>
                <a:spcPts val="0"/>
              </a:spcBef>
              <a:buChar char="•"/>
              <a:tabLst>
                <a:tab pos="354965" algn="l"/>
                <a:tab pos="355600" algn="l"/>
              </a:tabLst>
            </a:pPr>
            <a:r>
              <a:rPr lang="en-US" sz="3400" spc="-5" dirty="0">
                <a:latin typeface="Times New Roman" panose="02020603050405020304" pitchFamily="18" charset="0"/>
                <a:cs typeface="Times New Roman" panose="02020603050405020304" pitchFamily="18" charset="0"/>
              </a:rPr>
              <a:t>NRF</a:t>
            </a:r>
            <a:r>
              <a:rPr lang="en-US" sz="3400" dirty="0">
                <a:latin typeface="Times New Roman" panose="02020603050405020304" pitchFamily="18" charset="0"/>
                <a:cs typeface="Times New Roman" panose="02020603050405020304" pitchFamily="18" charset="0"/>
              </a:rPr>
              <a:t> </a:t>
            </a:r>
            <a:r>
              <a:rPr lang="en-US" sz="3400" spc="-5" dirty="0">
                <a:latin typeface="Times New Roman" panose="02020603050405020304" pitchFamily="18" charset="0"/>
                <a:cs typeface="Times New Roman" panose="02020603050405020304" pitchFamily="18" charset="0"/>
              </a:rPr>
              <a:t>is:</a:t>
            </a:r>
          </a:p>
          <a:p>
            <a:pPr marL="927100" lvl="1" indent="-457200">
              <a:spcBef>
                <a:spcPts val="0"/>
              </a:spcBef>
              <a:buFont typeface="Courier New" panose="02070309020205020404" pitchFamily="49" charset="0"/>
              <a:buChar char="o"/>
              <a:tabLst>
                <a:tab pos="354965" algn="l"/>
                <a:tab pos="355600" algn="l"/>
              </a:tabLst>
            </a:pPr>
            <a:r>
              <a:rPr lang="en-US" sz="3400" spc="-5" dirty="0">
                <a:latin typeface="Times New Roman"/>
                <a:cs typeface="Times New Roman"/>
              </a:rPr>
              <a:t>Implemented </a:t>
            </a:r>
            <a:r>
              <a:rPr lang="en-US" sz="3400" dirty="0">
                <a:latin typeface="Times New Roman"/>
                <a:cs typeface="Times New Roman"/>
              </a:rPr>
              <a:t>by </a:t>
            </a:r>
            <a:r>
              <a:rPr lang="en-US" sz="3400" spc="-10" dirty="0">
                <a:latin typeface="Times New Roman"/>
                <a:cs typeface="Times New Roman"/>
              </a:rPr>
              <a:t>the</a:t>
            </a:r>
            <a:r>
              <a:rPr lang="en-US" sz="3400" spc="25" dirty="0">
                <a:latin typeface="Times New Roman"/>
                <a:cs typeface="Times New Roman"/>
              </a:rPr>
              <a:t> </a:t>
            </a:r>
            <a:r>
              <a:rPr lang="en-US" sz="3400" spc="-5" dirty="0">
                <a:latin typeface="Times New Roman"/>
                <a:cs typeface="Times New Roman"/>
              </a:rPr>
              <a:t>FEMA.</a:t>
            </a:r>
            <a:endParaRPr lang="en-US" sz="3400" dirty="0">
              <a:latin typeface="Times New Roman"/>
              <a:cs typeface="Times New Roman"/>
            </a:endParaRPr>
          </a:p>
          <a:p>
            <a:pPr marL="927100" lvl="1" indent="-457200">
              <a:spcBef>
                <a:spcPts val="0"/>
              </a:spcBef>
              <a:buFont typeface="Courier New" panose="02070309020205020404" pitchFamily="49" charset="0"/>
              <a:buChar char="o"/>
              <a:tabLst>
                <a:tab pos="354965" algn="l"/>
                <a:tab pos="355600" algn="l"/>
              </a:tabLst>
            </a:pPr>
            <a:r>
              <a:rPr lang="en-US" sz="3400" dirty="0">
                <a:latin typeface="Times New Roman"/>
                <a:cs typeface="Times New Roman"/>
              </a:rPr>
              <a:t>Is not a </a:t>
            </a:r>
            <a:r>
              <a:rPr lang="en-US" sz="3400" spc="-5" dirty="0">
                <a:latin typeface="Times New Roman"/>
                <a:cs typeface="Times New Roman"/>
              </a:rPr>
              <a:t>source </a:t>
            </a:r>
            <a:r>
              <a:rPr lang="en-US" sz="3400" dirty="0">
                <a:latin typeface="Times New Roman"/>
                <a:cs typeface="Times New Roman"/>
              </a:rPr>
              <a:t>of legal </a:t>
            </a:r>
            <a:r>
              <a:rPr lang="en-US" sz="3400" spc="-5" dirty="0">
                <a:latin typeface="Times New Roman"/>
                <a:cs typeface="Times New Roman"/>
              </a:rPr>
              <a:t>authority </a:t>
            </a:r>
            <a:r>
              <a:rPr lang="en-US" sz="3400" dirty="0">
                <a:latin typeface="Times New Roman"/>
                <a:cs typeface="Times New Roman"/>
              </a:rPr>
              <a:t>for </a:t>
            </a:r>
            <a:r>
              <a:rPr lang="en-US" sz="3400" spc="-5" dirty="0">
                <a:latin typeface="Times New Roman"/>
                <a:cs typeface="Times New Roman"/>
              </a:rPr>
              <a:t>incident  </a:t>
            </a:r>
            <a:r>
              <a:rPr lang="en-US" sz="3400" dirty="0">
                <a:latin typeface="Times New Roman"/>
                <a:cs typeface="Times New Roman"/>
              </a:rPr>
              <a:t>response.</a:t>
            </a:r>
          </a:p>
          <a:p>
            <a:pPr marL="927100" lvl="1" indent="-457200">
              <a:spcBef>
                <a:spcPts val="0"/>
              </a:spcBef>
              <a:buFont typeface="Courier New" panose="02070309020205020404" pitchFamily="49" charset="0"/>
              <a:buChar char="o"/>
              <a:tabLst>
                <a:tab pos="354965" algn="l"/>
                <a:tab pos="355600" algn="l"/>
              </a:tabLst>
            </a:pPr>
            <a:r>
              <a:rPr lang="en-US" sz="3400" dirty="0">
                <a:latin typeface="Times New Roman"/>
                <a:cs typeface="Times New Roman"/>
              </a:rPr>
              <a:t>It is </a:t>
            </a:r>
            <a:r>
              <a:rPr lang="en-US" sz="3400" spc="-5" dirty="0">
                <a:latin typeface="Times New Roman"/>
                <a:cs typeface="Times New Roman"/>
              </a:rPr>
              <a:t>used </a:t>
            </a:r>
            <a:r>
              <a:rPr lang="en-US" sz="3400" dirty="0">
                <a:latin typeface="Times New Roman"/>
                <a:cs typeface="Times New Roman"/>
              </a:rPr>
              <a:t>to </a:t>
            </a:r>
            <a:r>
              <a:rPr lang="en-US" sz="3400" spc="-5" dirty="0">
                <a:latin typeface="Times New Roman"/>
                <a:cs typeface="Times New Roman"/>
              </a:rPr>
              <a:t>guide </a:t>
            </a:r>
            <a:r>
              <a:rPr lang="en-US" sz="3400" dirty="0">
                <a:latin typeface="Times New Roman"/>
                <a:cs typeface="Times New Roman"/>
              </a:rPr>
              <a:t>response </a:t>
            </a:r>
            <a:r>
              <a:rPr lang="en-US" sz="3400" spc="-5" dirty="0">
                <a:latin typeface="Times New Roman"/>
                <a:cs typeface="Times New Roman"/>
              </a:rPr>
              <a:t>activities </a:t>
            </a:r>
            <a:r>
              <a:rPr lang="en-US" sz="3400" dirty="0">
                <a:latin typeface="Times New Roman"/>
                <a:cs typeface="Times New Roman"/>
              </a:rPr>
              <a:t>that  arise </a:t>
            </a:r>
            <a:r>
              <a:rPr lang="en-US" sz="3400" spc="-5" dirty="0">
                <a:latin typeface="Times New Roman"/>
                <a:cs typeface="Times New Roman"/>
              </a:rPr>
              <a:t>from </a:t>
            </a:r>
            <a:r>
              <a:rPr lang="en-US" sz="3400" dirty="0">
                <a:latin typeface="Times New Roman"/>
                <a:cs typeface="Times New Roman"/>
              </a:rPr>
              <a:t>events of all sizes, </a:t>
            </a:r>
            <a:r>
              <a:rPr lang="en-US" sz="3400" spc="-5" dirty="0">
                <a:latin typeface="Times New Roman"/>
                <a:cs typeface="Times New Roman"/>
              </a:rPr>
              <a:t>whether </a:t>
            </a:r>
            <a:r>
              <a:rPr lang="en-US" sz="3400" dirty="0">
                <a:latin typeface="Times New Roman"/>
                <a:cs typeface="Times New Roman"/>
              </a:rPr>
              <a:t>an  </a:t>
            </a:r>
            <a:r>
              <a:rPr lang="en-US" sz="3400" spc="-5" dirty="0">
                <a:latin typeface="Times New Roman"/>
                <a:cs typeface="Times New Roman"/>
              </a:rPr>
              <a:t>emergency </a:t>
            </a:r>
            <a:r>
              <a:rPr lang="en-US" sz="3400" dirty="0">
                <a:latin typeface="Times New Roman"/>
                <a:cs typeface="Times New Roman"/>
              </a:rPr>
              <a:t>is </a:t>
            </a:r>
            <a:r>
              <a:rPr lang="en-US" sz="3400" spc="-5" dirty="0">
                <a:latin typeface="Times New Roman"/>
                <a:cs typeface="Times New Roman"/>
              </a:rPr>
              <a:t>declared </a:t>
            </a:r>
            <a:r>
              <a:rPr lang="en-US" sz="3400" dirty="0">
                <a:latin typeface="Times New Roman"/>
                <a:cs typeface="Times New Roman"/>
              </a:rPr>
              <a:t>or</a:t>
            </a:r>
            <a:r>
              <a:rPr lang="en-US" sz="3400" spc="-45" dirty="0">
                <a:latin typeface="Times New Roman"/>
                <a:cs typeface="Times New Roman"/>
              </a:rPr>
              <a:t> </a:t>
            </a:r>
            <a:r>
              <a:rPr lang="en-US" sz="3400" dirty="0">
                <a:latin typeface="Times New Roman"/>
                <a:cs typeface="Times New Roman"/>
              </a:rPr>
              <a:t>not.</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National Response Framework</a:t>
            </a:r>
          </a:p>
        </p:txBody>
      </p:sp>
    </p:spTree>
    <p:extLst>
      <p:ext uri="{BB962C8B-B14F-4D97-AF65-F5344CB8AC3E}">
        <p14:creationId xmlns:p14="http://schemas.microsoft.com/office/powerpoint/2010/main" val="618835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734629"/>
          </a:xfrm>
          <a:prstGeom prst="rect">
            <a:avLst/>
          </a:prstGeom>
        </p:spPr>
        <p:txBody>
          <a:bodyPr wrap="square">
            <a:spAutoFit/>
          </a:bodyPr>
          <a:lstStyle/>
          <a:p>
            <a:pPr marL="355600" indent="-342900">
              <a:lnSpc>
                <a:spcPct val="100000"/>
              </a:lnSpc>
              <a:spcBef>
                <a:spcPts val="100"/>
              </a:spcBef>
              <a:buChar char="•"/>
              <a:tabLst>
                <a:tab pos="354965" algn="l"/>
                <a:tab pos="355600" algn="l"/>
              </a:tabLst>
            </a:pPr>
            <a:r>
              <a:rPr lang="en-US" sz="3000" spc="-5" dirty="0">
                <a:latin typeface="Times New Roman"/>
                <a:cs typeface="Times New Roman"/>
              </a:rPr>
              <a:t>NRF</a:t>
            </a:r>
            <a:r>
              <a:rPr lang="en-US" sz="3000" dirty="0">
                <a:latin typeface="Times New Roman"/>
                <a:cs typeface="Times New Roman"/>
              </a:rPr>
              <a:t> </a:t>
            </a:r>
            <a:r>
              <a:rPr lang="en-US" sz="3000" spc="-5" dirty="0">
                <a:latin typeface="Times New Roman"/>
                <a:cs typeface="Times New Roman"/>
              </a:rPr>
              <a:t>uses:</a:t>
            </a:r>
            <a:endParaRPr lang="en-US" sz="3000" dirty="0">
              <a:latin typeface="Times New Roman"/>
              <a:cs typeface="Times New Roman"/>
            </a:endParaRPr>
          </a:p>
          <a:p>
            <a:pPr marL="927100" lvl="1" indent="-457200">
              <a:spcBef>
                <a:spcPts val="100"/>
              </a:spcBef>
              <a:buFont typeface="Courier New" panose="02070309020205020404" pitchFamily="49" charset="0"/>
              <a:buChar char="o"/>
              <a:tabLst>
                <a:tab pos="354965" algn="l"/>
                <a:tab pos="355600" algn="l"/>
              </a:tabLst>
            </a:pPr>
            <a:r>
              <a:rPr lang="en-US" sz="3000" spc="-5" dirty="0">
                <a:latin typeface="Times New Roman"/>
                <a:cs typeface="Times New Roman"/>
              </a:rPr>
              <a:t>A national, all-hazards approach that describes</a:t>
            </a:r>
            <a:r>
              <a:rPr lang="en-US" sz="3000" spc="-175" dirty="0">
                <a:latin typeface="Times New Roman"/>
                <a:cs typeface="Times New Roman"/>
              </a:rPr>
              <a:t> </a:t>
            </a:r>
            <a:r>
              <a:rPr lang="en-US" sz="3000" spc="-5" dirty="0">
                <a:latin typeface="Times New Roman"/>
                <a:cs typeface="Times New Roman"/>
              </a:rPr>
              <a:t>and  integrates roles for federal, state, local, territorial,  and tribal governments and the private sector in  preparing, responding, and </a:t>
            </a:r>
            <a:r>
              <a:rPr lang="en-US" sz="3000" dirty="0">
                <a:latin typeface="Times New Roman"/>
                <a:cs typeface="Times New Roman"/>
              </a:rPr>
              <a:t>recovering </a:t>
            </a:r>
            <a:r>
              <a:rPr lang="en-US" sz="3000" spc="-5" dirty="0">
                <a:latin typeface="Times New Roman"/>
                <a:cs typeface="Times New Roman"/>
              </a:rPr>
              <a:t>from  incidents.</a:t>
            </a:r>
            <a:endParaRPr lang="en-US" sz="3000" dirty="0">
              <a:latin typeface="Times New Roman"/>
              <a:cs typeface="Times New Roman"/>
            </a:endParaRPr>
          </a:p>
          <a:p>
            <a:pPr marL="927100" lvl="1" indent="-457200">
              <a:spcBef>
                <a:spcPts val="100"/>
              </a:spcBef>
              <a:buFont typeface="Courier New" panose="02070309020205020404" pitchFamily="49" charset="0"/>
              <a:buChar char="o"/>
              <a:tabLst>
                <a:tab pos="354965" algn="l"/>
                <a:tab pos="355600" algn="l"/>
              </a:tabLst>
            </a:pPr>
            <a:r>
              <a:rPr lang="en-US" sz="3000" spc="-5" dirty="0">
                <a:latin typeface="Times New Roman"/>
                <a:cs typeface="Times New Roman"/>
              </a:rPr>
              <a:t>NIMS to coordinate response activities among  governments and organizations at all levels.</a:t>
            </a:r>
            <a:r>
              <a:rPr lang="en-US" sz="3000" spc="-80" dirty="0">
                <a:latin typeface="Times New Roman"/>
                <a:cs typeface="Times New Roman"/>
              </a:rPr>
              <a:t> </a:t>
            </a:r>
            <a:r>
              <a:rPr lang="en-US" sz="3000" spc="-5" dirty="0">
                <a:latin typeface="Times New Roman"/>
                <a:cs typeface="Times New Roman"/>
              </a:rPr>
              <a:t>States  have looked to the NRF as a way to structure their  response</a:t>
            </a:r>
            <a:r>
              <a:rPr lang="en-US" sz="3000" spc="-45" dirty="0">
                <a:latin typeface="Times New Roman"/>
                <a:cs typeface="Times New Roman"/>
              </a:rPr>
              <a:t> </a:t>
            </a:r>
            <a:r>
              <a:rPr lang="en-US" sz="3000" spc="-5" dirty="0">
                <a:latin typeface="Times New Roman"/>
                <a:cs typeface="Times New Roman"/>
              </a:rPr>
              <a:t>plans.</a:t>
            </a:r>
            <a:endParaRPr lang="en-US" sz="30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National Response Framework</a:t>
            </a:r>
          </a:p>
        </p:txBody>
      </p:sp>
    </p:spTree>
    <p:extLst>
      <p:ext uri="{BB962C8B-B14F-4D97-AF65-F5344CB8AC3E}">
        <p14:creationId xmlns:p14="http://schemas.microsoft.com/office/powerpoint/2010/main" val="3379590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553998"/>
          </a:xfrm>
          <a:prstGeom prst="rect">
            <a:avLst/>
          </a:prstGeom>
        </p:spPr>
        <p:txBody>
          <a:bodyPr wrap="square">
            <a:spAutoFit/>
          </a:bodyPr>
          <a:lstStyle/>
          <a:p>
            <a:pPr marL="12700">
              <a:lnSpc>
                <a:spcPct val="100000"/>
              </a:lnSpc>
              <a:spcBef>
                <a:spcPts val="100"/>
              </a:spcBef>
              <a:tabLst>
                <a:tab pos="354965" algn="l"/>
                <a:tab pos="355600" algn="l"/>
              </a:tabLst>
            </a:pPr>
            <a:endParaRPr lang="en-US" sz="30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00000"/>
              </a:lnSpc>
              <a:spcAft>
                <a:spcPts val="0"/>
              </a:spcAft>
            </a:pPr>
            <a:r>
              <a:rPr lang="en-US" sz="4400" dirty="0">
                <a:solidFill>
                  <a:schemeClr val="bg1"/>
                </a:solidFill>
                <a:latin typeface="Tw Cen MT Condensed" charset="0"/>
                <a:ea typeface="Tw Cen MT Condensed" charset="0"/>
                <a:cs typeface="Tw Cen MT Condensed" charset="0"/>
              </a:rPr>
              <a:t>Organization of the                                 National Response Framework</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4627" y="1447800"/>
            <a:ext cx="7315777"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07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MEMA’s Organizational Structure</a:t>
            </a:r>
          </a:p>
        </p:txBody>
      </p:sp>
      <p:sp>
        <p:nvSpPr>
          <p:cNvPr id="6" name="object 3"/>
          <p:cNvSpPr/>
          <p:nvPr/>
        </p:nvSpPr>
        <p:spPr>
          <a:xfrm>
            <a:off x="1143000" y="1523999"/>
            <a:ext cx="6949440" cy="5120640"/>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cs typeface="+mn-cs"/>
            </a:endParaRPr>
          </a:p>
        </p:txBody>
      </p:sp>
    </p:spTree>
    <p:extLst>
      <p:ext uri="{BB962C8B-B14F-4D97-AF65-F5344CB8AC3E}">
        <p14:creationId xmlns:p14="http://schemas.microsoft.com/office/powerpoint/2010/main" val="42556452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646331"/>
          </a:xfrm>
          <a:prstGeom prst="rect">
            <a:avLst/>
          </a:prstGeom>
        </p:spPr>
        <p:txBody>
          <a:bodyPr wrap="square">
            <a:spAutoFit/>
          </a:bodyPr>
          <a:lstStyle/>
          <a:p>
            <a:r>
              <a:rPr lang="en-US" sz="3600" b="1" dirty="0">
                <a:latin typeface="Times New Roman" charset="0"/>
                <a:ea typeface="Times New Roman" charset="0"/>
                <a:cs typeface="Times New Roman" charset="0"/>
              </a:rPr>
              <a:t>Robert T. Stafford Act</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Robert T. Stafford Act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78" y="2438400"/>
            <a:ext cx="6241043"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682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931717"/>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3600" dirty="0">
                <a:latin typeface="Times New Roman"/>
                <a:cs typeface="Times New Roman"/>
              </a:rPr>
              <a:t>Robert </a:t>
            </a:r>
            <a:r>
              <a:rPr lang="en-US" sz="3600" spc="-65" dirty="0">
                <a:latin typeface="Times New Roman"/>
                <a:cs typeface="Times New Roman"/>
              </a:rPr>
              <a:t>T. </a:t>
            </a:r>
            <a:r>
              <a:rPr lang="en-US" sz="3600" spc="-5" dirty="0">
                <a:latin typeface="Times New Roman"/>
                <a:cs typeface="Times New Roman"/>
              </a:rPr>
              <a:t>Stafford Disaster </a:t>
            </a:r>
            <a:r>
              <a:rPr lang="en-US" sz="3600" dirty="0">
                <a:latin typeface="Times New Roman"/>
                <a:cs typeface="Times New Roman"/>
              </a:rPr>
              <a:t>Relief </a:t>
            </a:r>
            <a:r>
              <a:rPr lang="en-US" sz="3600" spc="-5" dirty="0">
                <a:latin typeface="Times New Roman"/>
                <a:cs typeface="Times New Roman"/>
              </a:rPr>
              <a:t>and  </a:t>
            </a:r>
            <a:r>
              <a:rPr lang="en-US" sz="3600" dirty="0">
                <a:latin typeface="Times New Roman"/>
                <a:cs typeface="Times New Roman"/>
              </a:rPr>
              <a:t>Emergency </a:t>
            </a:r>
            <a:r>
              <a:rPr lang="en-US" sz="3600" spc="-5" dirty="0">
                <a:latin typeface="Times New Roman"/>
                <a:cs typeface="Times New Roman"/>
              </a:rPr>
              <a:t>Assistance </a:t>
            </a:r>
            <a:r>
              <a:rPr lang="en-US" sz="3600" dirty="0">
                <a:latin typeface="Times New Roman"/>
                <a:cs typeface="Times New Roman"/>
              </a:rPr>
              <a:t>Act of </a:t>
            </a:r>
            <a:r>
              <a:rPr lang="en-US" sz="3600" spc="-5" dirty="0">
                <a:latin typeface="Times New Roman"/>
                <a:cs typeface="Times New Roman"/>
              </a:rPr>
              <a:t>1988 (Stafford  </a:t>
            </a:r>
            <a:r>
              <a:rPr lang="en-US" sz="3600" dirty="0">
                <a:latin typeface="Times New Roman"/>
                <a:cs typeface="Times New Roman"/>
              </a:rPr>
              <a:t>Act) </a:t>
            </a:r>
            <a:r>
              <a:rPr lang="en-US" sz="3600" spc="-5" dirty="0">
                <a:latin typeface="Times New Roman"/>
                <a:cs typeface="Times New Roman"/>
              </a:rPr>
              <a:t>provides the </a:t>
            </a:r>
            <a:r>
              <a:rPr lang="en-US" sz="3600" dirty="0">
                <a:latin typeface="Times New Roman"/>
                <a:cs typeface="Times New Roman"/>
              </a:rPr>
              <a:t>legal </a:t>
            </a:r>
            <a:r>
              <a:rPr lang="en-US" sz="3600" spc="-5" dirty="0">
                <a:latin typeface="Times New Roman"/>
                <a:cs typeface="Times New Roman"/>
              </a:rPr>
              <a:t>authority </a:t>
            </a:r>
            <a:r>
              <a:rPr lang="en-US" sz="3600" dirty="0">
                <a:latin typeface="Times New Roman"/>
                <a:cs typeface="Times New Roman"/>
              </a:rPr>
              <a:t>for the </a:t>
            </a:r>
            <a:r>
              <a:rPr lang="en-US" sz="3600" spc="-5" dirty="0">
                <a:latin typeface="Times New Roman"/>
                <a:cs typeface="Times New Roman"/>
              </a:rPr>
              <a:t>federal  </a:t>
            </a:r>
            <a:r>
              <a:rPr lang="en-US" sz="3600" dirty="0">
                <a:latin typeface="Times New Roman"/>
                <a:cs typeface="Times New Roman"/>
              </a:rPr>
              <a:t>government to </a:t>
            </a:r>
            <a:r>
              <a:rPr lang="en-US" sz="3600" spc="-5" dirty="0">
                <a:latin typeface="Times New Roman"/>
                <a:cs typeface="Times New Roman"/>
              </a:rPr>
              <a:t>provide assistance </a:t>
            </a:r>
            <a:r>
              <a:rPr lang="en-US" sz="3600" spc="-10" dirty="0">
                <a:latin typeface="Times New Roman"/>
                <a:cs typeface="Times New Roman"/>
              </a:rPr>
              <a:t>to </a:t>
            </a:r>
            <a:r>
              <a:rPr lang="en-US" sz="3600" dirty="0">
                <a:latin typeface="Times New Roman"/>
                <a:cs typeface="Times New Roman"/>
              </a:rPr>
              <a:t>states  during declared </a:t>
            </a:r>
            <a:r>
              <a:rPr lang="en-US" sz="3600" spc="-5" dirty="0">
                <a:latin typeface="Times New Roman"/>
                <a:cs typeface="Times New Roman"/>
              </a:rPr>
              <a:t>major disasters and  </a:t>
            </a:r>
            <a:r>
              <a:rPr lang="en-US" sz="3600" dirty="0">
                <a:latin typeface="Times New Roman"/>
                <a:cs typeface="Times New Roman"/>
              </a:rPr>
              <a:t>emergencies.</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Robert T. Stafford Act</a:t>
            </a:r>
          </a:p>
        </p:txBody>
      </p:sp>
    </p:spTree>
    <p:extLst>
      <p:ext uri="{BB962C8B-B14F-4D97-AF65-F5344CB8AC3E}">
        <p14:creationId xmlns:p14="http://schemas.microsoft.com/office/powerpoint/2010/main" val="2272963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496616"/>
          </a:xfrm>
          <a:prstGeom prst="rect">
            <a:avLst/>
          </a:prstGeom>
        </p:spPr>
        <p:txBody>
          <a:bodyPr wrap="square">
            <a:spAutoFit/>
          </a:bodyPr>
          <a:lstStyle/>
          <a:p>
            <a:pPr marL="355600" marR="5080" indent="-342900">
              <a:lnSpc>
                <a:spcPct val="99400"/>
              </a:lnSpc>
              <a:spcBef>
                <a:spcPts val="125"/>
              </a:spcBef>
              <a:buChar char="•"/>
              <a:tabLst>
                <a:tab pos="354965" algn="l"/>
                <a:tab pos="355600" algn="l"/>
              </a:tabLst>
            </a:pPr>
            <a:r>
              <a:rPr lang="en-US" sz="3000" dirty="0">
                <a:latin typeface="Times New Roman"/>
                <a:cs typeface="Times New Roman"/>
              </a:rPr>
              <a:t>Stafford Act authorizes </a:t>
            </a:r>
            <a:r>
              <a:rPr lang="en-US" sz="3000" spc="-5" dirty="0">
                <a:latin typeface="Times New Roman"/>
                <a:cs typeface="Times New Roman"/>
              </a:rPr>
              <a:t>the delivery </a:t>
            </a:r>
            <a:r>
              <a:rPr lang="en-US" sz="3000" dirty="0">
                <a:latin typeface="Times New Roman"/>
                <a:cs typeface="Times New Roman"/>
              </a:rPr>
              <a:t>of</a:t>
            </a:r>
            <a:r>
              <a:rPr lang="en-US" sz="3000" spc="-210" dirty="0">
                <a:latin typeface="Times New Roman"/>
                <a:cs typeface="Times New Roman"/>
              </a:rPr>
              <a:t> </a:t>
            </a:r>
            <a:r>
              <a:rPr lang="en-US" sz="3000" spc="-5" dirty="0">
                <a:latin typeface="Times New Roman"/>
                <a:cs typeface="Times New Roman"/>
              </a:rPr>
              <a:t>federal  </a:t>
            </a:r>
            <a:r>
              <a:rPr lang="en-US" sz="3000" dirty="0">
                <a:latin typeface="Times New Roman"/>
                <a:cs typeface="Times New Roman"/>
              </a:rPr>
              <a:t>technical, </a:t>
            </a:r>
            <a:r>
              <a:rPr lang="en-US" sz="3000" spc="-5" dirty="0">
                <a:latin typeface="Times New Roman"/>
                <a:cs typeface="Times New Roman"/>
              </a:rPr>
              <a:t>financial, </a:t>
            </a:r>
            <a:r>
              <a:rPr lang="en-US" sz="3000" dirty="0">
                <a:latin typeface="Times New Roman"/>
                <a:cs typeface="Times New Roman"/>
              </a:rPr>
              <a:t>logistical, and </a:t>
            </a:r>
            <a:r>
              <a:rPr lang="en-US" sz="3000" spc="-5" dirty="0">
                <a:latin typeface="Times New Roman"/>
                <a:cs typeface="Times New Roman"/>
              </a:rPr>
              <a:t>other  assistance </a:t>
            </a:r>
            <a:r>
              <a:rPr lang="en-US" sz="3000" dirty="0">
                <a:latin typeface="Times New Roman"/>
                <a:cs typeface="Times New Roman"/>
              </a:rPr>
              <a:t>to </a:t>
            </a:r>
            <a:r>
              <a:rPr lang="en-US" sz="3000" spc="-5" dirty="0">
                <a:latin typeface="Times New Roman"/>
                <a:cs typeface="Times New Roman"/>
              </a:rPr>
              <a:t>states </a:t>
            </a:r>
            <a:r>
              <a:rPr lang="en-US" sz="3000" dirty="0">
                <a:latin typeface="Times New Roman"/>
                <a:cs typeface="Times New Roman"/>
              </a:rPr>
              <a:t>and </a:t>
            </a:r>
            <a:r>
              <a:rPr lang="en-US" sz="3000" spc="-5" dirty="0">
                <a:latin typeface="Times New Roman"/>
                <a:cs typeface="Times New Roman"/>
              </a:rPr>
              <a:t>localities during </a:t>
            </a:r>
            <a:r>
              <a:rPr lang="en-US" sz="3000" dirty="0">
                <a:latin typeface="Times New Roman"/>
                <a:cs typeface="Times New Roman"/>
              </a:rPr>
              <a:t>declared major disasters or</a:t>
            </a:r>
            <a:r>
              <a:rPr lang="en-US" sz="3000" spc="-25" dirty="0">
                <a:latin typeface="Times New Roman"/>
                <a:cs typeface="Times New Roman"/>
              </a:rPr>
              <a:t> </a:t>
            </a:r>
            <a:r>
              <a:rPr lang="en-US" sz="3000" dirty="0">
                <a:latin typeface="Times New Roman"/>
                <a:cs typeface="Times New Roman"/>
              </a:rPr>
              <a:t>emergencies.</a:t>
            </a:r>
          </a:p>
          <a:p>
            <a:pPr marL="12700" marR="5080">
              <a:lnSpc>
                <a:spcPct val="99400"/>
              </a:lnSpc>
              <a:spcBef>
                <a:spcPts val="125"/>
              </a:spcBef>
              <a:tabLst>
                <a:tab pos="354965" algn="l"/>
                <a:tab pos="355600" algn="l"/>
              </a:tabLst>
            </a:pPr>
            <a:endParaRPr lang="en-US" sz="1000" dirty="0">
              <a:latin typeface="Times New Roman"/>
              <a:cs typeface="Times New Roman"/>
            </a:endParaRPr>
          </a:p>
          <a:p>
            <a:pPr marL="355600" marR="151130" indent="-342900">
              <a:lnSpc>
                <a:spcPct val="99500"/>
              </a:lnSpc>
              <a:spcBef>
                <a:spcPts val="765"/>
              </a:spcBef>
              <a:buChar char="•"/>
              <a:tabLst>
                <a:tab pos="354965" algn="l"/>
                <a:tab pos="355600" algn="l"/>
              </a:tabLst>
            </a:pPr>
            <a:r>
              <a:rPr lang="en-US" sz="3000" spc="-5" dirty="0">
                <a:latin typeface="Times New Roman"/>
                <a:cs typeface="Times New Roman"/>
              </a:rPr>
              <a:t>FEMA </a:t>
            </a:r>
            <a:r>
              <a:rPr lang="en-US" sz="3000" dirty="0">
                <a:latin typeface="Times New Roman"/>
                <a:cs typeface="Times New Roman"/>
              </a:rPr>
              <a:t>coordinates </a:t>
            </a:r>
            <a:r>
              <a:rPr lang="en-US" sz="3000" spc="-5" dirty="0">
                <a:latin typeface="Times New Roman"/>
                <a:cs typeface="Times New Roman"/>
              </a:rPr>
              <a:t>administration </a:t>
            </a:r>
            <a:r>
              <a:rPr lang="en-US" sz="3000" dirty="0">
                <a:latin typeface="Times New Roman"/>
                <a:cs typeface="Times New Roman"/>
              </a:rPr>
              <a:t>of</a:t>
            </a:r>
            <a:r>
              <a:rPr lang="en-US" sz="3000" spc="-95" dirty="0">
                <a:latin typeface="Times New Roman"/>
                <a:cs typeface="Times New Roman"/>
              </a:rPr>
              <a:t> </a:t>
            </a:r>
            <a:r>
              <a:rPr lang="en-US" sz="3000" spc="-5" dirty="0">
                <a:latin typeface="Times New Roman"/>
                <a:cs typeface="Times New Roman"/>
              </a:rPr>
              <a:t>disaster  </a:t>
            </a:r>
            <a:r>
              <a:rPr lang="en-US" sz="3000" dirty="0">
                <a:latin typeface="Times New Roman"/>
                <a:cs typeface="Times New Roman"/>
              </a:rPr>
              <a:t>relief </a:t>
            </a:r>
            <a:r>
              <a:rPr lang="en-US" sz="3000" spc="-5" dirty="0">
                <a:latin typeface="Times New Roman"/>
                <a:cs typeface="Times New Roman"/>
              </a:rPr>
              <a:t>resources and </a:t>
            </a:r>
            <a:r>
              <a:rPr lang="en-US" sz="3000" dirty="0">
                <a:latin typeface="Times New Roman"/>
                <a:cs typeface="Times New Roman"/>
              </a:rPr>
              <a:t>assistance </a:t>
            </a:r>
            <a:r>
              <a:rPr lang="en-US" sz="3000" spc="-10" dirty="0">
                <a:latin typeface="Times New Roman"/>
                <a:cs typeface="Times New Roman"/>
              </a:rPr>
              <a:t>to </a:t>
            </a:r>
            <a:r>
              <a:rPr lang="en-US" sz="3000" spc="-5" dirty="0">
                <a:latin typeface="Times New Roman"/>
                <a:cs typeface="Times New Roman"/>
              </a:rPr>
              <a:t>states. </a:t>
            </a:r>
            <a:r>
              <a:rPr lang="en-US" sz="3000" dirty="0">
                <a:latin typeface="Times New Roman"/>
                <a:cs typeface="Times New Roman"/>
              </a:rPr>
              <a:t>Federal </a:t>
            </a:r>
            <a:r>
              <a:rPr lang="en-US" sz="3000" spc="-5" dirty="0">
                <a:latin typeface="Times New Roman"/>
                <a:cs typeface="Times New Roman"/>
              </a:rPr>
              <a:t>assistance </a:t>
            </a:r>
            <a:r>
              <a:rPr lang="en-US" sz="3000" dirty="0">
                <a:latin typeface="Times New Roman"/>
                <a:cs typeface="Times New Roman"/>
              </a:rPr>
              <a:t>is </a:t>
            </a:r>
            <a:r>
              <a:rPr lang="en-US" sz="3000" spc="-5" dirty="0">
                <a:latin typeface="Times New Roman"/>
                <a:cs typeface="Times New Roman"/>
              </a:rPr>
              <a:t>provided </a:t>
            </a:r>
            <a:r>
              <a:rPr lang="en-US" sz="3000" dirty="0">
                <a:latin typeface="Times New Roman"/>
                <a:cs typeface="Times New Roman"/>
              </a:rPr>
              <a:t>under the Stafford Act if an </a:t>
            </a:r>
            <a:r>
              <a:rPr lang="en-US" sz="3000" spc="-5" dirty="0">
                <a:latin typeface="Times New Roman"/>
                <a:cs typeface="Times New Roman"/>
              </a:rPr>
              <a:t>event </a:t>
            </a:r>
            <a:r>
              <a:rPr lang="en-US" sz="3000" dirty="0">
                <a:latin typeface="Times New Roman"/>
                <a:cs typeface="Times New Roman"/>
              </a:rPr>
              <a:t>is beyond </a:t>
            </a:r>
            <a:r>
              <a:rPr lang="en-US" sz="3000" spc="-5" dirty="0">
                <a:latin typeface="Times New Roman"/>
                <a:cs typeface="Times New Roman"/>
              </a:rPr>
              <a:t>the </a:t>
            </a:r>
            <a:r>
              <a:rPr lang="en-US" sz="3000" dirty="0">
                <a:latin typeface="Times New Roman"/>
                <a:cs typeface="Times New Roman"/>
              </a:rPr>
              <a:t>combined </a:t>
            </a:r>
            <a:r>
              <a:rPr lang="en-US" sz="3000" spc="-5" dirty="0">
                <a:latin typeface="Times New Roman"/>
                <a:cs typeface="Times New Roman"/>
              </a:rPr>
              <a:t>response capabilities </a:t>
            </a:r>
            <a:r>
              <a:rPr lang="en-US" sz="3000" dirty="0">
                <a:latin typeface="Times New Roman"/>
                <a:cs typeface="Times New Roman"/>
              </a:rPr>
              <a:t>of </a:t>
            </a:r>
            <a:r>
              <a:rPr lang="en-US" sz="3000" spc="-5" dirty="0">
                <a:latin typeface="Times New Roman"/>
                <a:cs typeface="Times New Roman"/>
              </a:rPr>
              <a:t>state </a:t>
            </a:r>
            <a:r>
              <a:rPr lang="en-US" sz="3000" dirty="0">
                <a:latin typeface="Times New Roman"/>
                <a:cs typeface="Times New Roman"/>
              </a:rPr>
              <a:t>and local</a:t>
            </a:r>
            <a:r>
              <a:rPr lang="en-US" sz="3000" spc="30" dirty="0">
                <a:latin typeface="Times New Roman"/>
                <a:cs typeface="Times New Roman"/>
              </a:rPr>
              <a:t> </a:t>
            </a:r>
            <a:r>
              <a:rPr lang="en-US" sz="3000" spc="-5" dirty="0">
                <a:latin typeface="Times New Roman"/>
                <a:cs typeface="Times New Roman"/>
              </a:rPr>
              <a:t>governments.</a:t>
            </a:r>
            <a:endParaRPr lang="en-US" sz="30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Robert T. Stafford A</a:t>
            </a:r>
            <a:r>
              <a:rPr lang="en-US" sz="4800" dirty="0">
                <a:solidFill>
                  <a:schemeClr val="bg1"/>
                </a:solidFill>
                <a:latin typeface="Tw Cen MT Condensed" charset="0"/>
                <a:ea typeface="Tw Cen MT Condensed" charset="0"/>
                <a:cs typeface="Tw Cen MT Condensed" charset="0"/>
              </a:rPr>
              <a:t>ct</a:t>
            </a:r>
          </a:p>
        </p:txBody>
      </p:sp>
    </p:spTree>
    <p:extLst>
      <p:ext uri="{BB962C8B-B14F-4D97-AF65-F5344CB8AC3E}">
        <p14:creationId xmlns:p14="http://schemas.microsoft.com/office/powerpoint/2010/main" val="2503190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5039841"/>
          </a:xfrm>
          <a:prstGeom prst="rect">
            <a:avLst/>
          </a:prstGeom>
        </p:spPr>
        <p:txBody>
          <a:bodyPr wrap="square">
            <a:spAutoFit/>
          </a:bodyPr>
          <a:lstStyle/>
          <a:p>
            <a:pPr marL="355600" indent="-342900">
              <a:lnSpc>
                <a:spcPct val="100000"/>
              </a:lnSpc>
              <a:spcBef>
                <a:spcPts val="880"/>
              </a:spcBef>
              <a:buChar char="•"/>
              <a:tabLst>
                <a:tab pos="354965" algn="l"/>
                <a:tab pos="355600" algn="l"/>
              </a:tabLst>
            </a:pPr>
            <a:r>
              <a:rPr lang="en-US" sz="3200" dirty="0">
                <a:latin typeface="Times New Roman"/>
                <a:cs typeface="Times New Roman"/>
              </a:rPr>
              <a:t>Elected</a:t>
            </a:r>
            <a:r>
              <a:rPr lang="en-US" sz="3200" spc="-45" dirty="0">
                <a:latin typeface="Times New Roman"/>
                <a:cs typeface="Times New Roman"/>
              </a:rPr>
              <a:t> </a:t>
            </a:r>
            <a:r>
              <a:rPr lang="en-US" sz="3200" dirty="0">
                <a:latin typeface="Times New Roman"/>
                <a:cs typeface="Times New Roman"/>
              </a:rPr>
              <a:t>Officials </a:t>
            </a:r>
            <a:r>
              <a:rPr lang="en-US" sz="3200" spc="-5" dirty="0">
                <a:latin typeface="Times New Roman"/>
                <a:cs typeface="Times New Roman"/>
              </a:rPr>
              <a:t>Recommended: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a:t>
            </a:r>
            <a:r>
              <a:rPr lang="en-US" sz="2800" dirty="0">
                <a:latin typeface="Times New Roman"/>
                <a:cs typeface="Times New Roman"/>
              </a:rPr>
              <a:t>S-700c: NIMS, An Introduction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IS-100b: Introduction to the Incident Command System (ICS)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IS-200b: ICS for Single Resources and Initial Action Incident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IS-800c: National Response Framework, An Introduction</a:t>
            </a:r>
          </a:p>
          <a:p>
            <a:pPr marL="469900" indent="-457200">
              <a:lnSpc>
                <a:spcPct val="100000"/>
              </a:lnSpc>
              <a:spcBef>
                <a:spcPts val="880"/>
              </a:spcBef>
              <a:buFontTx/>
              <a:buChar char="-"/>
              <a:tabLst>
                <a:tab pos="354965" algn="l"/>
                <a:tab pos="355600" algn="l"/>
              </a:tabLst>
            </a:pPr>
            <a:r>
              <a:rPr lang="en-US" sz="2800" spc="-10" dirty="0">
                <a:latin typeface="Times New Roman"/>
                <a:cs typeface="Times New Roman"/>
              </a:rPr>
              <a:t>ICS</a:t>
            </a:r>
            <a:r>
              <a:rPr lang="en-US" sz="2800" spc="10" dirty="0">
                <a:latin typeface="Times New Roman"/>
                <a:cs typeface="Times New Roman"/>
              </a:rPr>
              <a:t> </a:t>
            </a:r>
            <a:r>
              <a:rPr lang="en-US" sz="2800" spc="-5" dirty="0">
                <a:latin typeface="Times New Roman"/>
                <a:cs typeface="Times New Roman"/>
              </a:rPr>
              <a:t>402: ICS Overview for Executives/Senior Officials</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2018 NIMS Training Guidance </a:t>
            </a:r>
          </a:p>
        </p:txBody>
      </p:sp>
    </p:spTree>
    <p:extLst>
      <p:ext uri="{BB962C8B-B14F-4D97-AF65-F5344CB8AC3E}">
        <p14:creationId xmlns:p14="http://schemas.microsoft.com/office/powerpoint/2010/main" val="2609945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555093"/>
          </a:xfrm>
          <a:prstGeom prst="rect">
            <a:avLst/>
          </a:prstGeom>
        </p:spPr>
        <p:txBody>
          <a:bodyPr wrap="square">
            <a:spAutoFit/>
          </a:bodyPr>
          <a:lstStyle/>
          <a:p>
            <a:pPr marL="571500" indent="-571500">
              <a:buFont typeface="Arial" panose="020B0604020202020204" pitchFamily="34" charset="0"/>
              <a:buChar char="•"/>
            </a:pPr>
            <a:r>
              <a:rPr lang="en-US" sz="3200" dirty="0">
                <a:latin typeface="Times New Roman" charset="0"/>
                <a:ea typeface="Times New Roman" charset="0"/>
                <a:cs typeface="Times New Roman" charset="0"/>
              </a:rPr>
              <a:t>First Line Supervisors and Entry level Personnel Requirements: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a:t>
            </a:r>
            <a:r>
              <a:rPr lang="en-US" sz="2800" dirty="0">
                <a:latin typeface="Times New Roman"/>
                <a:cs typeface="Times New Roman"/>
              </a:rPr>
              <a:t>S-700c: NIMS, An Introduction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IS-100b: Introduction to the Incident Command System (ICS)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IS-200b: ICS for Single Resources and Initial Action Incident   </a:t>
            </a:r>
          </a:p>
          <a:p>
            <a:pPr marL="469900" indent="-457200">
              <a:lnSpc>
                <a:spcPct val="100000"/>
              </a:lnSpc>
              <a:spcBef>
                <a:spcPts val="880"/>
              </a:spcBef>
              <a:buFontTx/>
              <a:buChar char="-"/>
              <a:tabLst>
                <a:tab pos="354965" algn="l"/>
                <a:tab pos="355600" algn="l"/>
              </a:tabLst>
            </a:pPr>
            <a:r>
              <a:rPr lang="en-US" sz="2800" spc="-5" dirty="0">
                <a:latin typeface="Times New Roman"/>
                <a:cs typeface="Times New Roman"/>
              </a:rPr>
              <a:t>IS-800c: National Response Framework, An Introduction</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2018 NIMS Training Guidance </a:t>
            </a:r>
          </a:p>
        </p:txBody>
      </p:sp>
    </p:spTree>
    <p:extLst>
      <p:ext uri="{BB962C8B-B14F-4D97-AF65-F5344CB8AC3E}">
        <p14:creationId xmlns:p14="http://schemas.microsoft.com/office/powerpoint/2010/main" val="3457011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667945"/>
          </a:xfrm>
          <a:prstGeom prst="rect">
            <a:avLst/>
          </a:prstGeom>
        </p:spPr>
        <p:txBody>
          <a:bodyPr wrap="square">
            <a:spAutoFit/>
          </a:bodyPr>
          <a:lstStyle/>
          <a:p>
            <a:pPr marL="355600" indent="-342900">
              <a:lnSpc>
                <a:spcPct val="100000"/>
              </a:lnSpc>
              <a:spcBef>
                <a:spcPts val="880"/>
              </a:spcBef>
              <a:buChar char="•"/>
              <a:tabLst>
                <a:tab pos="354965" algn="l"/>
                <a:tab pos="355600" algn="l"/>
              </a:tabLst>
            </a:pPr>
            <a:r>
              <a:rPr lang="en-US" sz="3200" dirty="0">
                <a:latin typeface="Times New Roman"/>
                <a:cs typeface="Times New Roman"/>
              </a:rPr>
              <a:t>Middle Management and EOC</a:t>
            </a:r>
            <a:r>
              <a:rPr lang="en-US" sz="3200" spc="35" dirty="0">
                <a:latin typeface="Times New Roman"/>
                <a:cs typeface="Times New Roman"/>
              </a:rPr>
              <a:t> </a:t>
            </a:r>
            <a:r>
              <a:rPr lang="en-US" sz="3200" spc="-15" dirty="0">
                <a:latin typeface="Times New Roman"/>
                <a:cs typeface="Times New Roman"/>
              </a:rPr>
              <a:t>Staff</a:t>
            </a:r>
            <a:endParaRPr lang="en-US" sz="3200" dirty="0">
              <a:latin typeface="Times New Roman"/>
              <a:cs typeface="Times New Roman"/>
            </a:endParaRPr>
          </a:p>
          <a:p>
            <a:pPr marL="756285" lvl="1" indent="-286385">
              <a:lnSpc>
                <a:spcPct val="100000"/>
              </a:lnSpc>
              <a:spcBef>
                <a:spcPts val="585"/>
              </a:spcBef>
              <a:buChar char="–"/>
              <a:tabLst>
                <a:tab pos="756285" algn="l"/>
                <a:tab pos="756920" algn="l"/>
              </a:tabLst>
            </a:pPr>
            <a:r>
              <a:rPr lang="en-US" sz="2600" spc="-5" dirty="0">
                <a:latin typeface="Times New Roman"/>
                <a:cs typeface="Times New Roman"/>
              </a:rPr>
              <a:t>IS-700c: NIMS, </a:t>
            </a:r>
            <a:r>
              <a:rPr lang="en-US" sz="2600" dirty="0">
                <a:latin typeface="Times New Roman"/>
                <a:cs typeface="Times New Roman"/>
              </a:rPr>
              <a:t>an</a:t>
            </a:r>
            <a:r>
              <a:rPr lang="en-US" sz="2600" spc="5" dirty="0">
                <a:latin typeface="Times New Roman"/>
                <a:cs typeface="Times New Roman"/>
              </a:rPr>
              <a:t> </a:t>
            </a:r>
            <a:r>
              <a:rPr lang="en-US" sz="2600" spc="-5" dirty="0">
                <a:latin typeface="Times New Roman"/>
                <a:cs typeface="Times New Roman"/>
              </a:rPr>
              <a:t>Introduction</a:t>
            </a:r>
            <a:endParaRPr lang="en-US" sz="2600" dirty="0">
              <a:latin typeface="Times New Roman"/>
              <a:cs typeface="Times New Roman"/>
            </a:endParaRPr>
          </a:p>
          <a:p>
            <a:pPr marL="756285" lvl="1" indent="-286385">
              <a:lnSpc>
                <a:spcPct val="100000"/>
              </a:lnSpc>
              <a:spcBef>
                <a:spcPts val="575"/>
              </a:spcBef>
              <a:buChar char="–"/>
              <a:tabLst>
                <a:tab pos="756285" algn="l"/>
                <a:tab pos="756920" algn="l"/>
              </a:tabLst>
            </a:pPr>
            <a:r>
              <a:rPr lang="en-US" sz="2600" spc="-5" dirty="0">
                <a:latin typeface="Times New Roman"/>
                <a:cs typeface="Times New Roman"/>
              </a:rPr>
              <a:t>IS-100b: Introduction to</a:t>
            </a:r>
            <a:r>
              <a:rPr lang="en-US" sz="2600" spc="-40" dirty="0">
                <a:latin typeface="Times New Roman"/>
                <a:cs typeface="Times New Roman"/>
              </a:rPr>
              <a:t> </a:t>
            </a:r>
            <a:r>
              <a:rPr lang="en-US" sz="2600" spc="-5" dirty="0">
                <a:latin typeface="Times New Roman"/>
                <a:cs typeface="Times New Roman"/>
              </a:rPr>
              <a:t>ICS</a:t>
            </a:r>
            <a:endParaRPr lang="en-US" sz="2600" dirty="0">
              <a:latin typeface="Times New Roman"/>
              <a:cs typeface="Times New Roman"/>
            </a:endParaRPr>
          </a:p>
          <a:p>
            <a:pPr marL="756285" marR="782955" lvl="1" indent="-286385">
              <a:lnSpc>
                <a:spcPts val="2860"/>
              </a:lnSpc>
              <a:spcBef>
                <a:spcPts val="680"/>
              </a:spcBef>
              <a:buChar char="–"/>
              <a:tabLst>
                <a:tab pos="756285" algn="l"/>
                <a:tab pos="756920" algn="l"/>
              </a:tabLst>
            </a:pPr>
            <a:r>
              <a:rPr lang="en-US" sz="2600" spc="-5" dirty="0">
                <a:latin typeface="Times New Roman"/>
                <a:cs typeface="Times New Roman"/>
              </a:rPr>
              <a:t>IS-200b: </a:t>
            </a:r>
            <a:r>
              <a:rPr lang="en-US" sz="2600" spc="-10" dirty="0">
                <a:latin typeface="Times New Roman"/>
                <a:cs typeface="Times New Roman"/>
              </a:rPr>
              <a:t>ICS </a:t>
            </a:r>
            <a:r>
              <a:rPr lang="en-US" sz="2600" spc="-5" dirty="0">
                <a:latin typeface="Times New Roman"/>
                <a:cs typeface="Times New Roman"/>
              </a:rPr>
              <a:t>for Single Resources </a:t>
            </a:r>
            <a:r>
              <a:rPr lang="en-US" sz="2600" dirty="0">
                <a:latin typeface="Times New Roman"/>
                <a:cs typeface="Times New Roman"/>
              </a:rPr>
              <a:t>&amp; </a:t>
            </a:r>
            <a:r>
              <a:rPr lang="en-US" sz="2600" spc="-5" dirty="0">
                <a:latin typeface="Times New Roman"/>
                <a:cs typeface="Times New Roman"/>
              </a:rPr>
              <a:t>Initial</a:t>
            </a:r>
            <a:r>
              <a:rPr lang="en-US" sz="2600" spc="-100" dirty="0">
                <a:latin typeface="Times New Roman"/>
                <a:cs typeface="Times New Roman"/>
              </a:rPr>
              <a:t> </a:t>
            </a:r>
            <a:r>
              <a:rPr lang="en-US" sz="2600" spc="-5" dirty="0">
                <a:latin typeface="Times New Roman"/>
                <a:cs typeface="Times New Roman"/>
              </a:rPr>
              <a:t>Action  </a:t>
            </a:r>
            <a:r>
              <a:rPr lang="en-US" sz="2600" dirty="0">
                <a:latin typeface="Times New Roman"/>
                <a:cs typeface="Times New Roman"/>
              </a:rPr>
              <a:t>Incident</a:t>
            </a:r>
          </a:p>
          <a:p>
            <a:pPr marL="756285" lvl="1" indent="-286385">
              <a:lnSpc>
                <a:spcPct val="100000"/>
              </a:lnSpc>
              <a:spcBef>
                <a:spcPts val="465"/>
              </a:spcBef>
              <a:buChar char="–"/>
              <a:tabLst>
                <a:tab pos="756285" algn="l"/>
                <a:tab pos="756920" algn="l"/>
              </a:tabLst>
            </a:pPr>
            <a:r>
              <a:rPr lang="en-US" sz="2600" spc="-5" dirty="0">
                <a:latin typeface="Times New Roman"/>
                <a:cs typeface="Times New Roman"/>
              </a:rPr>
              <a:t>IS-800c: National Response Framework, An</a:t>
            </a:r>
            <a:r>
              <a:rPr lang="en-US" sz="2600" spc="-80" dirty="0">
                <a:latin typeface="Times New Roman"/>
                <a:cs typeface="Times New Roman"/>
              </a:rPr>
              <a:t> </a:t>
            </a:r>
            <a:r>
              <a:rPr lang="en-US" sz="2600" dirty="0">
                <a:latin typeface="Times New Roman"/>
                <a:cs typeface="Times New Roman"/>
              </a:rPr>
              <a:t>Introduction</a:t>
            </a:r>
          </a:p>
          <a:p>
            <a:pPr marL="756285" lvl="1" indent="-286385">
              <a:lnSpc>
                <a:spcPct val="100000"/>
              </a:lnSpc>
              <a:spcBef>
                <a:spcPts val="570"/>
              </a:spcBef>
              <a:buFont typeface="Times New Roman"/>
              <a:buChar char="–"/>
              <a:tabLst>
                <a:tab pos="756285" algn="l"/>
                <a:tab pos="756920" algn="l"/>
              </a:tabLst>
            </a:pPr>
            <a:r>
              <a:rPr lang="en-US" sz="2600" b="1" dirty="0">
                <a:latin typeface="Times New Roman"/>
                <a:cs typeface="Times New Roman"/>
              </a:rPr>
              <a:t>G-300: </a:t>
            </a:r>
            <a:r>
              <a:rPr lang="en-US" sz="2600" b="1" spc="-5" dirty="0">
                <a:latin typeface="Times New Roman"/>
                <a:cs typeface="Times New Roman"/>
              </a:rPr>
              <a:t>Intermediate ICS </a:t>
            </a:r>
            <a:r>
              <a:rPr lang="en-US" sz="2600" b="1" dirty="0">
                <a:latin typeface="Times New Roman"/>
                <a:cs typeface="Times New Roman"/>
              </a:rPr>
              <a:t>for </a:t>
            </a:r>
            <a:r>
              <a:rPr lang="en-US" sz="2600" b="1" spc="-5" dirty="0">
                <a:latin typeface="Times New Roman"/>
                <a:cs typeface="Times New Roman"/>
              </a:rPr>
              <a:t>Expanding</a:t>
            </a:r>
            <a:r>
              <a:rPr lang="en-US" sz="2600" b="1" spc="-35" dirty="0">
                <a:latin typeface="Times New Roman"/>
                <a:cs typeface="Times New Roman"/>
              </a:rPr>
              <a:t> </a:t>
            </a:r>
            <a:r>
              <a:rPr lang="en-US" sz="2600" b="1" spc="-5" dirty="0">
                <a:latin typeface="Times New Roman"/>
                <a:cs typeface="Times New Roman"/>
              </a:rPr>
              <a:t>Incidents</a:t>
            </a:r>
            <a:endParaRPr lang="en-US" sz="26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600" spc="-5" dirty="0">
                <a:latin typeface="Times New Roman"/>
                <a:cs typeface="Times New Roman"/>
              </a:rPr>
              <a:t>IS-702a-Public Information</a:t>
            </a:r>
            <a:r>
              <a:rPr lang="en-US" sz="2600" spc="-50" dirty="0">
                <a:latin typeface="Times New Roman"/>
                <a:cs typeface="Times New Roman"/>
              </a:rPr>
              <a:t> </a:t>
            </a:r>
            <a:r>
              <a:rPr lang="en-US" sz="2600" spc="-5" dirty="0">
                <a:latin typeface="Times New Roman"/>
                <a:cs typeface="Times New Roman"/>
              </a:rPr>
              <a:t>Systems</a:t>
            </a:r>
            <a:endParaRPr lang="en-US" sz="2600" dirty="0">
              <a:latin typeface="Times New Roman"/>
              <a:cs typeface="Times New Roman"/>
            </a:endParaRPr>
          </a:p>
          <a:p>
            <a:pPr marL="756285" lvl="1" indent="-286385">
              <a:lnSpc>
                <a:spcPct val="100000"/>
              </a:lnSpc>
              <a:spcBef>
                <a:spcPts val="560"/>
              </a:spcBef>
              <a:buChar char="–"/>
              <a:tabLst>
                <a:tab pos="756285" algn="l"/>
                <a:tab pos="756920" algn="l"/>
              </a:tabLst>
            </a:pPr>
            <a:r>
              <a:rPr lang="en-US" sz="2600" spc="-5" dirty="0">
                <a:latin typeface="Times New Roman"/>
                <a:cs typeface="Times New Roman"/>
              </a:rPr>
              <a:t>IS-703a-NIMS </a:t>
            </a:r>
            <a:r>
              <a:rPr lang="en-US" sz="2600" dirty="0">
                <a:latin typeface="Times New Roman"/>
                <a:cs typeface="Times New Roman"/>
              </a:rPr>
              <a:t>Resource</a:t>
            </a:r>
            <a:r>
              <a:rPr lang="en-US" sz="2600" spc="-25" dirty="0">
                <a:latin typeface="Times New Roman"/>
                <a:cs typeface="Times New Roman"/>
              </a:rPr>
              <a:t> </a:t>
            </a:r>
            <a:r>
              <a:rPr lang="en-US" sz="2600" dirty="0">
                <a:latin typeface="Times New Roman"/>
                <a:cs typeface="Times New Roman"/>
              </a:rPr>
              <a:t>Management</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2018 NIMS Training Guidance </a:t>
            </a:r>
          </a:p>
        </p:txBody>
      </p:sp>
    </p:spTree>
    <p:extLst>
      <p:ext uri="{BB962C8B-B14F-4D97-AF65-F5344CB8AC3E}">
        <p14:creationId xmlns:p14="http://schemas.microsoft.com/office/powerpoint/2010/main" val="1946045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980851"/>
          </a:xfrm>
          <a:prstGeom prst="rect">
            <a:avLst/>
          </a:prstGeom>
        </p:spPr>
        <p:txBody>
          <a:bodyPr wrap="square">
            <a:spAutoFit/>
          </a:bodyPr>
          <a:lstStyle/>
          <a:p>
            <a:pPr marL="355600" marR="939800" indent="-342900">
              <a:lnSpc>
                <a:spcPts val="3820"/>
              </a:lnSpc>
              <a:spcBef>
                <a:spcPts val="245"/>
              </a:spcBef>
              <a:buChar char="•"/>
              <a:tabLst>
                <a:tab pos="354965" algn="l"/>
                <a:tab pos="355600" algn="l"/>
              </a:tabLst>
            </a:pPr>
            <a:r>
              <a:rPr lang="en-US" sz="3200" dirty="0">
                <a:latin typeface="Times New Roman"/>
                <a:cs typeface="Times New Roman"/>
              </a:rPr>
              <a:t>Upper </a:t>
            </a:r>
            <a:r>
              <a:rPr lang="en-US" sz="3200" spc="-5" dirty="0">
                <a:latin typeface="Times New Roman"/>
                <a:cs typeface="Times New Roman"/>
              </a:rPr>
              <a:t>Management, </a:t>
            </a:r>
            <a:r>
              <a:rPr lang="en-US" sz="3200" dirty="0">
                <a:latin typeface="Times New Roman"/>
                <a:cs typeface="Times New Roman"/>
              </a:rPr>
              <a:t>EMA Director</a:t>
            </a:r>
            <a:r>
              <a:rPr lang="en-US" sz="3200" spc="-180" dirty="0">
                <a:latin typeface="Times New Roman"/>
                <a:cs typeface="Times New Roman"/>
              </a:rPr>
              <a:t> </a:t>
            </a:r>
            <a:r>
              <a:rPr lang="en-US" sz="3200" dirty="0">
                <a:latin typeface="Times New Roman"/>
                <a:cs typeface="Times New Roman"/>
              </a:rPr>
              <a:t>and  Deputy</a:t>
            </a:r>
            <a:r>
              <a:rPr lang="en-US" sz="3200" spc="5" dirty="0">
                <a:latin typeface="Times New Roman"/>
                <a:cs typeface="Times New Roman"/>
              </a:rPr>
              <a:t> </a:t>
            </a:r>
            <a:r>
              <a:rPr lang="en-US" sz="3200" dirty="0">
                <a:latin typeface="Times New Roman"/>
                <a:cs typeface="Times New Roman"/>
              </a:rPr>
              <a:t>Director</a:t>
            </a:r>
          </a:p>
          <a:p>
            <a:pPr marL="756285" lvl="1" indent="-286385">
              <a:lnSpc>
                <a:spcPct val="100000"/>
              </a:lnSpc>
              <a:spcBef>
                <a:spcPts val="445"/>
              </a:spcBef>
              <a:buChar char="–"/>
              <a:tabLst>
                <a:tab pos="756285" algn="l"/>
                <a:tab pos="756920" algn="l"/>
              </a:tabLst>
            </a:pPr>
            <a:r>
              <a:rPr lang="en-US" sz="2400" spc="-5" dirty="0">
                <a:latin typeface="Times New Roman"/>
                <a:cs typeface="Times New Roman"/>
              </a:rPr>
              <a:t>IS-700c: NIMS, </a:t>
            </a:r>
            <a:r>
              <a:rPr lang="en-US" sz="2400" dirty="0">
                <a:latin typeface="Times New Roman"/>
                <a:cs typeface="Times New Roman"/>
              </a:rPr>
              <a:t>an</a:t>
            </a:r>
            <a:r>
              <a:rPr lang="en-US" sz="2400" spc="10" dirty="0">
                <a:latin typeface="Times New Roman"/>
                <a:cs typeface="Times New Roman"/>
              </a:rPr>
              <a:t> </a:t>
            </a:r>
            <a:r>
              <a:rPr lang="en-US" sz="2400" dirty="0">
                <a:latin typeface="Times New Roman"/>
                <a:cs typeface="Times New Roman"/>
              </a:rPr>
              <a:t>Introduction</a:t>
            </a:r>
          </a:p>
          <a:p>
            <a:pPr marL="756285" lvl="1" indent="-286385">
              <a:lnSpc>
                <a:spcPct val="100000"/>
              </a:lnSpc>
              <a:spcBef>
                <a:spcPts val="565"/>
              </a:spcBef>
              <a:buChar char="–"/>
              <a:tabLst>
                <a:tab pos="756285" algn="l"/>
                <a:tab pos="756920" algn="l"/>
              </a:tabLst>
            </a:pPr>
            <a:r>
              <a:rPr lang="en-US" sz="2400" spc="-5" dirty="0">
                <a:latin typeface="Times New Roman"/>
                <a:cs typeface="Times New Roman"/>
              </a:rPr>
              <a:t>IS-100b: Introduction to</a:t>
            </a:r>
            <a:r>
              <a:rPr lang="en-US" sz="2400" spc="-55" dirty="0">
                <a:latin typeface="Times New Roman"/>
                <a:cs typeface="Times New Roman"/>
              </a:rPr>
              <a:t> </a:t>
            </a:r>
            <a:r>
              <a:rPr lang="en-US" sz="2400" spc="-5" dirty="0">
                <a:latin typeface="Times New Roman"/>
                <a:cs typeface="Times New Roman"/>
              </a:rPr>
              <a:t>ICS</a:t>
            </a:r>
            <a:endParaRPr lang="en-US" sz="2400" dirty="0">
              <a:latin typeface="Times New Roman"/>
              <a:cs typeface="Times New Roman"/>
            </a:endParaRPr>
          </a:p>
          <a:p>
            <a:pPr marL="756285" marR="781685" lvl="1" indent="-286385">
              <a:lnSpc>
                <a:spcPct val="100000"/>
              </a:lnSpc>
              <a:spcBef>
                <a:spcPts val="565"/>
              </a:spcBef>
              <a:buChar char="–"/>
              <a:tabLst>
                <a:tab pos="756285" algn="l"/>
                <a:tab pos="756920" algn="l"/>
              </a:tabLst>
            </a:pPr>
            <a:r>
              <a:rPr lang="en-US" sz="2400" spc="-5" dirty="0">
                <a:latin typeface="Times New Roman"/>
                <a:cs typeface="Times New Roman"/>
              </a:rPr>
              <a:t>IS-200b: </a:t>
            </a:r>
            <a:r>
              <a:rPr lang="en-US" sz="2400" spc="-10" dirty="0">
                <a:latin typeface="Times New Roman"/>
                <a:cs typeface="Times New Roman"/>
              </a:rPr>
              <a:t>ICS </a:t>
            </a:r>
            <a:r>
              <a:rPr lang="en-US" sz="2400" spc="-5" dirty="0">
                <a:latin typeface="Times New Roman"/>
                <a:cs typeface="Times New Roman"/>
              </a:rPr>
              <a:t>for Single Resources </a:t>
            </a:r>
            <a:r>
              <a:rPr lang="en-US" sz="2400" dirty="0">
                <a:latin typeface="Times New Roman"/>
                <a:cs typeface="Times New Roman"/>
              </a:rPr>
              <a:t>&amp; </a:t>
            </a:r>
            <a:r>
              <a:rPr lang="en-US" sz="2400" spc="-5" dirty="0">
                <a:latin typeface="Times New Roman"/>
                <a:cs typeface="Times New Roman"/>
              </a:rPr>
              <a:t>Initial</a:t>
            </a:r>
            <a:r>
              <a:rPr lang="en-US" sz="2400" spc="-100" dirty="0">
                <a:latin typeface="Times New Roman"/>
                <a:cs typeface="Times New Roman"/>
              </a:rPr>
              <a:t> </a:t>
            </a:r>
            <a:r>
              <a:rPr lang="en-US" sz="2400" spc="-5" dirty="0">
                <a:latin typeface="Times New Roman"/>
                <a:cs typeface="Times New Roman"/>
              </a:rPr>
              <a:t>Action  </a:t>
            </a:r>
            <a:r>
              <a:rPr lang="en-US" sz="2400" dirty="0">
                <a:latin typeface="Times New Roman"/>
                <a:cs typeface="Times New Roman"/>
              </a:rPr>
              <a:t>Incident</a:t>
            </a:r>
          </a:p>
          <a:p>
            <a:pPr marL="756285" lvl="1" indent="-286385">
              <a:lnSpc>
                <a:spcPct val="100000"/>
              </a:lnSpc>
              <a:spcBef>
                <a:spcPts val="565"/>
              </a:spcBef>
              <a:buChar char="–"/>
              <a:tabLst>
                <a:tab pos="756285" algn="l"/>
                <a:tab pos="756920" algn="l"/>
              </a:tabLst>
            </a:pPr>
            <a:r>
              <a:rPr lang="en-US" sz="2400" spc="-5" dirty="0">
                <a:latin typeface="Times New Roman"/>
                <a:cs typeface="Times New Roman"/>
              </a:rPr>
              <a:t>IS-800c: National Response Framework, An</a:t>
            </a:r>
            <a:r>
              <a:rPr lang="en-US" sz="2400" spc="-90" dirty="0">
                <a:latin typeface="Times New Roman"/>
                <a:cs typeface="Times New Roman"/>
              </a:rPr>
              <a:t> </a:t>
            </a:r>
            <a:r>
              <a:rPr lang="en-US" sz="2400" dirty="0">
                <a:latin typeface="Times New Roman"/>
                <a:cs typeface="Times New Roman"/>
              </a:rPr>
              <a:t>Introduction</a:t>
            </a:r>
          </a:p>
          <a:p>
            <a:pPr marL="756285" lvl="1" indent="-286385">
              <a:lnSpc>
                <a:spcPct val="100000"/>
              </a:lnSpc>
              <a:spcBef>
                <a:spcPts val="565"/>
              </a:spcBef>
              <a:buFont typeface="Times New Roman"/>
              <a:buChar char="–"/>
              <a:tabLst>
                <a:tab pos="756285" algn="l"/>
                <a:tab pos="756920" algn="l"/>
              </a:tabLst>
            </a:pPr>
            <a:r>
              <a:rPr lang="en-US" sz="2400" b="1" dirty="0">
                <a:latin typeface="Times New Roman"/>
                <a:cs typeface="Times New Roman"/>
              </a:rPr>
              <a:t>G-300: </a:t>
            </a:r>
            <a:r>
              <a:rPr lang="en-US" sz="2400" b="1" spc="-5" dirty="0">
                <a:latin typeface="Times New Roman"/>
                <a:cs typeface="Times New Roman"/>
              </a:rPr>
              <a:t>Intermediate ICS </a:t>
            </a:r>
            <a:r>
              <a:rPr lang="en-US" sz="2400" b="1" dirty="0">
                <a:latin typeface="Times New Roman"/>
                <a:cs typeface="Times New Roman"/>
              </a:rPr>
              <a:t>for </a:t>
            </a:r>
            <a:r>
              <a:rPr lang="en-US" sz="2400" b="1" spc="-5" dirty="0">
                <a:latin typeface="Times New Roman"/>
                <a:cs typeface="Times New Roman"/>
              </a:rPr>
              <a:t>Expanding</a:t>
            </a:r>
            <a:r>
              <a:rPr lang="en-US" sz="2400" b="1" spc="-50" dirty="0">
                <a:latin typeface="Times New Roman"/>
                <a:cs typeface="Times New Roman"/>
              </a:rPr>
              <a:t> </a:t>
            </a:r>
            <a:r>
              <a:rPr lang="en-US" sz="2400" b="1" spc="-5" dirty="0">
                <a:latin typeface="Times New Roman"/>
                <a:cs typeface="Times New Roman"/>
              </a:rPr>
              <a:t>Incidents</a:t>
            </a:r>
            <a:endParaRPr lang="en-US" sz="2400" dirty="0">
              <a:latin typeface="Times New Roman"/>
              <a:cs typeface="Times New Roman"/>
            </a:endParaRPr>
          </a:p>
          <a:p>
            <a:pPr marL="756285" lvl="1" indent="-286385">
              <a:lnSpc>
                <a:spcPct val="100000"/>
              </a:lnSpc>
              <a:spcBef>
                <a:spcPts val="565"/>
              </a:spcBef>
              <a:buFont typeface="Times New Roman"/>
              <a:buChar char="–"/>
              <a:tabLst>
                <a:tab pos="756285" algn="l"/>
                <a:tab pos="756920" algn="l"/>
              </a:tabLst>
            </a:pPr>
            <a:r>
              <a:rPr lang="en-US" sz="2400" b="1" dirty="0">
                <a:latin typeface="Times New Roman"/>
                <a:cs typeface="Times New Roman"/>
              </a:rPr>
              <a:t>G 400: </a:t>
            </a:r>
            <a:r>
              <a:rPr lang="en-US" sz="2400" b="1" spc="-5" dirty="0">
                <a:latin typeface="Times New Roman"/>
                <a:cs typeface="Times New Roman"/>
              </a:rPr>
              <a:t>Advanced</a:t>
            </a:r>
            <a:r>
              <a:rPr lang="en-US" sz="2400" b="1" spc="-140" dirty="0">
                <a:latin typeface="Times New Roman"/>
                <a:cs typeface="Times New Roman"/>
              </a:rPr>
              <a:t> </a:t>
            </a:r>
            <a:r>
              <a:rPr lang="en-US" sz="2400" b="1" spc="-5" dirty="0">
                <a:latin typeface="Times New Roman"/>
                <a:cs typeface="Times New Roman"/>
              </a:rPr>
              <a:t>ICS</a:t>
            </a:r>
            <a:endParaRPr lang="en-US" sz="2400" dirty="0">
              <a:latin typeface="Times New Roman"/>
              <a:cs typeface="Times New Roman"/>
            </a:endParaRPr>
          </a:p>
          <a:p>
            <a:pPr marL="756285" lvl="1" indent="-286385">
              <a:lnSpc>
                <a:spcPct val="100000"/>
              </a:lnSpc>
              <a:spcBef>
                <a:spcPts val="565"/>
              </a:spcBef>
              <a:buChar char="–"/>
              <a:tabLst>
                <a:tab pos="756285" algn="l"/>
                <a:tab pos="756920" algn="l"/>
              </a:tabLst>
            </a:pPr>
            <a:r>
              <a:rPr lang="en-US" sz="2400" spc="-5" dirty="0">
                <a:latin typeface="Times New Roman"/>
                <a:cs typeface="Times New Roman"/>
              </a:rPr>
              <a:t>IS-702a-Public Information</a:t>
            </a:r>
            <a:r>
              <a:rPr lang="en-US" sz="2400" spc="-50" dirty="0">
                <a:latin typeface="Times New Roman"/>
                <a:cs typeface="Times New Roman"/>
              </a:rPr>
              <a:t> </a:t>
            </a:r>
            <a:r>
              <a:rPr lang="en-US" sz="2400" spc="-5" dirty="0">
                <a:latin typeface="Times New Roman"/>
                <a:cs typeface="Times New Roman"/>
              </a:rPr>
              <a:t>Systems</a:t>
            </a:r>
            <a:endParaRPr lang="en-US" sz="2400" dirty="0">
              <a:latin typeface="Times New Roman"/>
              <a:cs typeface="Times New Roman"/>
            </a:endParaRPr>
          </a:p>
          <a:p>
            <a:pPr marL="756285" lvl="1" indent="-286385">
              <a:lnSpc>
                <a:spcPct val="100000"/>
              </a:lnSpc>
              <a:spcBef>
                <a:spcPts val="555"/>
              </a:spcBef>
              <a:buChar char="–"/>
              <a:tabLst>
                <a:tab pos="756285" algn="l"/>
                <a:tab pos="756920" algn="l"/>
              </a:tabLst>
            </a:pPr>
            <a:r>
              <a:rPr lang="en-US" sz="2400" spc="-5" dirty="0">
                <a:latin typeface="Times New Roman"/>
                <a:cs typeface="Times New Roman"/>
              </a:rPr>
              <a:t>IS-703a-NIMS </a:t>
            </a:r>
            <a:r>
              <a:rPr lang="en-US" sz="2400" dirty="0">
                <a:latin typeface="Times New Roman"/>
                <a:cs typeface="Times New Roman"/>
              </a:rPr>
              <a:t>Resource</a:t>
            </a:r>
            <a:r>
              <a:rPr lang="en-US" sz="2400" spc="-25" dirty="0">
                <a:latin typeface="Times New Roman"/>
                <a:cs typeface="Times New Roman"/>
              </a:rPr>
              <a:t> </a:t>
            </a:r>
            <a:r>
              <a:rPr lang="en-US" sz="2400" dirty="0">
                <a:latin typeface="Times New Roman"/>
                <a:cs typeface="Times New Roman"/>
              </a:rPr>
              <a:t>Management</a:t>
            </a: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2018 NIMS Training Guidance </a:t>
            </a:r>
          </a:p>
        </p:txBody>
      </p:sp>
    </p:spTree>
    <p:extLst>
      <p:ext uri="{BB962C8B-B14F-4D97-AF65-F5344CB8AC3E}">
        <p14:creationId xmlns:p14="http://schemas.microsoft.com/office/powerpoint/2010/main" val="27112813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308324"/>
          </a:xfrm>
          <a:prstGeom prst="rect">
            <a:avLst/>
          </a:prstGeom>
        </p:spPr>
        <p:txBody>
          <a:bodyPr wrap="square">
            <a:spAutoFit/>
          </a:bodyPr>
          <a:lstStyle/>
          <a:p>
            <a:r>
              <a:rPr lang="en-US" sz="4800" dirty="0">
                <a:latin typeface="Times New Roman" charset="0"/>
                <a:ea typeface="Times New Roman" charset="0"/>
                <a:cs typeface="Times New Roman" charset="0"/>
              </a:rPr>
              <a:t>Unit 4:</a:t>
            </a:r>
          </a:p>
          <a:p>
            <a:r>
              <a:rPr lang="en-US" sz="4800" dirty="0">
                <a:latin typeface="Times New Roman" charset="0"/>
                <a:ea typeface="Times New Roman" charset="0"/>
                <a:cs typeface="Times New Roman" charset="0"/>
              </a:rPr>
              <a:t>MISSISSIPPI EMERGENCY</a:t>
            </a:r>
          </a:p>
          <a:p>
            <a:r>
              <a:rPr lang="en-US" sz="4800" dirty="0">
                <a:latin typeface="Times New Roman" charset="0"/>
                <a:ea typeface="Times New Roman" charset="0"/>
                <a:cs typeface="Times New Roman" charset="0"/>
              </a:rPr>
              <a:t>MANAGEMENT LAW</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101</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25687" y="4191000"/>
            <a:ext cx="44926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8162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857466"/>
          </a:xfrm>
          <a:prstGeom prst="rect">
            <a:avLst/>
          </a:prstGeom>
        </p:spPr>
        <p:txBody>
          <a:bodyPr wrap="square">
            <a:spAutoFit/>
          </a:bodyPr>
          <a:lstStyle/>
          <a:p>
            <a:pPr marL="355600" indent="-342900">
              <a:lnSpc>
                <a:spcPct val="100000"/>
              </a:lnSpc>
              <a:spcBef>
                <a:spcPts val="980"/>
              </a:spcBef>
              <a:buChar char="•"/>
              <a:tabLst>
                <a:tab pos="354965" algn="l"/>
                <a:tab pos="355600" algn="l"/>
              </a:tabLst>
            </a:pPr>
            <a:r>
              <a:rPr lang="en-US" sz="3600" spc="-5" dirty="0">
                <a:latin typeface="Times New Roman"/>
                <a:cs typeface="Times New Roman"/>
              </a:rPr>
              <a:t>At </a:t>
            </a:r>
            <a:r>
              <a:rPr lang="en-US" sz="3600" dirty="0">
                <a:latin typeface="Times New Roman"/>
                <a:cs typeface="Times New Roman"/>
              </a:rPr>
              <a:t>the end of this, you </a:t>
            </a:r>
            <a:r>
              <a:rPr lang="en-US" sz="3600" spc="-5" dirty="0">
                <a:latin typeface="Times New Roman"/>
                <a:cs typeface="Times New Roman"/>
              </a:rPr>
              <a:t>will </a:t>
            </a:r>
            <a:r>
              <a:rPr lang="en-US" sz="3600" dirty="0">
                <a:latin typeface="Times New Roman"/>
                <a:cs typeface="Times New Roman"/>
              </a:rPr>
              <a:t>be able</a:t>
            </a:r>
            <a:r>
              <a:rPr lang="en-US" sz="3600" spc="-25" dirty="0">
                <a:latin typeface="Times New Roman"/>
                <a:cs typeface="Times New Roman"/>
              </a:rPr>
              <a:t> </a:t>
            </a:r>
            <a:r>
              <a:rPr lang="en-US" sz="3600" dirty="0">
                <a:latin typeface="Times New Roman"/>
                <a:cs typeface="Times New Roman"/>
              </a:rPr>
              <a:t>to:</a:t>
            </a:r>
          </a:p>
          <a:p>
            <a:pPr marL="756285" marR="5080" lvl="1" indent="-286385">
              <a:lnSpc>
                <a:spcPct val="100400"/>
              </a:lnSpc>
              <a:spcBef>
                <a:spcPts val="665"/>
              </a:spcBef>
              <a:buChar char="–"/>
              <a:tabLst>
                <a:tab pos="756920" algn="l"/>
              </a:tabLst>
            </a:pPr>
            <a:r>
              <a:rPr lang="en-US" sz="3200" spc="-5" dirty="0">
                <a:latin typeface="Times New Roman"/>
                <a:cs typeface="Times New Roman"/>
              </a:rPr>
              <a:t>Provide response information as it pertains to the  Emergency Management</a:t>
            </a:r>
            <a:r>
              <a:rPr lang="en-US" sz="3200" dirty="0">
                <a:latin typeface="Times New Roman"/>
                <a:cs typeface="Times New Roman"/>
              </a:rPr>
              <a:t> </a:t>
            </a:r>
            <a:r>
              <a:rPr lang="en-US" sz="3200" spc="-5" dirty="0">
                <a:latin typeface="Times New Roman"/>
                <a:cs typeface="Times New Roman"/>
              </a:rPr>
              <a:t>Law.</a:t>
            </a:r>
            <a:endParaRPr lang="en-US" sz="3200" dirty="0">
              <a:latin typeface="Times New Roman"/>
              <a:cs typeface="Times New Roman"/>
            </a:endParaRPr>
          </a:p>
          <a:p>
            <a:pPr marL="756285" lvl="1" indent="-286385">
              <a:lnSpc>
                <a:spcPct val="100000"/>
              </a:lnSpc>
              <a:spcBef>
                <a:spcPts val="665"/>
              </a:spcBef>
              <a:buChar char="–"/>
              <a:tabLst>
                <a:tab pos="756920" algn="l"/>
              </a:tabLst>
            </a:pPr>
            <a:r>
              <a:rPr lang="en-US" sz="3200" spc="-5" dirty="0">
                <a:latin typeface="Times New Roman"/>
                <a:cs typeface="Times New Roman"/>
              </a:rPr>
              <a:t>Know the types of</a:t>
            </a:r>
            <a:r>
              <a:rPr lang="en-US" sz="3200" spc="-40" dirty="0">
                <a:latin typeface="Times New Roman"/>
                <a:cs typeface="Times New Roman"/>
              </a:rPr>
              <a:t> </a:t>
            </a:r>
            <a:r>
              <a:rPr lang="en-US" sz="3200" spc="-5" dirty="0">
                <a:latin typeface="Times New Roman"/>
                <a:cs typeface="Times New Roman"/>
              </a:rPr>
              <a:t>disasters</a:t>
            </a:r>
            <a:endParaRPr lang="en-US" sz="3200" dirty="0">
              <a:latin typeface="Times New Roman"/>
              <a:cs typeface="Times New Roman"/>
            </a:endParaRPr>
          </a:p>
          <a:p>
            <a:pPr marL="756285" marR="1096645" lvl="1" indent="-286385">
              <a:lnSpc>
                <a:spcPct val="100000"/>
              </a:lnSpc>
              <a:spcBef>
                <a:spcPts val="645"/>
              </a:spcBef>
              <a:buChar char="–"/>
              <a:tabLst>
                <a:tab pos="756920" algn="l"/>
              </a:tabLst>
            </a:pPr>
            <a:r>
              <a:rPr lang="en-US" sz="3200" spc="-5" dirty="0">
                <a:latin typeface="Times New Roman"/>
                <a:cs typeface="Times New Roman"/>
              </a:rPr>
              <a:t>Understand the MS State Comprehensive Emergency Management Plan</a:t>
            </a:r>
            <a:r>
              <a:rPr lang="en-US" sz="3200" spc="10" dirty="0">
                <a:latin typeface="Times New Roman"/>
                <a:cs typeface="Times New Roman"/>
              </a:rPr>
              <a:t> </a:t>
            </a:r>
            <a:r>
              <a:rPr lang="en-US" sz="3200" spc="-5" dirty="0">
                <a:latin typeface="Times New Roman"/>
                <a:cs typeface="Times New Roman"/>
              </a:rPr>
              <a:t>(CEMP)</a:t>
            </a:r>
            <a:endParaRPr lang="en-US" sz="32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Unit Objectives</a:t>
            </a:r>
          </a:p>
        </p:txBody>
      </p:sp>
    </p:spTree>
    <p:extLst>
      <p:ext uri="{BB962C8B-B14F-4D97-AF65-F5344CB8AC3E}">
        <p14:creationId xmlns:p14="http://schemas.microsoft.com/office/powerpoint/2010/main" val="1207779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980851"/>
          </a:xfrm>
          <a:prstGeom prst="rect">
            <a:avLst/>
          </a:prstGeom>
        </p:spPr>
        <p:txBody>
          <a:bodyPr wrap="square">
            <a:spAutoFit/>
          </a:bodyPr>
          <a:lstStyle/>
          <a:p>
            <a:pPr marL="355600" indent="-342900">
              <a:lnSpc>
                <a:spcPct val="100000"/>
              </a:lnSpc>
              <a:spcBef>
                <a:spcPts val="880"/>
              </a:spcBef>
              <a:buChar char="•"/>
              <a:tabLst>
                <a:tab pos="354965" algn="l"/>
                <a:tab pos="355600" algn="l"/>
              </a:tabLst>
            </a:pPr>
            <a:r>
              <a:rPr lang="en-US" sz="3200" dirty="0">
                <a:latin typeface="Times New Roman"/>
                <a:cs typeface="Times New Roman"/>
              </a:rPr>
              <a:t>The </a:t>
            </a:r>
            <a:r>
              <a:rPr lang="en-US" sz="3200" spc="-5" dirty="0">
                <a:latin typeface="Times New Roman"/>
                <a:cs typeface="Times New Roman"/>
              </a:rPr>
              <a:t>legislature </a:t>
            </a:r>
            <a:r>
              <a:rPr lang="en-US" sz="3200" spc="-10" dirty="0">
                <a:latin typeface="Times New Roman"/>
                <a:cs typeface="Times New Roman"/>
              </a:rPr>
              <a:t>has </a:t>
            </a:r>
            <a:r>
              <a:rPr lang="en-US" sz="3200" spc="-5" dirty="0">
                <a:latin typeface="Times New Roman"/>
                <a:cs typeface="Times New Roman"/>
              </a:rPr>
              <a:t>determined </a:t>
            </a:r>
            <a:r>
              <a:rPr lang="en-US" sz="3200" dirty="0">
                <a:latin typeface="Times New Roman"/>
                <a:cs typeface="Times New Roman"/>
              </a:rPr>
              <a:t>it </a:t>
            </a:r>
            <a:r>
              <a:rPr lang="en-US" sz="3200" spc="-5" dirty="0">
                <a:latin typeface="Times New Roman"/>
                <a:cs typeface="Times New Roman"/>
              </a:rPr>
              <a:t>necessary</a:t>
            </a:r>
            <a:r>
              <a:rPr lang="en-US" sz="3200" spc="85" dirty="0">
                <a:latin typeface="Times New Roman"/>
                <a:cs typeface="Times New Roman"/>
              </a:rPr>
              <a:t> </a:t>
            </a:r>
            <a:r>
              <a:rPr lang="en-US" sz="3200" spc="-10" dirty="0">
                <a:latin typeface="Times New Roman"/>
                <a:cs typeface="Times New Roman"/>
              </a:rPr>
              <a:t>to:</a:t>
            </a:r>
            <a:endParaRPr lang="en-US" sz="3200" dirty="0">
              <a:latin typeface="Times New Roman"/>
              <a:cs typeface="Times New Roman"/>
            </a:endParaRPr>
          </a:p>
          <a:p>
            <a:pPr marL="756285" marR="307340" lvl="1" indent="-286385">
              <a:lnSpc>
                <a:spcPct val="99300"/>
              </a:lnSpc>
              <a:spcBef>
                <a:spcPts val="700"/>
              </a:spcBef>
              <a:buChar char="–"/>
              <a:tabLst>
                <a:tab pos="756920" algn="l"/>
              </a:tabLst>
            </a:pPr>
            <a:r>
              <a:rPr lang="en-US" sz="2800" spc="-5" dirty="0">
                <a:latin typeface="Times New Roman"/>
                <a:cs typeface="Times New Roman"/>
              </a:rPr>
              <a:t>Establish a state emergency management</a:t>
            </a:r>
            <a:r>
              <a:rPr lang="en-US" sz="2800" spc="-95" dirty="0">
                <a:latin typeface="Times New Roman"/>
                <a:cs typeface="Times New Roman"/>
              </a:rPr>
              <a:t> </a:t>
            </a:r>
            <a:r>
              <a:rPr lang="en-US" sz="2800" spc="-30" dirty="0">
                <a:latin typeface="Times New Roman"/>
                <a:cs typeface="Times New Roman"/>
              </a:rPr>
              <a:t>agency,  </a:t>
            </a:r>
            <a:r>
              <a:rPr lang="en-US" sz="2800" spc="-5" dirty="0">
                <a:latin typeface="Times New Roman"/>
                <a:cs typeface="Times New Roman"/>
              </a:rPr>
              <a:t>Mississippi Emergency Management Agency  (MEMA)</a:t>
            </a:r>
            <a:endParaRPr lang="en-US" sz="2800" dirty="0">
              <a:latin typeface="Times New Roman"/>
              <a:cs typeface="Times New Roman"/>
            </a:endParaRPr>
          </a:p>
          <a:p>
            <a:pPr marL="756285" marR="803275" lvl="1" indent="-286385">
              <a:lnSpc>
                <a:spcPts val="3340"/>
              </a:lnSpc>
              <a:spcBef>
                <a:spcPts val="790"/>
              </a:spcBef>
              <a:buChar char="–"/>
              <a:tabLst>
                <a:tab pos="756920" algn="l"/>
              </a:tabLst>
            </a:pPr>
            <a:r>
              <a:rPr lang="en-US" sz="2800" spc="-5" dirty="0">
                <a:latin typeface="Times New Roman"/>
                <a:cs typeface="Times New Roman"/>
              </a:rPr>
              <a:t>Establish emergency powers of the </a:t>
            </a:r>
            <a:r>
              <a:rPr lang="en-US" sz="2800" spc="-15" dirty="0">
                <a:latin typeface="Times New Roman"/>
                <a:cs typeface="Times New Roman"/>
              </a:rPr>
              <a:t>Governor,  </a:t>
            </a:r>
            <a:r>
              <a:rPr lang="en-US" sz="2800" spc="-5" dirty="0">
                <a:latin typeface="Times New Roman"/>
                <a:cs typeface="Times New Roman"/>
              </a:rPr>
              <a:t>MEMA, and local</a:t>
            </a:r>
            <a:r>
              <a:rPr lang="en-US" sz="2800" spc="-95" dirty="0">
                <a:latin typeface="Times New Roman"/>
                <a:cs typeface="Times New Roman"/>
              </a:rPr>
              <a:t> </a:t>
            </a:r>
            <a:r>
              <a:rPr lang="en-US" sz="2800" spc="-5" dirty="0">
                <a:latin typeface="Times New Roman"/>
                <a:cs typeface="Times New Roman"/>
              </a:rPr>
              <a:t>officials</a:t>
            </a:r>
            <a:endParaRPr lang="en-US" sz="2800" dirty="0">
              <a:latin typeface="Times New Roman"/>
              <a:cs typeface="Times New Roman"/>
            </a:endParaRPr>
          </a:p>
          <a:p>
            <a:pPr marL="756285" marR="5080" lvl="1" indent="-286385">
              <a:lnSpc>
                <a:spcPts val="3350"/>
              </a:lnSpc>
              <a:spcBef>
                <a:spcPts val="670"/>
              </a:spcBef>
              <a:buChar char="–"/>
              <a:tabLst>
                <a:tab pos="756920" algn="l"/>
              </a:tabLst>
            </a:pPr>
            <a:r>
              <a:rPr lang="en-US" sz="2800" spc="-5" dirty="0">
                <a:latin typeface="Times New Roman"/>
                <a:cs typeface="Times New Roman"/>
              </a:rPr>
              <a:t>Authorize creation of local </a:t>
            </a:r>
            <a:r>
              <a:rPr lang="en-US" sz="2800" dirty="0">
                <a:latin typeface="Times New Roman"/>
                <a:cs typeface="Times New Roman"/>
              </a:rPr>
              <a:t>government</a:t>
            </a:r>
            <a:r>
              <a:rPr lang="en-US" sz="2800" spc="-185" dirty="0">
                <a:latin typeface="Times New Roman"/>
                <a:cs typeface="Times New Roman"/>
              </a:rPr>
              <a:t> </a:t>
            </a:r>
            <a:r>
              <a:rPr lang="en-US" sz="2800" spc="-5" dirty="0">
                <a:latin typeface="Times New Roman"/>
                <a:cs typeface="Times New Roman"/>
              </a:rPr>
              <a:t>Emergency  Management (EM) organizations</a:t>
            </a:r>
            <a:endParaRPr lang="en-US" sz="2800" dirty="0">
              <a:latin typeface="Times New Roman"/>
              <a:cs typeface="Times New Roman"/>
            </a:endParaRPr>
          </a:p>
          <a:p>
            <a:pPr marL="756285" marR="988694" lvl="1" indent="-286385">
              <a:lnSpc>
                <a:spcPts val="3340"/>
              </a:lnSpc>
              <a:spcBef>
                <a:spcPts val="675"/>
              </a:spcBef>
              <a:buChar char="–"/>
              <a:tabLst>
                <a:tab pos="756920" algn="l"/>
              </a:tabLst>
            </a:pPr>
            <a:r>
              <a:rPr lang="en-US" sz="2800" spc="-5" dirty="0">
                <a:latin typeface="Times New Roman"/>
                <a:cs typeface="Times New Roman"/>
              </a:rPr>
              <a:t>Authorize mutual-aid </a:t>
            </a:r>
            <a:r>
              <a:rPr lang="en-US" sz="2800" spc="-10" dirty="0">
                <a:latin typeface="Times New Roman"/>
                <a:cs typeface="Times New Roman"/>
              </a:rPr>
              <a:t>among </a:t>
            </a:r>
            <a:r>
              <a:rPr lang="en-US" sz="2800" spc="-5" dirty="0">
                <a:latin typeface="Times New Roman"/>
                <a:cs typeface="Times New Roman"/>
              </a:rPr>
              <a:t>local, state and  Federal</a:t>
            </a:r>
            <a:r>
              <a:rPr lang="en-US" sz="2800" spc="-45" dirty="0">
                <a:latin typeface="Times New Roman"/>
                <a:cs typeface="Times New Roman"/>
              </a:rPr>
              <a:t> </a:t>
            </a:r>
            <a:r>
              <a:rPr lang="en-US" sz="2800" spc="-5" dirty="0">
                <a:latin typeface="Times New Roman"/>
                <a:cs typeface="Times New Roman"/>
              </a:rPr>
              <a:t>government</a:t>
            </a:r>
            <a:endParaRPr lang="en-US" sz="28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Purpose and Policy </a:t>
            </a:r>
            <a:r>
              <a:rPr lang="en-US" sz="4800" dirty="0">
                <a:solidFill>
                  <a:schemeClr val="bg1"/>
                </a:solidFill>
                <a:latin typeface="Tw Cen MT Condensed" panose="020B0606020104020203" pitchFamily="34" charset="0"/>
              </a:rPr>
              <a:t>§33-15-3</a:t>
            </a:r>
            <a:endParaRPr lang="en-US" sz="48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400076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354765"/>
          </a:xfrm>
          <a:prstGeom prst="rect">
            <a:avLst/>
          </a:prstGeom>
        </p:spPr>
        <p:txBody>
          <a:bodyPr wrap="square">
            <a:spAutoFit/>
          </a:bodyPr>
          <a:lstStyle/>
          <a:p>
            <a:pPr marL="457200" indent="-457200">
              <a:buFont typeface="Arial" panose="020B0604020202020204" pitchFamily="34" charset="0"/>
              <a:buChar char="•"/>
            </a:pPr>
            <a:r>
              <a:rPr lang="en-US" sz="3200" b="1" dirty="0">
                <a:latin typeface="Times New Roman" charset="0"/>
                <a:ea typeface="Times New Roman" charset="0"/>
                <a:cs typeface="Times New Roman" charset="0"/>
              </a:rPr>
              <a:t>At the end of this unit, you will be able to:</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rPr>
              <a:t>Understand MEMA’s mission and organizational structure.</a:t>
            </a:r>
          </a:p>
          <a:p>
            <a:pPr marL="1028700" lvl="1" indent="-571500">
              <a:buFont typeface="Courier New" panose="02070309020205020404" pitchFamily="49" charset="0"/>
              <a:buChar char="o"/>
            </a:pPr>
            <a:r>
              <a:rPr lang="en-US" sz="3600" dirty="0">
                <a:latin typeface="Times New Roman" charset="0"/>
                <a:ea typeface="Times New Roman" charset="0"/>
                <a:cs typeface="Times New Roman" charset="0"/>
              </a:rPr>
              <a:t>Explain the different offices and their functions, capabilities and services provided.</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Unit 2 Objectives</a:t>
            </a:r>
          </a:p>
        </p:txBody>
      </p:sp>
    </p:spTree>
    <p:extLst>
      <p:ext uri="{BB962C8B-B14F-4D97-AF65-F5344CB8AC3E}">
        <p14:creationId xmlns:p14="http://schemas.microsoft.com/office/powerpoint/2010/main" val="1280394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603824"/>
          </a:xfrm>
          <a:prstGeom prst="rect">
            <a:avLst/>
          </a:prstGeom>
        </p:spPr>
        <p:txBody>
          <a:bodyPr wrap="square">
            <a:spAutoFit/>
          </a:bodyPr>
          <a:lstStyle/>
          <a:p>
            <a:pPr marL="355600" marR="48260" indent="-342900">
              <a:lnSpc>
                <a:spcPts val="3820"/>
              </a:lnSpc>
              <a:spcBef>
                <a:spcPts val="245"/>
              </a:spcBef>
              <a:buChar char="•"/>
              <a:tabLst>
                <a:tab pos="354965" algn="l"/>
                <a:tab pos="355600" algn="l"/>
              </a:tabLst>
            </a:pPr>
            <a:r>
              <a:rPr lang="en-US" sz="3200" spc="-5" dirty="0">
                <a:latin typeface="Times New Roman"/>
                <a:cs typeface="Times New Roman"/>
              </a:rPr>
              <a:t>Necessary </a:t>
            </a:r>
            <a:r>
              <a:rPr lang="en-US" sz="3200" dirty="0">
                <a:latin typeface="Times New Roman"/>
                <a:cs typeface="Times New Roman"/>
              </a:rPr>
              <a:t>to </a:t>
            </a:r>
            <a:r>
              <a:rPr lang="en-US" sz="3200" spc="-5" dirty="0">
                <a:latin typeface="Times New Roman"/>
                <a:cs typeface="Times New Roman"/>
              </a:rPr>
              <a:t>provide </a:t>
            </a:r>
            <a:r>
              <a:rPr lang="en-US" sz="3200" dirty="0">
                <a:latin typeface="Times New Roman"/>
                <a:cs typeface="Times New Roman"/>
              </a:rPr>
              <a:t>the </a:t>
            </a:r>
            <a:r>
              <a:rPr lang="en-US" sz="3200" spc="-5" dirty="0">
                <a:latin typeface="Times New Roman"/>
                <a:cs typeface="Times New Roman"/>
              </a:rPr>
              <a:t>means </a:t>
            </a:r>
            <a:r>
              <a:rPr lang="en-US" sz="3200" dirty="0">
                <a:latin typeface="Times New Roman"/>
                <a:cs typeface="Times New Roman"/>
              </a:rPr>
              <a:t>for mitigation  of</a:t>
            </a:r>
            <a:r>
              <a:rPr lang="en-US" sz="3200" spc="-5" dirty="0">
                <a:latin typeface="Times New Roman"/>
                <a:cs typeface="Times New Roman"/>
              </a:rPr>
              <a:t> </a:t>
            </a:r>
            <a:r>
              <a:rPr lang="en-US" sz="3200" dirty="0">
                <a:latin typeface="Times New Roman"/>
                <a:cs typeface="Times New Roman"/>
              </a:rPr>
              <a:t>emergencies.</a:t>
            </a:r>
          </a:p>
          <a:p>
            <a:pPr marL="355600" marR="5080" indent="-342900">
              <a:lnSpc>
                <a:spcPct val="99500"/>
              </a:lnSpc>
              <a:spcBef>
                <a:spcPts val="650"/>
              </a:spcBef>
              <a:buFont typeface="Arial"/>
              <a:buChar char="•"/>
              <a:tabLst>
                <a:tab pos="354965" algn="l"/>
                <a:tab pos="355600" algn="l"/>
              </a:tabLst>
            </a:pPr>
            <a:r>
              <a:rPr lang="en-US" sz="3200" dirty="0">
                <a:latin typeface="Times New Roman"/>
                <a:cs typeface="Times New Roman"/>
              </a:rPr>
              <a:t>The </a:t>
            </a:r>
            <a:r>
              <a:rPr lang="en-US" sz="3200" spc="-5" dirty="0">
                <a:latin typeface="Times New Roman"/>
                <a:cs typeface="Times New Roman"/>
              </a:rPr>
              <a:t>purpose </a:t>
            </a:r>
            <a:r>
              <a:rPr lang="en-US" sz="3200" dirty="0">
                <a:latin typeface="Times New Roman"/>
                <a:cs typeface="Times New Roman"/>
              </a:rPr>
              <a:t>of this law </a:t>
            </a:r>
            <a:r>
              <a:rPr lang="en-US" sz="3200" spc="-5" dirty="0">
                <a:latin typeface="Times New Roman"/>
                <a:cs typeface="Times New Roman"/>
              </a:rPr>
              <a:t>and </a:t>
            </a:r>
            <a:r>
              <a:rPr lang="en-US" sz="3200" dirty="0">
                <a:latin typeface="Times New Roman"/>
                <a:cs typeface="Times New Roman"/>
              </a:rPr>
              <a:t>the </a:t>
            </a:r>
            <a:r>
              <a:rPr lang="en-US" sz="3200" spc="-5" dirty="0">
                <a:latin typeface="Times New Roman"/>
                <a:cs typeface="Times New Roman"/>
              </a:rPr>
              <a:t>policy </a:t>
            </a:r>
            <a:r>
              <a:rPr lang="en-US" sz="3200" dirty="0">
                <a:latin typeface="Times New Roman"/>
                <a:cs typeface="Times New Roman"/>
              </a:rPr>
              <a:t>of  Mississippi is to </a:t>
            </a:r>
            <a:r>
              <a:rPr lang="en-US" sz="3200" b="1" u="heavy" spc="-5" dirty="0">
                <a:uFill>
                  <a:solidFill>
                    <a:srgbClr val="000000"/>
                  </a:solidFill>
                </a:uFill>
                <a:latin typeface="Times New Roman"/>
                <a:cs typeface="Times New Roman"/>
              </a:rPr>
              <a:t>coordinate</a:t>
            </a:r>
            <a:r>
              <a:rPr lang="en-US" sz="3200" spc="-5" dirty="0">
                <a:latin typeface="Times New Roman"/>
                <a:cs typeface="Times New Roman"/>
              </a:rPr>
              <a:t> </a:t>
            </a:r>
            <a:r>
              <a:rPr lang="en-US" sz="3200" dirty="0">
                <a:latin typeface="Times New Roman"/>
                <a:cs typeface="Times New Roman"/>
              </a:rPr>
              <a:t>the </a:t>
            </a:r>
            <a:r>
              <a:rPr lang="en-US" sz="3200" spc="-25" dirty="0">
                <a:latin typeface="Times New Roman"/>
                <a:cs typeface="Times New Roman"/>
              </a:rPr>
              <a:t>state’s  </a:t>
            </a:r>
            <a:r>
              <a:rPr lang="en-US" sz="3200" spc="-5" dirty="0">
                <a:latin typeface="Times New Roman"/>
                <a:cs typeface="Times New Roman"/>
              </a:rPr>
              <a:t>emergency </a:t>
            </a:r>
            <a:r>
              <a:rPr lang="en-US" sz="3200" dirty="0">
                <a:latin typeface="Times New Roman"/>
                <a:cs typeface="Times New Roman"/>
              </a:rPr>
              <a:t>management, </a:t>
            </a:r>
            <a:r>
              <a:rPr lang="en-US" sz="3200" spc="-15" dirty="0">
                <a:latin typeface="Times New Roman"/>
                <a:cs typeface="Times New Roman"/>
              </a:rPr>
              <a:t>to </a:t>
            </a:r>
            <a:r>
              <a:rPr lang="en-US" sz="3200" dirty="0">
                <a:latin typeface="Times New Roman"/>
                <a:cs typeface="Times New Roman"/>
              </a:rPr>
              <a:t>the </a:t>
            </a:r>
            <a:r>
              <a:rPr lang="en-US" sz="3200" spc="-5" dirty="0">
                <a:latin typeface="Times New Roman"/>
                <a:cs typeface="Times New Roman"/>
              </a:rPr>
              <a:t>maximum  extent possible, </a:t>
            </a:r>
            <a:r>
              <a:rPr lang="en-US" sz="3200" dirty="0">
                <a:latin typeface="Times New Roman"/>
                <a:cs typeface="Times New Roman"/>
              </a:rPr>
              <a:t>with the </a:t>
            </a:r>
            <a:r>
              <a:rPr lang="en-US" sz="3200" spc="-5" dirty="0">
                <a:latin typeface="Times New Roman"/>
                <a:cs typeface="Times New Roman"/>
              </a:rPr>
              <a:t>comparable functions  </a:t>
            </a:r>
            <a:r>
              <a:rPr lang="en-US" sz="3200" dirty="0">
                <a:latin typeface="Times New Roman"/>
                <a:cs typeface="Times New Roman"/>
              </a:rPr>
              <a:t>of </a:t>
            </a:r>
            <a:r>
              <a:rPr lang="en-US" sz="3200" spc="-10" dirty="0">
                <a:latin typeface="Times New Roman"/>
                <a:cs typeface="Times New Roman"/>
              </a:rPr>
              <a:t>the </a:t>
            </a:r>
            <a:r>
              <a:rPr lang="en-US" sz="3200" dirty="0">
                <a:latin typeface="Times New Roman"/>
                <a:cs typeface="Times New Roman"/>
              </a:rPr>
              <a:t>federal government, </a:t>
            </a:r>
            <a:r>
              <a:rPr lang="en-US" sz="3200" spc="-5" dirty="0">
                <a:latin typeface="Times New Roman"/>
                <a:cs typeface="Times New Roman"/>
              </a:rPr>
              <a:t>other states </a:t>
            </a:r>
            <a:r>
              <a:rPr lang="en-US" sz="3200" dirty="0">
                <a:latin typeface="Times New Roman"/>
                <a:cs typeface="Times New Roman"/>
              </a:rPr>
              <a:t>and  private agencies </a:t>
            </a:r>
            <a:r>
              <a:rPr lang="en-US" sz="3200" spc="-10" dirty="0">
                <a:latin typeface="Times New Roman"/>
                <a:cs typeface="Times New Roman"/>
              </a:rPr>
              <a:t>so </a:t>
            </a:r>
            <a:r>
              <a:rPr lang="en-US" sz="3200" dirty="0">
                <a:latin typeface="Times New Roman"/>
                <a:cs typeface="Times New Roman"/>
              </a:rPr>
              <a:t>the </a:t>
            </a:r>
            <a:r>
              <a:rPr lang="en-US" sz="3200" spc="-5" dirty="0">
                <a:latin typeface="Times New Roman"/>
                <a:cs typeface="Times New Roman"/>
              </a:rPr>
              <a:t>most effective  </a:t>
            </a:r>
            <a:r>
              <a:rPr lang="en-US" sz="3200" dirty="0">
                <a:latin typeface="Times New Roman"/>
                <a:cs typeface="Times New Roman"/>
              </a:rPr>
              <a:t>preparedness </a:t>
            </a:r>
            <a:r>
              <a:rPr lang="en-US" sz="3200" spc="-5" dirty="0">
                <a:latin typeface="Times New Roman"/>
                <a:cs typeface="Times New Roman"/>
              </a:rPr>
              <a:t>actions may </a:t>
            </a:r>
            <a:r>
              <a:rPr lang="en-US" sz="3200" dirty="0">
                <a:latin typeface="Times New Roman"/>
                <a:cs typeface="Times New Roman"/>
              </a:rPr>
              <a:t>be</a:t>
            </a:r>
            <a:r>
              <a:rPr lang="en-US" sz="3200" spc="60" dirty="0">
                <a:latin typeface="Times New Roman"/>
                <a:cs typeface="Times New Roman"/>
              </a:rPr>
              <a:t> </a:t>
            </a:r>
            <a:r>
              <a:rPr lang="en-US" sz="3200" spc="-5" dirty="0">
                <a:latin typeface="Times New Roman"/>
                <a:cs typeface="Times New Roman"/>
              </a:rPr>
              <a:t>taken.</a:t>
            </a:r>
            <a:endParaRPr lang="en-US" sz="3200" dirty="0">
              <a:latin typeface="Times New Roman"/>
              <a:cs typeface="Times New Roman"/>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Purpose and Policy </a:t>
            </a:r>
            <a:r>
              <a:rPr lang="en-US" sz="4800" dirty="0">
                <a:solidFill>
                  <a:schemeClr val="bg1"/>
                </a:solidFill>
                <a:latin typeface="Tw Cen MT Condensed" panose="020B0606020104020203" pitchFamily="34" charset="0"/>
              </a:rPr>
              <a:t>§33-15-3</a:t>
            </a:r>
            <a:endParaRPr lang="en-US" sz="48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16471686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457200" y="1676400"/>
            <a:ext cx="8382000" cy="3108543"/>
          </a:xfrm>
          <a:prstGeom prst="rect">
            <a:avLst/>
          </a:prstGeom>
        </p:spPr>
        <p:txBody>
          <a:bodyPr wrap="square">
            <a:spAutoFit/>
          </a:bodyPr>
          <a:lstStyle/>
          <a:p>
            <a:r>
              <a:rPr lang="en-US" sz="3600" b="1" dirty="0">
                <a:latin typeface="Times New Roman" charset="0"/>
                <a:ea typeface="Times New Roman" charset="0"/>
                <a:cs typeface="Times New Roman" charset="0"/>
              </a:rPr>
              <a:t>Disasters</a:t>
            </a:r>
          </a:p>
          <a:p>
            <a:r>
              <a:rPr lang="en-US" sz="3200" spc="-5" dirty="0">
                <a:latin typeface="Times New Roman"/>
                <a:cs typeface="Times New Roman"/>
              </a:rPr>
              <a:t>Disasters refer </a:t>
            </a:r>
            <a:r>
              <a:rPr lang="en-US" sz="3200" dirty="0">
                <a:latin typeface="Times New Roman"/>
                <a:cs typeface="Times New Roman"/>
              </a:rPr>
              <a:t>to any </a:t>
            </a:r>
            <a:r>
              <a:rPr lang="en-US" sz="3200" spc="-5" dirty="0">
                <a:latin typeface="Times New Roman"/>
                <a:cs typeface="Times New Roman"/>
              </a:rPr>
              <a:t>natural, </a:t>
            </a:r>
            <a:r>
              <a:rPr lang="en-US" sz="3200" dirty="0">
                <a:latin typeface="Times New Roman"/>
                <a:cs typeface="Times New Roman"/>
              </a:rPr>
              <a:t>technological </a:t>
            </a:r>
            <a:r>
              <a:rPr lang="en-US" sz="3200" spc="-10" dirty="0">
                <a:latin typeface="Times New Roman"/>
                <a:cs typeface="Times New Roman"/>
              </a:rPr>
              <a:t>or </a:t>
            </a:r>
            <a:r>
              <a:rPr lang="en-US" sz="3200" spc="-5" dirty="0">
                <a:latin typeface="Times New Roman"/>
                <a:cs typeface="Times New Roman"/>
              </a:rPr>
              <a:t>civil emergency </a:t>
            </a:r>
            <a:r>
              <a:rPr lang="en-US" sz="3200" dirty="0">
                <a:latin typeface="Times New Roman"/>
                <a:cs typeface="Times New Roman"/>
              </a:rPr>
              <a:t>that </a:t>
            </a:r>
            <a:r>
              <a:rPr lang="en-US" sz="3200" spc="-5" dirty="0">
                <a:latin typeface="Times New Roman"/>
                <a:cs typeface="Times New Roman"/>
              </a:rPr>
              <a:t>causes </a:t>
            </a:r>
            <a:r>
              <a:rPr lang="en-US" sz="3200" spc="-10" dirty="0">
                <a:latin typeface="Times New Roman"/>
                <a:cs typeface="Times New Roman"/>
              </a:rPr>
              <a:t>damage </a:t>
            </a:r>
            <a:r>
              <a:rPr lang="en-US" sz="3200" dirty="0">
                <a:latin typeface="Times New Roman"/>
                <a:cs typeface="Times New Roman"/>
              </a:rPr>
              <a:t>of </a:t>
            </a:r>
            <a:r>
              <a:rPr lang="en-US" sz="3200" spc="-5" dirty="0">
                <a:latin typeface="Times New Roman"/>
                <a:cs typeface="Times New Roman"/>
              </a:rPr>
              <a:t>sufficient </a:t>
            </a:r>
            <a:r>
              <a:rPr lang="en-US" sz="3200" dirty="0">
                <a:latin typeface="Times New Roman"/>
                <a:cs typeface="Times New Roman"/>
              </a:rPr>
              <a:t>severity </a:t>
            </a:r>
            <a:r>
              <a:rPr lang="en-US" sz="3200" spc="-5" dirty="0">
                <a:latin typeface="Times New Roman"/>
                <a:cs typeface="Times New Roman"/>
              </a:rPr>
              <a:t>and magnitude </a:t>
            </a:r>
            <a:r>
              <a:rPr lang="en-US" sz="3200" dirty="0">
                <a:latin typeface="Times New Roman"/>
                <a:cs typeface="Times New Roman"/>
              </a:rPr>
              <a:t>to result in </a:t>
            </a:r>
            <a:r>
              <a:rPr lang="en-US" sz="3200" spc="-5" dirty="0">
                <a:latin typeface="Times New Roman"/>
                <a:cs typeface="Times New Roman"/>
              </a:rPr>
              <a:t>a declaration </a:t>
            </a:r>
            <a:r>
              <a:rPr lang="en-US" sz="3200" dirty="0">
                <a:latin typeface="Times New Roman"/>
                <a:cs typeface="Times New Roman"/>
              </a:rPr>
              <a:t>of </a:t>
            </a:r>
            <a:r>
              <a:rPr lang="en-US" sz="3200" spc="-5" dirty="0">
                <a:latin typeface="Times New Roman"/>
                <a:cs typeface="Times New Roman"/>
              </a:rPr>
              <a:t>a </a:t>
            </a:r>
            <a:r>
              <a:rPr lang="en-US" sz="3200" spc="25" dirty="0">
                <a:latin typeface="Times New Roman"/>
                <a:cs typeface="Times New Roman"/>
              </a:rPr>
              <a:t>state </a:t>
            </a:r>
            <a:r>
              <a:rPr lang="en-US" sz="3200" spc="15" dirty="0">
                <a:latin typeface="Times New Roman"/>
                <a:cs typeface="Times New Roman"/>
              </a:rPr>
              <a:t>of </a:t>
            </a:r>
            <a:r>
              <a:rPr lang="en-US" sz="3200" spc="-25" dirty="0">
                <a:latin typeface="Times New Roman"/>
                <a:cs typeface="Times New Roman"/>
              </a:rPr>
              <a:t>emergency </a:t>
            </a:r>
            <a:r>
              <a:rPr lang="en-US" sz="3200" spc="-15" dirty="0">
                <a:latin typeface="Times New Roman"/>
                <a:cs typeface="Times New Roman"/>
              </a:rPr>
              <a:t>by </a:t>
            </a:r>
            <a:r>
              <a:rPr lang="en-US" sz="3200" dirty="0">
                <a:latin typeface="Times New Roman"/>
                <a:cs typeface="Times New Roman"/>
              </a:rPr>
              <a:t>a </a:t>
            </a:r>
            <a:r>
              <a:rPr lang="en-US" sz="3200" spc="-25" dirty="0">
                <a:latin typeface="Times New Roman"/>
                <a:cs typeface="Times New Roman"/>
              </a:rPr>
              <a:t>city, </a:t>
            </a:r>
            <a:r>
              <a:rPr lang="en-US" sz="3200" spc="-15" dirty="0">
                <a:latin typeface="Times New Roman"/>
                <a:cs typeface="Times New Roman"/>
              </a:rPr>
              <a:t>the </a:t>
            </a:r>
            <a:r>
              <a:rPr lang="en-US" sz="3200" spc="-25" dirty="0">
                <a:latin typeface="Times New Roman"/>
                <a:cs typeface="Times New Roman"/>
              </a:rPr>
              <a:t>county, </a:t>
            </a:r>
            <a:r>
              <a:rPr lang="en-US" sz="3200" spc="-20" dirty="0">
                <a:latin typeface="Times New Roman"/>
                <a:cs typeface="Times New Roman"/>
              </a:rPr>
              <a:t>the </a:t>
            </a:r>
            <a:r>
              <a:rPr lang="en-US" sz="3200" spc="-30" dirty="0">
                <a:latin typeface="Times New Roman"/>
                <a:cs typeface="Times New Roman"/>
              </a:rPr>
              <a:t>Governor, </a:t>
            </a:r>
            <a:r>
              <a:rPr lang="en-US" sz="3200" spc="-15" dirty="0">
                <a:latin typeface="Times New Roman"/>
                <a:cs typeface="Times New Roman"/>
              </a:rPr>
              <a:t>or </a:t>
            </a:r>
            <a:r>
              <a:rPr lang="en-US" sz="3200" spc="-20" dirty="0">
                <a:latin typeface="Times New Roman"/>
                <a:cs typeface="Times New Roman"/>
              </a:rPr>
              <a:t>the </a:t>
            </a:r>
            <a:r>
              <a:rPr lang="en-US" sz="3200" spc="-25" dirty="0">
                <a:latin typeface="Times New Roman"/>
                <a:cs typeface="Times New Roman"/>
              </a:rPr>
              <a:t>President </a:t>
            </a:r>
            <a:r>
              <a:rPr lang="en-US" sz="3200" spc="-15" dirty="0">
                <a:latin typeface="Times New Roman"/>
                <a:cs typeface="Times New Roman"/>
              </a:rPr>
              <a:t>of</a:t>
            </a:r>
            <a:r>
              <a:rPr lang="en-US" sz="3200" spc="-385" dirty="0">
                <a:latin typeface="Times New Roman"/>
                <a:cs typeface="Times New Roman"/>
              </a:rPr>
              <a:t> </a:t>
            </a:r>
            <a:r>
              <a:rPr lang="en-US" sz="3200" spc="-20" dirty="0">
                <a:latin typeface="Times New Roman"/>
                <a:cs typeface="Times New Roman"/>
              </a:rPr>
              <a:t>the </a:t>
            </a:r>
            <a:r>
              <a:rPr lang="en-US" sz="3200" spc="-25" dirty="0">
                <a:latin typeface="Times New Roman"/>
                <a:cs typeface="Times New Roman"/>
              </a:rPr>
              <a:t>United</a:t>
            </a:r>
            <a:r>
              <a:rPr lang="en-US" sz="3200" spc="-55" dirty="0">
                <a:latin typeface="Times New Roman"/>
                <a:cs typeface="Times New Roman"/>
              </a:rPr>
              <a:t> </a:t>
            </a:r>
            <a:r>
              <a:rPr lang="en-US" sz="3200" spc="-30" dirty="0">
                <a:latin typeface="Times New Roman"/>
                <a:cs typeface="Times New Roman"/>
              </a:rPr>
              <a:t>States.</a:t>
            </a:r>
            <a:endParaRPr lang="en-US" sz="32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Disasters</a:t>
            </a:r>
          </a:p>
        </p:txBody>
      </p:sp>
    </p:spTree>
    <p:extLst>
      <p:ext uri="{BB962C8B-B14F-4D97-AF65-F5344CB8AC3E}">
        <p14:creationId xmlns:p14="http://schemas.microsoft.com/office/powerpoint/2010/main" val="3500321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1554272"/>
          </a:xfrm>
          <a:prstGeom prst="rect">
            <a:avLst/>
          </a:prstGeom>
        </p:spPr>
        <p:txBody>
          <a:bodyPr wrap="square">
            <a:spAutoFit/>
          </a:bodyPr>
          <a:lstStyle/>
          <a:p>
            <a:pPr marL="355600" marR="394335" indent="-342900">
              <a:lnSpc>
                <a:spcPts val="3820"/>
              </a:lnSpc>
              <a:spcBef>
                <a:spcPts val="245"/>
              </a:spcBef>
              <a:buFont typeface="Times New Roman"/>
              <a:buChar char="•"/>
              <a:tabLst>
                <a:tab pos="355600" algn="l"/>
              </a:tabLst>
            </a:pPr>
            <a:r>
              <a:rPr lang="en-US" sz="3200" b="1" spc="-5" dirty="0">
                <a:latin typeface="Times New Roman"/>
                <a:cs typeface="Times New Roman"/>
              </a:rPr>
              <a:t>Catastrophic </a:t>
            </a:r>
            <a:r>
              <a:rPr lang="en-US" sz="3200" b="1" dirty="0">
                <a:latin typeface="Times New Roman"/>
                <a:cs typeface="Times New Roman"/>
              </a:rPr>
              <a:t>Disaster </a:t>
            </a:r>
            <a:r>
              <a:rPr lang="en-US" sz="3200" dirty="0">
                <a:latin typeface="Times New Roman"/>
                <a:cs typeface="Times New Roman"/>
              </a:rPr>
              <a:t>– A </a:t>
            </a:r>
            <a:r>
              <a:rPr lang="en-US" sz="3200" spc="-5" dirty="0">
                <a:latin typeface="Times New Roman"/>
                <a:cs typeface="Times New Roman"/>
              </a:rPr>
              <a:t>disaster </a:t>
            </a:r>
            <a:r>
              <a:rPr lang="en-US" sz="3200" dirty="0">
                <a:latin typeface="Times New Roman"/>
                <a:cs typeface="Times New Roman"/>
              </a:rPr>
              <a:t>that</a:t>
            </a:r>
            <a:r>
              <a:rPr lang="en-US" sz="3200" spc="-229" dirty="0">
                <a:latin typeface="Times New Roman"/>
                <a:cs typeface="Times New Roman"/>
              </a:rPr>
              <a:t> </a:t>
            </a:r>
            <a:r>
              <a:rPr lang="en-US" sz="3200" dirty="0">
                <a:latin typeface="Times New Roman"/>
                <a:cs typeface="Times New Roman"/>
              </a:rPr>
              <a:t>will  require massive state and federal assistance,  </a:t>
            </a:r>
            <a:r>
              <a:rPr lang="en-US" sz="3200" spc="-5" dirty="0">
                <a:latin typeface="Times New Roman"/>
                <a:cs typeface="Times New Roman"/>
              </a:rPr>
              <a:t>including immediate military</a:t>
            </a:r>
            <a:r>
              <a:rPr lang="en-US" sz="3200" spc="90" dirty="0">
                <a:latin typeface="Times New Roman"/>
                <a:cs typeface="Times New Roman"/>
              </a:rPr>
              <a:t> </a:t>
            </a:r>
            <a:r>
              <a:rPr lang="en-US" sz="3200" spc="-5" dirty="0">
                <a:latin typeface="Times New Roman"/>
                <a:cs typeface="Times New Roman"/>
              </a:rPr>
              <a:t>involvement.</a:t>
            </a:r>
            <a:endParaRPr lang="en-US" sz="32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Types of Disasters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83640" y="3429000"/>
            <a:ext cx="4776720" cy="3200400"/>
          </a:xfrm>
          <a:prstGeom prst="rect">
            <a:avLst/>
          </a:prstGeom>
        </p:spPr>
      </p:pic>
    </p:spTree>
    <p:extLst>
      <p:ext uri="{BB962C8B-B14F-4D97-AF65-F5344CB8AC3E}">
        <p14:creationId xmlns:p14="http://schemas.microsoft.com/office/powerpoint/2010/main" val="8330491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1569660"/>
          </a:xfrm>
          <a:prstGeom prst="rect">
            <a:avLst/>
          </a:prstGeom>
        </p:spPr>
        <p:txBody>
          <a:bodyPr wrap="square">
            <a:spAutoFit/>
          </a:bodyPr>
          <a:lstStyle/>
          <a:p>
            <a:pPr marL="355600" marR="346710" indent="-342900">
              <a:lnSpc>
                <a:spcPct val="99600"/>
              </a:lnSpc>
              <a:spcBef>
                <a:spcPts val="630"/>
              </a:spcBef>
              <a:buFont typeface="Times New Roman"/>
              <a:buChar char="•"/>
              <a:tabLst>
                <a:tab pos="354965" algn="l"/>
                <a:tab pos="355600" algn="l"/>
              </a:tabLst>
            </a:pPr>
            <a:r>
              <a:rPr lang="en-US" sz="3200" b="1" dirty="0">
                <a:latin typeface="Times New Roman"/>
                <a:cs typeface="Times New Roman"/>
              </a:rPr>
              <a:t>Major </a:t>
            </a:r>
            <a:r>
              <a:rPr lang="en-US" sz="3200" b="1" spc="-5" dirty="0">
                <a:latin typeface="Times New Roman"/>
                <a:cs typeface="Times New Roman"/>
              </a:rPr>
              <a:t>Disaster </a:t>
            </a:r>
            <a:r>
              <a:rPr lang="en-US" sz="3200" spc="-5" dirty="0">
                <a:latin typeface="Times New Roman"/>
                <a:cs typeface="Times New Roman"/>
              </a:rPr>
              <a:t>– A disaster that </a:t>
            </a:r>
            <a:r>
              <a:rPr lang="en-US" sz="3200" dirty="0">
                <a:latin typeface="Times New Roman"/>
                <a:cs typeface="Times New Roman"/>
              </a:rPr>
              <a:t>will likely  exceed </a:t>
            </a:r>
            <a:r>
              <a:rPr lang="en-US" sz="3200" spc="-5" dirty="0">
                <a:latin typeface="Times New Roman"/>
                <a:cs typeface="Times New Roman"/>
              </a:rPr>
              <a:t>local capabilities </a:t>
            </a:r>
            <a:r>
              <a:rPr lang="en-US" sz="3200" dirty="0">
                <a:latin typeface="Times New Roman"/>
                <a:cs typeface="Times New Roman"/>
              </a:rPr>
              <a:t>and </a:t>
            </a:r>
            <a:r>
              <a:rPr lang="en-US" sz="3200" spc="-5" dirty="0">
                <a:latin typeface="Times New Roman"/>
                <a:cs typeface="Times New Roman"/>
              </a:rPr>
              <a:t>require </a:t>
            </a:r>
            <a:r>
              <a:rPr lang="en-US" sz="3200" dirty="0">
                <a:latin typeface="Times New Roman"/>
                <a:cs typeface="Times New Roman"/>
              </a:rPr>
              <a:t>a </a:t>
            </a:r>
            <a:r>
              <a:rPr lang="en-US" sz="3200" spc="-5" dirty="0">
                <a:latin typeface="Times New Roman"/>
                <a:cs typeface="Times New Roman"/>
              </a:rPr>
              <a:t>broad  </a:t>
            </a:r>
            <a:r>
              <a:rPr lang="en-US" sz="3200" dirty="0">
                <a:latin typeface="Times New Roman"/>
                <a:cs typeface="Times New Roman"/>
              </a:rPr>
              <a:t>range of state </a:t>
            </a:r>
            <a:r>
              <a:rPr lang="en-US" sz="3200" spc="-5" dirty="0">
                <a:latin typeface="Times New Roman"/>
                <a:cs typeface="Times New Roman"/>
              </a:rPr>
              <a:t>and </a:t>
            </a:r>
            <a:r>
              <a:rPr lang="en-US" sz="3200" dirty="0">
                <a:latin typeface="Times New Roman"/>
                <a:cs typeface="Times New Roman"/>
              </a:rPr>
              <a:t>federal</a:t>
            </a:r>
            <a:r>
              <a:rPr lang="en-US" sz="3200" spc="40" dirty="0">
                <a:latin typeface="Times New Roman"/>
                <a:cs typeface="Times New Roman"/>
              </a:rPr>
              <a:t> </a:t>
            </a:r>
            <a:r>
              <a:rPr lang="en-US" sz="3200" dirty="0">
                <a:latin typeface="Times New Roman"/>
                <a:cs typeface="Times New Roman"/>
              </a:rPr>
              <a:t>assistance.</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Types of Disasters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08480" y="3479409"/>
            <a:ext cx="5527040" cy="3108960"/>
          </a:xfrm>
          <a:prstGeom prst="rect">
            <a:avLst/>
          </a:prstGeom>
        </p:spPr>
      </p:pic>
    </p:spTree>
    <p:extLst>
      <p:ext uri="{BB962C8B-B14F-4D97-AF65-F5344CB8AC3E}">
        <p14:creationId xmlns:p14="http://schemas.microsoft.com/office/powerpoint/2010/main" val="1054953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042354"/>
          </a:xfrm>
          <a:prstGeom prst="rect">
            <a:avLst/>
          </a:prstGeom>
        </p:spPr>
        <p:txBody>
          <a:bodyPr wrap="square">
            <a:spAutoFit/>
          </a:bodyPr>
          <a:lstStyle/>
          <a:p>
            <a:pPr marL="355600" marR="5080" indent="-342900">
              <a:lnSpc>
                <a:spcPct val="99400"/>
              </a:lnSpc>
              <a:spcBef>
                <a:spcPts val="770"/>
              </a:spcBef>
              <a:buFont typeface="Times New Roman"/>
              <a:buChar char="•"/>
              <a:tabLst>
                <a:tab pos="354965" algn="l"/>
                <a:tab pos="355600" algn="l"/>
              </a:tabLst>
            </a:pPr>
            <a:r>
              <a:rPr lang="en-US" sz="3200" b="1" dirty="0">
                <a:latin typeface="Times New Roman"/>
                <a:cs typeface="Times New Roman"/>
              </a:rPr>
              <a:t>Minor </a:t>
            </a:r>
            <a:r>
              <a:rPr lang="en-US" sz="3200" b="1" spc="-5" dirty="0">
                <a:latin typeface="Times New Roman"/>
                <a:cs typeface="Times New Roman"/>
              </a:rPr>
              <a:t>Disaster </a:t>
            </a:r>
            <a:r>
              <a:rPr lang="en-US" sz="3200" dirty="0">
                <a:latin typeface="Times New Roman"/>
                <a:cs typeface="Times New Roman"/>
              </a:rPr>
              <a:t>- A </a:t>
            </a:r>
            <a:r>
              <a:rPr lang="en-US" sz="3200" spc="-5" dirty="0">
                <a:latin typeface="Times New Roman"/>
                <a:cs typeface="Times New Roman"/>
              </a:rPr>
              <a:t>disaster </a:t>
            </a:r>
            <a:r>
              <a:rPr lang="en-US" sz="3200" dirty="0">
                <a:latin typeface="Times New Roman"/>
                <a:cs typeface="Times New Roman"/>
              </a:rPr>
              <a:t>that is </a:t>
            </a:r>
            <a:r>
              <a:rPr lang="en-US" sz="3200" spc="-10" dirty="0">
                <a:latin typeface="Times New Roman"/>
                <a:cs typeface="Times New Roman"/>
              </a:rPr>
              <a:t>likely </a:t>
            </a:r>
            <a:r>
              <a:rPr lang="en-US" sz="3200" dirty="0">
                <a:latin typeface="Times New Roman"/>
                <a:cs typeface="Times New Roman"/>
              </a:rPr>
              <a:t>to</a:t>
            </a:r>
            <a:r>
              <a:rPr lang="en-US" sz="3200" spc="-415" dirty="0">
                <a:latin typeface="Times New Roman"/>
                <a:cs typeface="Times New Roman"/>
              </a:rPr>
              <a:t> </a:t>
            </a:r>
            <a:r>
              <a:rPr lang="en-US" sz="3200" spc="-10" dirty="0">
                <a:latin typeface="Times New Roman"/>
                <a:cs typeface="Times New Roman"/>
              </a:rPr>
              <a:t>be  </a:t>
            </a:r>
            <a:r>
              <a:rPr lang="en-US" sz="3200" dirty="0">
                <a:latin typeface="Times New Roman"/>
                <a:cs typeface="Times New Roman"/>
              </a:rPr>
              <a:t>within </a:t>
            </a:r>
            <a:r>
              <a:rPr lang="en-US" sz="3200" spc="-5" dirty="0">
                <a:latin typeface="Times New Roman"/>
                <a:cs typeface="Times New Roman"/>
              </a:rPr>
              <a:t>the </a:t>
            </a:r>
            <a:r>
              <a:rPr lang="en-US" sz="3200" dirty="0">
                <a:latin typeface="Times New Roman"/>
                <a:cs typeface="Times New Roman"/>
              </a:rPr>
              <a:t>local </a:t>
            </a:r>
            <a:r>
              <a:rPr lang="en-US" sz="3200" spc="-5" dirty="0">
                <a:latin typeface="Times New Roman"/>
                <a:cs typeface="Times New Roman"/>
              </a:rPr>
              <a:t>response capabilities and  </a:t>
            </a:r>
            <a:r>
              <a:rPr lang="en-US" sz="3200" dirty="0">
                <a:latin typeface="Times New Roman"/>
                <a:cs typeface="Times New Roman"/>
              </a:rPr>
              <a:t>results </a:t>
            </a:r>
            <a:r>
              <a:rPr lang="en-US" sz="3200" spc="-10" dirty="0">
                <a:latin typeface="Times New Roman"/>
                <a:cs typeface="Times New Roman"/>
              </a:rPr>
              <a:t>in </a:t>
            </a:r>
            <a:r>
              <a:rPr lang="en-US" sz="3200" dirty="0">
                <a:latin typeface="Times New Roman"/>
                <a:cs typeface="Times New Roman"/>
              </a:rPr>
              <a:t>only a </a:t>
            </a:r>
            <a:r>
              <a:rPr lang="en-US" sz="3200" spc="-5" dirty="0">
                <a:latin typeface="Times New Roman"/>
                <a:cs typeface="Times New Roman"/>
              </a:rPr>
              <a:t>minimal </a:t>
            </a:r>
            <a:r>
              <a:rPr lang="en-US" sz="3200" dirty="0">
                <a:latin typeface="Times New Roman"/>
                <a:cs typeface="Times New Roman"/>
              </a:rPr>
              <a:t>need for </a:t>
            </a:r>
            <a:r>
              <a:rPr lang="en-US" sz="3200" spc="-5" dirty="0">
                <a:latin typeface="Times New Roman"/>
                <a:cs typeface="Times New Roman"/>
              </a:rPr>
              <a:t>state </a:t>
            </a:r>
            <a:r>
              <a:rPr lang="en-US" sz="3200" dirty="0">
                <a:latin typeface="Times New Roman"/>
                <a:cs typeface="Times New Roman"/>
              </a:rPr>
              <a:t>or  Federal</a:t>
            </a:r>
            <a:r>
              <a:rPr lang="en-US" sz="3200" spc="50" dirty="0">
                <a:latin typeface="Times New Roman"/>
                <a:cs typeface="Times New Roman"/>
              </a:rPr>
              <a:t> </a:t>
            </a:r>
            <a:r>
              <a:rPr lang="en-US" sz="3200" dirty="0">
                <a:latin typeface="Times New Roman"/>
                <a:cs typeface="Times New Roman"/>
              </a:rPr>
              <a:t>assistance.</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dirty="0">
                <a:solidFill>
                  <a:schemeClr val="bg1"/>
                </a:solidFill>
                <a:latin typeface="Tw Cen MT Condensed" charset="0"/>
                <a:ea typeface="Tw Cen MT Condensed" charset="0"/>
                <a:cs typeface="Tw Cen MT Condensed" charset="0"/>
              </a:rPr>
              <a:t>Types of Disasters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870784"/>
            <a:ext cx="3901440" cy="2596230"/>
          </a:xfrm>
          <a:prstGeom prst="rect">
            <a:avLst/>
          </a:prstGeom>
        </p:spPr>
      </p:pic>
    </p:spTree>
    <p:extLst>
      <p:ext uri="{BB962C8B-B14F-4D97-AF65-F5344CB8AC3E}">
        <p14:creationId xmlns:p14="http://schemas.microsoft.com/office/powerpoint/2010/main" val="2940039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4444" b="76666"/>
          <a:stretch/>
        </p:blipFill>
        <p:spPr>
          <a:xfrm>
            <a:off x="0" y="0"/>
            <a:ext cx="9144000" cy="1295400"/>
          </a:xfrm>
          <a:prstGeom prst="rect">
            <a:avLst/>
          </a:prstGeom>
        </p:spPr>
      </p:pic>
      <p:sp>
        <p:nvSpPr>
          <p:cNvPr id="5" name="Rectangle 4"/>
          <p:cNvSpPr/>
          <p:nvPr/>
        </p:nvSpPr>
        <p:spPr>
          <a:xfrm>
            <a:off x="609600" y="1676400"/>
            <a:ext cx="8229600" cy="4003660"/>
          </a:xfrm>
          <a:prstGeom prst="rect">
            <a:avLst/>
          </a:prstGeom>
        </p:spPr>
        <p:txBody>
          <a:bodyPr wrap="square">
            <a:spAutoFit/>
          </a:bodyPr>
          <a:lstStyle/>
          <a:p>
            <a:pPr fontAlgn="auto">
              <a:spcAft>
                <a:spcPts val="0"/>
              </a:spcAft>
            </a:pPr>
            <a:r>
              <a:rPr lang="en-US" sz="4000" b="1" dirty="0">
                <a:latin typeface="Times New Roman" panose="02020603050405020304" pitchFamily="18" charset="0"/>
                <a:ea typeface="Tw Cen MT Condensed" charset="0"/>
                <a:cs typeface="Times New Roman" panose="02020603050405020304" pitchFamily="18" charset="0"/>
              </a:rPr>
              <a:t>MEMA </a:t>
            </a:r>
            <a:r>
              <a:rPr lang="en-US" sz="4000" b="1" spc="-5" dirty="0">
                <a:latin typeface="Times New Roman" panose="02020603050405020304" pitchFamily="18" charset="0"/>
                <a:cs typeface="Times New Roman" panose="02020603050405020304" pitchFamily="18" charset="0"/>
              </a:rPr>
              <a:t>§33-15-7</a:t>
            </a:r>
            <a:endParaRPr lang="en-US" sz="4000" b="1" dirty="0">
              <a:latin typeface="Times New Roman" panose="02020603050405020304" pitchFamily="18" charset="0"/>
              <a:ea typeface="Tw Cen MT Condensed" charset="0"/>
              <a:cs typeface="Times New Roman" panose="02020603050405020304" pitchFamily="18" charset="0"/>
            </a:endParaRPr>
          </a:p>
          <a:p>
            <a:pPr marL="12700" marR="433705">
              <a:spcBef>
                <a:spcPts val="245"/>
              </a:spcBef>
              <a:tabLst>
                <a:tab pos="354965" algn="l"/>
                <a:tab pos="355600" algn="l"/>
              </a:tabLst>
            </a:pPr>
            <a:endParaRPr lang="en-US" sz="1200" dirty="0">
              <a:latin typeface="Times New Roman"/>
              <a:cs typeface="Times New Roman"/>
            </a:endParaRPr>
          </a:p>
          <a:p>
            <a:pPr marL="12700" marR="433705">
              <a:lnSpc>
                <a:spcPts val="3820"/>
              </a:lnSpc>
              <a:spcBef>
                <a:spcPts val="245"/>
              </a:spcBef>
              <a:tabLst>
                <a:tab pos="354965" algn="l"/>
                <a:tab pos="355600" algn="l"/>
              </a:tabLst>
            </a:pPr>
            <a:r>
              <a:rPr lang="en-US" sz="3800" dirty="0">
                <a:latin typeface="Times New Roman"/>
                <a:cs typeface="Times New Roman"/>
              </a:rPr>
              <a:t>In </a:t>
            </a:r>
            <a:r>
              <a:rPr lang="en-US" sz="3800" spc="-5" dirty="0">
                <a:latin typeface="Times New Roman"/>
                <a:cs typeface="Times New Roman"/>
              </a:rPr>
              <a:t>accordance with</a:t>
            </a:r>
            <a:r>
              <a:rPr lang="en-US" sz="3800" dirty="0">
                <a:latin typeface="Times New Roman"/>
                <a:cs typeface="Times New Roman"/>
              </a:rPr>
              <a:t>§</a:t>
            </a:r>
            <a:r>
              <a:rPr lang="en-US" sz="3800" spc="-5" dirty="0">
                <a:latin typeface="Times New Roman"/>
                <a:cs typeface="Times New Roman"/>
              </a:rPr>
              <a:t>33-15-7, the Mississippi Emergency Management Agency (MEMA) </a:t>
            </a:r>
            <a:r>
              <a:rPr lang="en-US" sz="3800" dirty="0">
                <a:latin typeface="Times New Roman"/>
                <a:cs typeface="Times New Roman"/>
              </a:rPr>
              <a:t>was  established </a:t>
            </a:r>
            <a:r>
              <a:rPr lang="en-US" sz="3800" spc="-5" dirty="0">
                <a:latin typeface="Times New Roman"/>
                <a:cs typeface="Times New Roman"/>
              </a:rPr>
              <a:t>and </a:t>
            </a:r>
            <a:r>
              <a:rPr lang="en-US" sz="3800" dirty="0">
                <a:latin typeface="Times New Roman"/>
                <a:cs typeface="Times New Roman"/>
              </a:rPr>
              <a:t>the Executive </a:t>
            </a:r>
            <a:r>
              <a:rPr lang="en-US" sz="3800" spc="-5" dirty="0">
                <a:latin typeface="Times New Roman"/>
                <a:cs typeface="Times New Roman"/>
              </a:rPr>
              <a:t>Director</a:t>
            </a:r>
            <a:r>
              <a:rPr lang="en-US" sz="3800" spc="-50" dirty="0">
                <a:latin typeface="Times New Roman"/>
                <a:cs typeface="Times New Roman"/>
              </a:rPr>
              <a:t> </a:t>
            </a:r>
            <a:r>
              <a:rPr lang="en-US" sz="3800" dirty="0">
                <a:latin typeface="Times New Roman"/>
                <a:cs typeface="Times New Roman"/>
              </a:rPr>
              <a:t>was appointed by </a:t>
            </a:r>
            <a:r>
              <a:rPr lang="en-US" sz="3800" spc="-10" dirty="0">
                <a:latin typeface="Times New Roman"/>
                <a:cs typeface="Times New Roman"/>
              </a:rPr>
              <a:t>the</a:t>
            </a:r>
            <a:r>
              <a:rPr lang="en-US" sz="3800" spc="10" dirty="0">
                <a:latin typeface="Times New Roman"/>
                <a:cs typeface="Times New Roman"/>
              </a:rPr>
              <a:t> </a:t>
            </a:r>
            <a:r>
              <a:rPr lang="en-US" sz="3800" spc="-20" dirty="0">
                <a:latin typeface="Times New Roman"/>
                <a:cs typeface="Times New Roman"/>
              </a:rPr>
              <a:t>Governor.</a:t>
            </a:r>
            <a:endParaRPr lang="en-US" sz="3800" dirty="0">
              <a:latin typeface="Times New Roman"/>
              <a:cs typeface="Times New Roman"/>
            </a:endParaRPr>
          </a:p>
          <a:p>
            <a:endParaRPr lang="en-US" sz="4050" b="1" dirty="0">
              <a:latin typeface="Times New Roman" charset="0"/>
              <a:ea typeface="Times New Roman" charset="0"/>
              <a:cs typeface="Times New Roman" charset="0"/>
            </a:endParaRPr>
          </a:p>
        </p:txBody>
      </p:sp>
      <p:sp>
        <p:nvSpPr>
          <p:cNvPr id="6" name="Title 1"/>
          <p:cNvSpPr txBox="1">
            <a:spLocks/>
          </p:cNvSpPr>
          <p:nvPr/>
        </p:nvSpPr>
        <p:spPr>
          <a:xfrm>
            <a:off x="2971800" y="304800"/>
            <a:ext cx="61722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endParaRPr lang="en-US" sz="5400" dirty="0">
              <a:solidFill>
                <a:schemeClr val="bg1"/>
              </a:solidFill>
              <a:latin typeface="Tw Cen MT Condensed" panose="020B0606020104020203" pitchFamily="34" charset="0"/>
              <a:ea typeface="Tw Cen MT Condensed" charset="0"/>
              <a:cs typeface="Tw Cen MT Condensed" charset="0"/>
            </a:endParaRPr>
          </a:p>
        </p:txBody>
      </p:sp>
    </p:spTree>
    <p:extLst>
      <p:ext uri="{BB962C8B-B14F-4D97-AF65-F5344CB8AC3E}">
        <p14:creationId xmlns:p14="http://schemas.microsoft.com/office/powerpoint/2010/main" val="2199044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539430"/>
          </a:xfrm>
          <a:prstGeom prst="rect">
            <a:avLst/>
          </a:prstGeom>
        </p:spPr>
        <p:txBody>
          <a:bodyPr wrap="square">
            <a:spAutoFit/>
          </a:bodyPr>
          <a:lstStyle/>
          <a:p>
            <a:r>
              <a:rPr lang="en-US" sz="2800" dirty="0">
                <a:latin typeface="Times New Roman" charset="0"/>
                <a:ea typeface="Times New Roman" charset="0"/>
                <a:cs typeface="Times New Roman" charset="0"/>
              </a:rPr>
              <a:t>(a)  There is hereby created within the executive branch of the state government a department called the Mississippi Emergency Management Agency with a director of emergency management who shall be appointed by the Governor; he shall hold office during the pleasure of the Governor and shall be compensated as determined by any appropriation that may be made by the Legislature for such purposes. </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1772998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3539430"/>
          </a:xfrm>
          <a:prstGeom prst="rect">
            <a:avLst/>
          </a:prstGeom>
        </p:spPr>
        <p:txBody>
          <a:bodyPr wrap="square">
            <a:spAutoFit/>
          </a:bodyPr>
          <a:lstStyle/>
          <a:p>
            <a:r>
              <a:rPr lang="en-US" sz="2800" dirty="0">
                <a:latin typeface="Times New Roman" charset="0"/>
                <a:ea typeface="Times New Roman" charset="0"/>
                <a:cs typeface="Times New Roman" charset="0"/>
              </a:rPr>
              <a:t>(b)  The director, with the approval of the Governor, may employ such technical, clerical, stenographic and other personnel, to be compensated as provided in any appropriation that may be made for such purpose, and may make such expenditures within the appropriation therefor, or from other funds made available to him for purposes of emergency management, as may be necessary to carry out the purposes of this article. </a:t>
            </a:r>
            <a:endParaRPr lang="en-US" sz="28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29036556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2246769"/>
          </a:xfrm>
          <a:prstGeom prst="rect">
            <a:avLst/>
          </a:prstGeom>
        </p:spPr>
        <p:txBody>
          <a:bodyPr wrap="square">
            <a:spAutoFit/>
          </a:bodyPr>
          <a:lstStyle/>
          <a:p>
            <a:pPr marL="514350" indent="-514350">
              <a:buAutoNum type="alphaLcParenBoth" startAt="3"/>
            </a:pPr>
            <a:r>
              <a:rPr lang="en-US" sz="2800" dirty="0">
                <a:latin typeface="Times New Roman" charset="0"/>
                <a:ea typeface="Times New Roman" charset="0"/>
                <a:cs typeface="Times New Roman" charset="0"/>
              </a:rPr>
              <a:t>The director and other personnel of the emergency management agency shall be provided with appropriate office space, furniture, equipment, supplies, stationery and printing in the same manner as provided for other state agencies. </a:t>
            </a: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29594982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E7755-99FA-407B-BAB4-A4BB476E2DAE}"/>
              </a:ext>
            </a:extLst>
          </p:cNvPr>
          <p:cNvPicPr>
            <a:picLocks noChangeAspect="1"/>
          </p:cNvPicPr>
          <p:nvPr/>
        </p:nvPicPr>
        <p:blipFill rotWithShape="1">
          <a:blip r:embed="rId2">
            <a:extLst>
              <a:ext uri="{28A0092B-C50C-407E-A947-70E740481C1C}">
                <a14:useLocalDpi xmlns:a14="http://schemas.microsoft.com/office/drawing/2010/main" val="0"/>
              </a:ext>
            </a:extLst>
          </a:blip>
          <a:srcRect t="3334" b="77778"/>
          <a:stretch/>
        </p:blipFill>
        <p:spPr>
          <a:xfrm>
            <a:off x="0" y="0"/>
            <a:ext cx="9144000" cy="1295400"/>
          </a:xfrm>
          <a:prstGeom prst="rect">
            <a:avLst/>
          </a:prstGeom>
        </p:spPr>
      </p:pic>
      <p:sp>
        <p:nvSpPr>
          <p:cNvPr id="3" name="Rectangle 2"/>
          <p:cNvSpPr/>
          <p:nvPr/>
        </p:nvSpPr>
        <p:spPr>
          <a:xfrm>
            <a:off x="609600" y="1676400"/>
            <a:ext cx="8229600" cy="4493538"/>
          </a:xfrm>
          <a:prstGeom prst="rect">
            <a:avLst/>
          </a:prstGeom>
        </p:spPr>
        <p:txBody>
          <a:bodyPr wrap="square">
            <a:spAutoFit/>
          </a:bodyPr>
          <a:lstStyle/>
          <a:p>
            <a:r>
              <a:rPr lang="en-US" sz="2600" dirty="0">
                <a:latin typeface="Times New Roman" charset="0"/>
                <a:ea typeface="Times New Roman" charset="0"/>
                <a:cs typeface="Times New Roman" charset="0"/>
              </a:rPr>
              <a:t>(d)  The director, subject to the direction and control of the Governor, shall be the executive head of the emergency management agency and shall be responsible to the Governor for carrying out the program for emergency management of this state. He shall coordinate the activities of all organizations for emergency management within the state, and shall maintain liaison with and cooperate with emergency management agencies and organizations of other states and of the federal government, and shall have such additional authority, duties, and responsibilities authorized by this article as may be prescribed by the Governor. </a:t>
            </a:r>
            <a:endParaRPr lang="en-US" sz="2600" dirty="0">
              <a:latin typeface="Times New Roman"/>
              <a:cs typeface="Times New Roman"/>
            </a:endParaRPr>
          </a:p>
        </p:txBody>
      </p:sp>
      <p:sp>
        <p:nvSpPr>
          <p:cNvPr id="5" name="Title 1"/>
          <p:cNvSpPr txBox="1">
            <a:spLocks/>
          </p:cNvSpPr>
          <p:nvPr/>
        </p:nvSpPr>
        <p:spPr>
          <a:xfrm>
            <a:off x="2819400" y="304800"/>
            <a:ext cx="6324600" cy="990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5400" dirty="0">
                <a:solidFill>
                  <a:schemeClr val="bg1"/>
                </a:solidFill>
                <a:latin typeface="Tw Cen MT Condensed" charset="0"/>
                <a:ea typeface="Tw Cen MT Condensed" charset="0"/>
                <a:cs typeface="Tw Cen MT Condensed" charset="0"/>
              </a:rPr>
              <a:t>MEMA </a:t>
            </a:r>
            <a:r>
              <a:rPr lang="en-US" sz="5400" spc="-5" dirty="0">
                <a:solidFill>
                  <a:schemeClr val="bg1"/>
                </a:solidFill>
                <a:latin typeface="Tw Cen MT Condensed" panose="020B0606020104020203" pitchFamily="34" charset="0"/>
              </a:rPr>
              <a:t>§33-15-7</a:t>
            </a:r>
            <a:r>
              <a:rPr lang="en-US" sz="5400" dirty="0">
                <a:solidFill>
                  <a:schemeClr val="bg1"/>
                </a:solidFill>
                <a:latin typeface="Tw Cen MT Condensed" charset="0"/>
                <a:ea typeface="Tw Cen MT Condensed" charset="0"/>
                <a:cs typeface="Tw Cen MT Condensed" charset="0"/>
              </a:rPr>
              <a:t> </a:t>
            </a:r>
          </a:p>
        </p:txBody>
      </p:sp>
    </p:spTree>
    <p:extLst>
      <p:ext uri="{BB962C8B-B14F-4D97-AF65-F5344CB8AC3E}">
        <p14:creationId xmlns:p14="http://schemas.microsoft.com/office/powerpoint/2010/main" val="178719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92830</TotalTime>
  <Words>6710</Words>
  <Application>Microsoft Office PowerPoint</Application>
  <PresentationFormat>On-screen Show (4:3)</PresentationFormat>
  <Paragraphs>718</Paragraphs>
  <Slides>164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164</vt:i4>
      </vt:variant>
    </vt:vector>
  </HeadingPairs>
  <TitlesOfParts>
    <vt:vector size="175" baseType="lpstr">
      <vt:lpstr>ＭＳ Ｐゴシック</vt:lpstr>
      <vt:lpstr>Arial</vt:lpstr>
      <vt:lpstr>Calibri</vt:lpstr>
      <vt:lpstr>Calibri Light</vt:lpstr>
      <vt:lpstr>Courier New</vt:lpstr>
      <vt:lpstr>Symbol</vt:lpstr>
      <vt:lpstr>Times New Roman</vt:lpstr>
      <vt:lpstr>TimesNewRomanPS-BoldItalicMT</vt:lpstr>
      <vt:lpstr>Tw Cen MT Condensed</vt:lpstr>
      <vt:lpstr>Wingdings</vt:lpstr>
      <vt:lpstr>Office Theme</vt:lpstr>
      <vt:lpstr>MEMA 101 DAY, MONTH 00, 2018 – CLASSROOM XXX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Radiological Emergency Preparedness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Wilson</dc:creator>
  <cp:lastModifiedBy>gflynn@mema.ms.gov</cp:lastModifiedBy>
  <cp:revision>845</cp:revision>
  <cp:lastPrinted>2018-08-28T23:50:37Z</cp:lastPrinted>
  <dcterms:created xsi:type="dcterms:W3CDTF">2011-01-21T20:51:45Z</dcterms:created>
  <dcterms:modified xsi:type="dcterms:W3CDTF">2018-10-04T13:00:24Z</dcterms:modified>
</cp:coreProperties>
</file>