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48" autoAdjust="0"/>
  </p:normalViewPr>
  <p:slideViewPr>
    <p:cSldViewPr>
      <p:cViewPr varScale="1">
        <p:scale>
          <a:sx n="83" d="100"/>
          <a:sy n="83" d="100"/>
        </p:scale>
        <p:origin x="-12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F1C50-4FCC-404D-A1C2-A5A0D84BD185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B0857-AECA-42D0-ABCD-514395A3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EF49F6B-A4C8-4894-ADD6-36CF54837CF2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3" tIns="45717" rIns="91433" bIns="45717"/>
          <a:lstStyle/>
          <a:p>
            <a:pPr eaLnBrk="1" hangingPunct="1"/>
            <a:endParaRPr lang="en-US" dirty="0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295A40-7577-48C5-BD78-445077F30DA8}" type="slidenum">
              <a:rPr lang="en-US" sz="1200">
                <a:latin typeface="Arial" charset="0"/>
                <a:ea typeface="ＭＳ Ｐゴシック" pitchFamily="34" charset="-128"/>
              </a:rPr>
              <a:pPr algn="r" eaLnBrk="1" hangingPunct="1"/>
              <a:t>5</a:t>
            </a:fld>
            <a:endParaRPr lang="en-US" sz="12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Earthquakes over</a:t>
            </a:r>
            <a:r>
              <a:rPr lang="en-US" baseline="0" dirty="0" smtClean="0"/>
              <a:t> the last 10 years</a:t>
            </a:r>
          </a:p>
          <a:p>
            <a:r>
              <a:rPr lang="en-US" baseline="0" dirty="0" smtClean="0"/>
              <a:t> - killed nearly 1,000,000 people combined</a:t>
            </a:r>
          </a:p>
          <a:p>
            <a:r>
              <a:rPr lang="en-US" baseline="0" dirty="0" smtClean="0"/>
              <a:t> - Many of these quakes have struck large population centers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2550-370C-4EEF-871A-677479CE66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6136CE0-43EE-4811-8901-A26587902BB7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E0BEF11-F671-41AF-AD3D-D3F6219BFC27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20" indent="-2857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00" indent="-22855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920" indent="-22855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040" indent="-22855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160" indent="-228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280" indent="-228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400" indent="-228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520" indent="-228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DD84AE0-116B-4FE3-B059-D1E51E3685EA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3BE93-63EA-4883-A1DF-DBD4684EDD9E}" type="slidenum">
              <a:rPr lang="en-US"/>
              <a:pPr/>
              <a:t>27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4EAF-FDA7-426C-8A6A-67055091ABD1}" type="slidenum">
              <a:rPr lang="en-US"/>
              <a:pPr/>
              <a:t>28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181600"/>
            <a:ext cx="7772400" cy="1470025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1524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b="1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693A8-54FC-4EAC-96D2-6D0421249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3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71652-9D98-4F13-8404-18FA1F2FA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3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03A75-D924-4F64-8C6A-FE48D7D1F2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7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6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79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5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1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5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45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42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48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Dem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Dem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Dem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Dem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Dem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Dem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Dem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562599"/>
            <a:ext cx="7772400" cy="1219201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Earthquake Hazards in the Central U.S.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Brian Blake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Central U.S. Earthquake Consortium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762000"/>
            <a:ext cx="64008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MEMA SAR Planning Meeting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July 24, 2013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Senatobia, Mississippi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4" descr="CUSEC White 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57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31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The New Madrid Earthquakes of 1811-12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51054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Winter of 1811-12</a:t>
            </a:r>
          </a:p>
          <a:p>
            <a:pPr eaLnBrk="1" hangingPunct="1">
              <a:defRPr/>
            </a:pPr>
            <a:r>
              <a:rPr lang="en-US" dirty="0" smtClean="0"/>
              <a:t>M7-8.0</a:t>
            </a:r>
          </a:p>
          <a:p>
            <a:pPr eaLnBrk="1" hangingPunct="1">
              <a:defRPr/>
            </a:pPr>
            <a:r>
              <a:rPr lang="en-US" dirty="0" smtClean="0"/>
              <a:t>Thousands of Aftershocks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Lasting Effects</a:t>
            </a:r>
          </a:p>
        </p:txBody>
      </p:sp>
      <p:pic>
        <p:nvPicPr>
          <p:cNvPr id="262147" name="Picture 3" descr="G:\EVERYONE\Pics\Meetings &amp; Workshops\2009\2009.09.22 Town Hall Caruthersville,MO\DSC_11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875" y="1905000"/>
            <a:ext cx="343852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48" name="Picture 4" descr="G:\EVERYONE\Pics\Meetings &amp; Workshops\2008\Quake on the Lake 2008\IMG_086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57200" y="5257800"/>
            <a:ext cx="104584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7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Central U.S. vs. California Earthquakes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729413" y="6548438"/>
            <a:ext cx="2338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>
                <a:latin typeface="Calibri" pitchFamily="34" charset="0"/>
              </a:rPr>
              <a:t>Map Source:  US Geological Survey</a:t>
            </a:r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152400" y="5732463"/>
            <a:ext cx="3429000" cy="973137"/>
            <a:chOff x="152400" y="5685793"/>
            <a:chExt cx="3429000" cy="972814"/>
          </a:xfrm>
        </p:grpSpPr>
        <p:sp>
          <p:nvSpPr>
            <p:cNvPr id="7179" name="TextBox 7"/>
            <p:cNvSpPr txBox="1">
              <a:spLocks noChangeArrowheads="1"/>
            </p:cNvSpPr>
            <p:nvPr/>
          </p:nvSpPr>
          <p:spPr bwMode="auto">
            <a:xfrm>
              <a:off x="533400" y="5685793"/>
              <a:ext cx="3048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sz="1200"/>
                <a:t>Shaking felt, little to no damage</a:t>
              </a:r>
            </a:p>
          </p:txBody>
        </p:sp>
        <p:sp>
          <p:nvSpPr>
            <p:cNvPr id="7180" name="TextBox 15"/>
            <p:cNvSpPr txBox="1">
              <a:spLocks noChangeArrowheads="1"/>
            </p:cNvSpPr>
            <p:nvPr/>
          </p:nvSpPr>
          <p:spPr bwMode="auto">
            <a:xfrm>
              <a:off x="533400" y="6196942"/>
              <a:ext cx="304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sz="1200"/>
                <a:t>Minor to major damage to buildings and contents</a:t>
              </a:r>
            </a:p>
          </p:txBody>
        </p:sp>
        <p:pic>
          <p:nvPicPr>
            <p:cNvPr id="71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761037"/>
              <a:ext cx="3540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304269"/>
              <a:ext cx="3540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1277937"/>
            <a:ext cx="8048625" cy="512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8526463" y="21336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4" name="Freeform 14"/>
          <p:cNvSpPr>
            <a:spLocks/>
          </p:cNvSpPr>
          <p:nvPr/>
        </p:nvSpPr>
        <p:spPr bwMode="auto">
          <a:xfrm>
            <a:off x="96838" y="1435100"/>
            <a:ext cx="9498012" cy="4837113"/>
          </a:xfrm>
          <a:custGeom>
            <a:avLst/>
            <a:gdLst>
              <a:gd name="T0" fmla="*/ 8400717 w 9497560"/>
              <a:gd name="T1" fmla="*/ 0 h 4837181"/>
              <a:gd name="T2" fmla="*/ 8597434 w 9497560"/>
              <a:gd name="T3" fmla="*/ 383418 h 4837181"/>
              <a:gd name="T4" fmla="*/ 8941693 w 9497560"/>
              <a:gd name="T5" fmla="*/ 1228896 h 4837181"/>
              <a:gd name="T6" fmla="*/ 207326 w 9497560"/>
              <a:gd name="T7" fmla="*/ 786492 h 4837181"/>
              <a:gd name="T8" fmla="*/ 3148291 w 9497560"/>
              <a:gd name="T9" fmla="*/ 3490059 h 4837181"/>
              <a:gd name="T10" fmla="*/ 7741700 w 9497560"/>
              <a:gd name="T11" fmla="*/ 4502670 h 48371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97560" h="4837181">
                <a:moveTo>
                  <a:pt x="8397517" y="0"/>
                </a:moveTo>
                <a:cubicBezTo>
                  <a:pt x="8450775" y="89309"/>
                  <a:pt x="8504033" y="178619"/>
                  <a:pt x="8594162" y="383458"/>
                </a:cubicBezTo>
                <a:cubicBezTo>
                  <a:pt x="8684291" y="588297"/>
                  <a:pt x="10336110" y="1161845"/>
                  <a:pt x="8938291" y="1229032"/>
                </a:cubicBezTo>
                <a:cubicBezTo>
                  <a:pt x="7540472" y="1296219"/>
                  <a:pt x="1172446" y="409677"/>
                  <a:pt x="207246" y="786580"/>
                </a:cubicBezTo>
                <a:cubicBezTo>
                  <a:pt x="-757954" y="1163483"/>
                  <a:pt x="1891839" y="2871019"/>
                  <a:pt x="3147091" y="3490451"/>
                </a:cubicBezTo>
                <a:cubicBezTo>
                  <a:pt x="4402343" y="4109883"/>
                  <a:pt x="7728924" y="5463458"/>
                  <a:pt x="7738756" y="450317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4005263"/>
            <a:ext cx="189071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Northridge, CA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7348" y="4157246"/>
            <a:ext cx="151887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Charleston, MO</a:t>
            </a:r>
          </a:p>
        </p:txBody>
      </p:sp>
    </p:spTree>
    <p:extLst>
      <p:ext uri="{BB962C8B-B14F-4D97-AF65-F5344CB8AC3E}">
        <p14:creationId xmlns:p14="http://schemas.microsoft.com/office/powerpoint/2010/main" val="324092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Mt. Carmel, IL Earthquake</a:t>
            </a:r>
          </a:p>
        </p:txBody>
      </p:sp>
      <p:graphicFrame>
        <p:nvGraphicFramePr>
          <p:cNvPr id="10243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48341663"/>
              </p:ext>
            </p:extLst>
          </p:nvPr>
        </p:nvGraphicFramePr>
        <p:xfrm>
          <a:off x="838200" y="1295400"/>
          <a:ext cx="410527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Acrobat Document" r:id="rId4" imgW="5829300" imgH="7200900" progId="AcroExch.Document.7">
                  <p:embed/>
                </p:oleObj>
              </mc:Choice>
              <mc:Fallback>
                <p:oleObj name="Acrobat Document" r:id="rId4" imgW="5829300" imgH="72009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533" t="4546" r="7019" b="9091"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4105275" cy="495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447800"/>
            <a:ext cx="3810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4/18/2008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M5.2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Mt. Carmel, IL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Felt in 16 States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38,274 Reports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Maximum Intensity VII</a:t>
            </a:r>
            <a:br>
              <a:rPr lang="en-US" sz="2800" smtClean="0"/>
            </a:b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Damage in 3 states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6400800" y="65532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Tahoma" charset="0"/>
              </a:rPr>
              <a:t>Map Source:  US Geological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327971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Mineral, VA Earthquake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76400"/>
            <a:ext cx="38862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8/23/2011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M5.8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Felt over the entire eastern seaboard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148,000 + felt reports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Maximum Intensity VII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Largest earthquake in 50+ years in the region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400800" y="65532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Tahoma" charset="0"/>
              </a:rPr>
              <a:t>Map Source:  US Geological Survey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1584" r="2759" b="3781"/>
          <a:stretch>
            <a:fillRect/>
          </a:stretch>
        </p:blipFill>
        <p:spPr bwMode="auto">
          <a:xfrm>
            <a:off x="457200" y="1296988"/>
            <a:ext cx="4452938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40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eq magnitudes M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3372" r="4403" b="2804"/>
          <a:stretch/>
        </p:blipFill>
        <p:spPr>
          <a:xfrm>
            <a:off x="-84084" y="157654"/>
            <a:ext cx="4845269" cy="6505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04800"/>
            <a:ext cx="4038600" cy="61722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700" b="1" dirty="0" smtClean="0"/>
              <a:t>Earthquakes in Mississippi</a:t>
            </a:r>
            <a:br>
              <a:rPr lang="en-US" sz="2700" b="1" dirty="0" smtClean="0"/>
            </a:br>
            <a:endParaRPr lang="en-US" sz="2700" dirty="0"/>
          </a:p>
          <a:p>
            <a:pPr>
              <a:lnSpc>
                <a:spcPct val="90000"/>
              </a:lnSpc>
            </a:pPr>
            <a:r>
              <a:rPr lang="en-US" dirty="0" smtClean="0"/>
              <a:t>December 17, 1931</a:t>
            </a:r>
            <a:br>
              <a:rPr lang="en-US" dirty="0" smtClean="0"/>
            </a:br>
            <a:r>
              <a:rPr lang="en-US" dirty="0" smtClean="0"/>
              <a:t>Charleston, MS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Magnitude 4.6 @ 3:30AM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Intensity VI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Largest Earthquake in state history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That’s only 30 miles from here!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Chimney Damage, Walls and Foundation Damage to High School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83220" y="1379480"/>
            <a:ext cx="228600" cy="2286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4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iquefaction susc 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0"/>
            <a:ext cx="5334000" cy="690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45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What if it happened today?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 40 Million residents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5M in elementary and secondary school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Business &amp; Industry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1.8T GDP or 20%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 15 Million Buildings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2M+ FPRs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3K+ Hospital Facilities, 275k Beds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800k Highway Miles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165k Highway Bridges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125k Utility Facilities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8883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/>
              <a:t>What if it happened today?</a:t>
            </a:r>
            <a:br>
              <a:rPr lang="en-US" sz="3200" b="1" dirty="0"/>
            </a:br>
            <a:r>
              <a:rPr lang="en-US" sz="3200" b="1" dirty="0"/>
              <a:t>7.7M New Madrid Earthquake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8 State Perspective</a:t>
            </a:r>
          </a:p>
          <a:p>
            <a:pPr lvl="1" eaLnBrk="1" hangingPunct="1">
              <a:defRPr/>
            </a:pPr>
            <a:r>
              <a:rPr lang="en-US" sz="2400"/>
              <a:t>7+ Million People</a:t>
            </a:r>
          </a:p>
          <a:p>
            <a:pPr lvl="1" eaLnBrk="1" hangingPunct="1">
              <a:defRPr/>
            </a:pPr>
            <a:r>
              <a:rPr lang="en-US" sz="2400"/>
              <a:t>85,000 Injured</a:t>
            </a:r>
          </a:p>
          <a:p>
            <a:pPr lvl="1" eaLnBrk="1" hangingPunct="1">
              <a:defRPr/>
            </a:pPr>
            <a:r>
              <a:rPr lang="en-US" sz="2400"/>
              <a:t>3,500 Deaths</a:t>
            </a:r>
          </a:p>
          <a:p>
            <a:pPr lvl="1" eaLnBrk="1" hangingPunct="1">
              <a:defRPr/>
            </a:pPr>
            <a:r>
              <a:rPr lang="en-US" sz="2400"/>
              <a:t>2M Seek Shelter</a:t>
            </a:r>
          </a:p>
          <a:p>
            <a:pPr lvl="1" eaLnBrk="1" hangingPunct="1">
              <a:defRPr/>
            </a:pPr>
            <a:r>
              <a:rPr lang="en-US" sz="2400"/>
              <a:t>3600 Bridges Damaged</a:t>
            </a:r>
          </a:p>
          <a:p>
            <a:pPr lvl="1" eaLnBrk="1" hangingPunct="1">
              <a:defRPr/>
            </a:pPr>
            <a:r>
              <a:rPr lang="en-US" sz="2400"/>
              <a:t>700K Buildings Damaged</a:t>
            </a:r>
          </a:p>
          <a:p>
            <a:pPr lvl="1" eaLnBrk="1" hangingPunct="1">
              <a:defRPr/>
            </a:pPr>
            <a:r>
              <a:rPr lang="en-US" sz="2400"/>
              <a:t>32K Buildings Collapsed</a:t>
            </a:r>
          </a:p>
          <a:p>
            <a:pPr lvl="1" eaLnBrk="1" hangingPunct="1">
              <a:defRPr/>
            </a:pPr>
            <a:r>
              <a:rPr lang="en-US" sz="2400"/>
              <a:t> $300B Event</a:t>
            </a:r>
          </a:p>
          <a:p>
            <a:pPr lvl="1" eaLnBrk="1" hangingPunct="1">
              <a:defRPr/>
            </a:pPr>
            <a:endParaRPr lang="en-US" sz="2400"/>
          </a:p>
          <a:p>
            <a:pPr lvl="1" eaLnBrk="1" hangingPunct="1">
              <a:defRPr/>
            </a:pPr>
            <a:endParaRPr lang="en-US" sz="2400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400" smtClean="0"/>
              <a:t> 2.6M Households without electricity</a:t>
            </a:r>
          </a:p>
          <a:p>
            <a:pPr lvl="1" eaLnBrk="1" hangingPunct="1">
              <a:defRPr/>
            </a:pPr>
            <a:r>
              <a:rPr lang="en-US" sz="2400" smtClean="0"/>
              <a:t>1.1M without Water</a:t>
            </a:r>
          </a:p>
          <a:p>
            <a:pPr lvl="1" eaLnBrk="1" hangingPunct="1">
              <a:defRPr/>
            </a:pPr>
            <a:r>
              <a:rPr lang="en-US" sz="2400" smtClean="0"/>
              <a:t>1,500 USAR Teams needed – 28 currently</a:t>
            </a:r>
          </a:p>
          <a:p>
            <a:pPr lvl="1" eaLnBrk="1" hangingPunct="1">
              <a:defRPr/>
            </a:pPr>
            <a:r>
              <a:rPr lang="en-US" sz="2400" smtClean="0"/>
              <a:t>Dam and Levee failures</a:t>
            </a:r>
          </a:p>
          <a:p>
            <a:pPr lvl="1" eaLnBrk="1" hangingPunct="1">
              <a:defRPr/>
            </a:pPr>
            <a:endParaRPr lang="en-US" sz="2400" smtClean="0"/>
          </a:p>
          <a:p>
            <a:pPr lvl="1" eaLnBrk="1" hangingPunct="1">
              <a:defRPr/>
            </a:pPr>
            <a:r>
              <a:rPr lang="en-US" sz="2400" smtClean="0"/>
              <a:t>What about cascading events?  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304800" y="6248400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Katrina:  $88B / 2500 Deaths / Costliest Hurricane Ever…</a:t>
            </a:r>
          </a:p>
        </p:txBody>
      </p:sp>
    </p:spTree>
    <p:extLst>
      <p:ext uri="{BB962C8B-B14F-4D97-AF65-F5344CB8AC3E}">
        <p14:creationId xmlns:p14="http://schemas.microsoft.com/office/powerpoint/2010/main" val="374757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4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4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4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4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/>
      <p:bldP spid="264196" grpId="0" build="p"/>
      <p:bldP spid="2641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8991600" cy="675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21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186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17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Overview of CUSEC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</a:t>
            </a:r>
            <a:r>
              <a:rPr lang="en-US" sz="2400" b="1" dirty="0" smtClean="0"/>
              <a:t>Formed in 1983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Result of a growing body of research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Partnership effort between State and Federal Government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 NEHRP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</a:t>
            </a:r>
            <a:r>
              <a:rPr lang="en-US" sz="2400" b="1" dirty="0" smtClean="0"/>
              <a:t>Board of Directors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</a:t>
            </a:r>
            <a:r>
              <a:rPr lang="en-US" sz="2400" b="1" dirty="0" smtClean="0"/>
              <a:t>Eight Member States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</a:t>
            </a:r>
            <a:r>
              <a:rPr lang="en-US" sz="2400" b="1" dirty="0" smtClean="0"/>
              <a:t>Key Partnerships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6148" name="Picture 4" descr="CUSEC White 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7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" y="57150"/>
            <a:ext cx="9045767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02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11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09537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28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01642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72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04042" cy="681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21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1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9" y="0"/>
            <a:ext cx="9181436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48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What if it happened here today?</a:t>
            </a:r>
            <a:br>
              <a:rPr lang="en-US" sz="4000"/>
            </a:br>
            <a:r>
              <a:rPr lang="en-US" sz="4000"/>
              <a:t>Disaster Response</a:t>
            </a:r>
          </a:p>
        </p:txBody>
      </p:sp>
      <p:pic>
        <p:nvPicPr>
          <p:cNvPr id="234499" name="Picture 3" descr="MS_1604_USR_01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20950"/>
            <a:ext cx="4038600" cy="2687638"/>
          </a:xfrm>
          <a:noFill/>
          <a:ln/>
        </p:spPr>
      </p:pic>
      <p:pic>
        <p:nvPicPr>
          <p:cNvPr id="234500" name="Picture 4" descr="MS_1604_DMAT_03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2850" y="4213225"/>
            <a:ext cx="3289300" cy="2187575"/>
          </a:xfrm>
          <a:noFill/>
          <a:ln/>
        </p:spPr>
      </p:pic>
      <p:pic>
        <p:nvPicPr>
          <p:cNvPr id="234501" name="Picture 5" descr="MS_1604_nationalguard_00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00200"/>
            <a:ext cx="3276600" cy="2135188"/>
          </a:xfrm>
          <a:ln/>
        </p:spPr>
      </p:pic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1219200" y="5195888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dirty="0">
                <a:latin typeface="Calibri" pitchFamily="34" charset="0"/>
              </a:rPr>
              <a:t>Search &amp; Rescue</a:t>
            </a: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5510226" y="6356350"/>
            <a:ext cx="2400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Emergency Health Care</a:t>
            </a:r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5245133" y="3733800"/>
            <a:ext cx="28098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Food &amp; Water Distribution</a:t>
            </a: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212725" y="6432550"/>
            <a:ext cx="4276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Tahoma" charset="0"/>
              </a:rPr>
              <a:t>Photos Courtesy Mississippi Emergency Management Agency</a:t>
            </a:r>
          </a:p>
        </p:txBody>
      </p:sp>
    </p:spTree>
    <p:extLst>
      <p:ext uri="{BB962C8B-B14F-4D97-AF65-F5344CB8AC3E}">
        <p14:creationId xmlns:p14="http://schemas.microsoft.com/office/powerpoint/2010/main" val="134083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What if it happened here today? </a:t>
            </a:r>
            <a:br>
              <a:rPr lang="en-US" sz="4000"/>
            </a:br>
            <a:r>
              <a:rPr lang="en-US" sz="4000"/>
              <a:t>Disaster Recovery</a:t>
            </a:r>
          </a:p>
        </p:txBody>
      </p:sp>
      <p:pic>
        <p:nvPicPr>
          <p:cNvPr id="236547" name="Picture 3" descr="Gulfport, Ms., September 22, 2005 -- Hurricane Katrina disaster victim, Martha Hentor, 82, stands in front of her FEMA provided temporary housing ..."/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435225"/>
            <a:ext cx="3810000" cy="2859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548" name="Picture 4" descr="KATRINA 05 mobile 05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1763" y="1600200"/>
            <a:ext cx="2909887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549" name="Picture 5" descr="MS_1604_cleanup_024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2850" y="4349750"/>
            <a:ext cx="3289300" cy="2187575"/>
          </a:xfrm>
          <a:noFill/>
          <a:ln/>
        </p:spPr>
      </p:pic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990600" y="5329238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dirty="0">
                <a:latin typeface="Calibri" pitchFamily="34" charset="0"/>
              </a:rPr>
              <a:t>Temporary Housing</a:t>
            </a: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6064250" y="3729038"/>
            <a:ext cx="11663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Mass Care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5646738" y="6486525"/>
            <a:ext cx="21256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Debris Removal</a:t>
            </a:r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212725" y="6432550"/>
            <a:ext cx="4276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Tahoma" charset="0"/>
              </a:rPr>
              <a:t>Photos Courtesy Mississippi Emergency Management Agency</a:t>
            </a:r>
          </a:p>
        </p:txBody>
      </p:sp>
    </p:spTree>
    <p:extLst>
      <p:ext uri="{BB962C8B-B14F-4D97-AF65-F5344CB8AC3E}">
        <p14:creationId xmlns:p14="http://schemas.microsoft.com/office/powerpoint/2010/main" val="270568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The stage is set…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Last significant earthquake in 1895</a:t>
            </a:r>
            <a:br>
              <a:rPr lang="en-US" sz="3600" dirty="0" smtClean="0"/>
            </a:b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High percentage of structures built with no seismic considerations</a:t>
            </a:r>
            <a:br>
              <a:rPr lang="en-US" sz="3600" dirty="0" smtClean="0"/>
            </a:b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Low level of understanding / belief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8750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Overview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Earthquake Hazards &amp; Scenario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Earthquake Considerations for SAR</a:t>
            </a:r>
            <a:endParaRPr lang="en-US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CAPSTONE-14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3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is the risk in Mississippi?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NW Portion of State is most vulnerable, depending on the epicenter of the quake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Lots of Delta “Gumbo”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Secondary Effects</a:t>
            </a:r>
          </a:p>
          <a:p>
            <a:pPr lvl="1"/>
            <a:r>
              <a:rPr lang="en-US" dirty="0" smtClean="0"/>
              <a:t>Liquefaction</a:t>
            </a:r>
          </a:p>
          <a:p>
            <a:pPr lvl="1"/>
            <a:r>
              <a:rPr lang="en-US" dirty="0" smtClean="0"/>
              <a:t>Fire following</a:t>
            </a:r>
          </a:p>
          <a:p>
            <a:pPr lvl="1"/>
            <a:r>
              <a:rPr lang="en-US" dirty="0" smtClean="0"/>
              <a:t>Critical Infrastructure 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638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Terminology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Epicenter</a:t>
            </a:r>
          </a:p>
          <a:p>
            <a:endParaRPr lang="en-US" dirty="0" smtClean="0"/>
          </a:p>
          <a:p>
            <a:r>
              <a:rPr lang="en-US" dirty="0" smtClean="0"/>
              <a:t>Magnitude vs. Intensity </a:t>
            </a:r>
          </a:p>
          <a:p>
            <a:endParaRPr lang="en-US" dirty="0"/>
          </a:p>
          <a:p>
            <a:r>
              <a:rPr lang="en-US" dirty="0" smtClean="0"/>
              <a:t>Amplification</a:t>
            </a:r>
          </a:p>
          <a:p>
            <a:endParaRPr lang="en-US" dirty="0"/>
          </a:p>
          <a:p>
            <a:r>
              <a:rPr lang="en-US" dirty="0" smtClean="0"/>
              <a:t>Liquefaction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932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dropcoverholdon_2peo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91050"/>
            <a:ext cx="3175000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1850"/>
            <a:ext cx="3200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 descr="5th grade students at St. Maria Goretti School, Long Beach, 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200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6624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676400"/>
            <a:ext cx="49530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338138" indent="-338138" eaLnBrk="1" hangingPunct="1">
              <a:lnSpc>
                <a:spcPct val="90000"/>
              </a:lnSpc>
            </a:pPr>
            <a:r>
              <a:rPr lang="en-US" sz="4000" b="1" dirty="0" smtClean="0">
                <a:effectLst/>
              </a:rPr>
              <a:t>Drop </a:t>
            </a:r>
            <a:r>
              <a:rPr lang="en-US" sz="4000" dirty="0" smtClean="0">
                <a:effectLst/>
              </a:rPr>
              <a:t>to the floor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effectLst/>
            </a:endParaRPr>
          </a:p>
          <a:p>
            <a:pPr marL="338138" indent="-338138" eaLnBrk="1" hangingPunct="1">
              <a:lnSpc>
                <a:spcPct val="90000"/>
              </a:lnSpc>
            </a:pPr>
            <a:r>
              <a:rPr lang="en-US" sz="4000" dirty="0" smtClean="0">
                <a:effectLst/>
              </a:rPr>
              <a:t>Take </a:t>
            </a:r>
            <a:r>
              <a:rPr lang="en-US" sz="4000" b="1" dirty="0" smtClean="0">
                <a:effectLst/>
              </a:rPr>
              <a:t>Cover </a:t>
            </a:r>
          </a:p>
          <a:p>
            <a:pPr marL="338138" indent="-338138" eaLnBrk="1" hangingPunct="1">
              <a:lnSpc>
                <a:spcPct val="90000"/>
              </a:lnSpc>
            </a:pPr>
            <a:endParaRPr lang="en-US" sz="2400" b="1" dirty="0" smtClean="0">
              <a:effectLst/>
            </a:endParaRPr>
          </a:p>
          <a:p>
            <a:pPr marL="338138" indent="-338138" eaLnBrk="1" hangingPunct="1">
              <a:lnSpc>
                <a:spcPct val="90000"/>
              </a:lnSpc>
            </a:pPr>
            <a:r>
              <a:rPr lang="en-US" sz="4000" b="1" dirty="0" smtClean="0">
                <a:effectLst/>
              </a:rPr>
              <a:t>Hold On </a:t>
            </a:r>
            <a:r>
              <a:rPr lang="en-US" sz="4000" dirty="0" smtClean="0">
                <a:effectLst/>
              </a:rPr>
              <a:t>to it firmly</a:t>
            </a:r>
            <a:br>
              <a:rPr lang="en-US" sz="4000" dirty="0" smtClean="0">
                <a:effectLst/>
              </a:rPr>
            </a:br>
            <a:endParaRPr lang="en-US" sz="4000" dirty="0" smtClean="0">
              <a:effectLst/>
            </a:endParaRPr>
          </a:p>
          <a:p>
            <a:pPr marL="738188" lvl="1" indent="-338138">
              <a:lnSpc>
                <a:spcPct val="90000"/>
              </a:lnSpc>
            </a:pPr>
            <a:r>
              <a:rPr lang="en-US" sz="2000" dirty="0" smtClean="0">
                <a:effectLst/>
              </a:rPr>
              <a:t>If inside, stay inside!</a:t>
            </a:r>
          </a:p>
          <a:p>
            <a:pPr marL="738188" lvl="1" indent="-338138">
              <a:lnSpc>
                <a:spcPct val="90000"/>
              </a:lnSpc>
            </a:pPr>
            <a:r>
              <a:rPr lang="en-US" sz="2000" dirty="0" smtClean="0">
                <a:effectLst/>
              </a:rPr>
              <a:t>If outside, stay outside!</a:t>
            </a: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How to Protect Yourself During an Earthquake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181600" y="6491288"/>
            <a:ext cx="3962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>
                <a:latin typeface="Calibri" pitchFamily="34" charset="0"/>
              </a:rPr>
              <a:t>Image Source:  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3777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International Earthquake Reminders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9075"/>
            <a:ext cx="4038600" cy="45307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/>
              <a:t>2003 </a:t>
            </a:r>
            <a:r>
              <a:rPr lang="en-US" sz="2800" dirty="0" smtClean="0"/>
              <a:t>- </a:t>
            </a:r>
            <a:r>
              <a:rPr lang="en-US" sz="2800" dirty="0"/>
              <a:t>Bam Iran</a:t>
            </a:r>
          </a:p>
          <a:p>
            <a:pPr>
              <a:defRPr/>
            </a:pPr>
            <a:r>
              <a:rPr lang="en-US" sz="2800" dirty="0"/>
              <a:t>2004 - Indian Ocean </a:t>
            </a:r>
          </a:p>
          <a:p>
            <a:pPr>
              <a:defRPr/>
            </a:pPr>
            <a:r>
              <a:rPr lang="en-US" sz="2800" dirty="0" smtClean="0"/>
              <a:t>2008 </a:t>
            </a:r>
            <a:r>
              <a:rPr lang="en-US" sz="2800" dirty="0"/>
              <a:t>- Sichuan China</a:t>
            </a:r>
          </a:p>
          <a:p>
            <a:pPr marL="0" indent="0" eaLnBrk="1" hangingPunct="1"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Haiti Earthquake </a:t>
            </a:r>
          </a:p>
          <a:p>
            <a:pPr lvl="1" eaLnBrk="1" hangingPunct="1">
              <a:defRPr/>
            </a:pPr>
            <a:r>
              <a:rPr lang="en-US" sz="2400" dirty="0" smtClean="0"/>
              <a:t>January 12, 2010</a:t>
            </a:r>
          </a:p>
          <a:p>
            <a:pPr lvl="1" eaLnBrk="1" hangingPunct="1">
              <a:defRPr/>
            </a:pPr>
            <a:r>
              <a:rPr lang="en-US" sz="2400" dirty="0" smtClean="0"/>
              <a:t>M7.0</a:t>
            </a:r>
          </a:p>
          <a:p>
            <a:pPr lvl="1" eaLnBrk="1" hangingPunct="1">
              <a:defRPr/>
            </a:pPr>
            <a:r>
              <a:rPr lang="en-US" sz="2400" dirty="0" smtClean="0"/>
              <a:t>230k lives lost</a:t>
            </a:r>
          </a:p>
          <a:p>
            <a:pPr lvl="1" eaLnBrk="1" hangingPunct="1">
              <a:defRPr/>
            </a:pPr>
            <a:r>
              <a:rPr lang="en-US" sz="2400" dirty="0" smtClean="0"/>
              <a:t>1M homeless</a:t>
            </a:r>
          </a:p>
          <a:p>
            <a:pPr lvl="1" eaLnBrk="1" hangingPunct="1">
              <a:defRPr/>
            </a:pPr>
            <a:r>
              <a:rPr lang="en-US" sz="2400" dirty="0" smtClean="0"/>
              <a:t>250k + buildings collapsed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39624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5181600" y="6491288"/>
            <a:ext cx="3962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>
                <a:latin typeface="Calibri" pitchFamily="34" charset="0"/>
              </a:rPr>
              <a:t>Image Source:  Marcello Casal Jr, WikiMedia</a:t>
            </a:r>
          </a:p>
        </p:txBody>
      </p:sp>
    </p:spTree>
    <p:extLst>
      <p:ext uri="{BB962C8B-B14F-4D97-AF65-F5344CB8AC3E}">
        <p14:creationId xmlns:p14="http://schemas.microsoft.com/office/powerpoint/2010/main" val="46165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Tōhoku Earthquake and Tsunami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March 11, 2011</a:t>
            </a:r>
          </a:p>
          <a:p>
            <a:pPr eaLnBrk="1" hangingPunct="1">
              <a:defRPr/>
            </a:pPr>
            <a:r>
              <a:rPr lang="en-US" dirty="0" smtClean="0"/>
              <a:t>M9.0</a:t>
            </a:r>
          </a:p>
          <a:p>
            <a:pPr eaLnBrk="1" hangingPunct="1">
              <a:defRPr/>
            </a:pPr>
            <a:r>
              <a:rPr lang="en-US" dirty="0" smtClean="0"/>
              <a:t>Duration of Shaking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15,000 Fatalities</a:t>
            </a:r>
          </a:p>
          <a:p>
            <a:pPr eaLnBrk="1" hangingPunct="1">
              <a:defRPr/>
            </a:pPr>
            <a:r>
              <a:rPr lang="en-US" dirty="0" smtClean="0"/>
              <a:t>4M without Power</a:t>
            </a:r>
          </a:p>
          <a:p>
            <a:pPr eaLnBrk="1" hangingPunct="1">
              <a:defRPr/>
            </a:pPr>
            <a:r>
              <a:rPr lang="en-US" dirty="0" smtClean="0"/>
              <a:t>1.5M without Water</a:t>
            </a:r>
          </a:p>
          <a:p>
            <a:pPr eaLnBrk="1" hangingPunct="1">
              <a:defRPr/>
            </a:pPr>
            <a:r>
              <a:rPr lang="en-US" dirty="0" smtClean="0"/>
              <a:t>$300B in Damages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286000"/>
            <a:ext cx="41529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81600" y="6553200"/>
            <a:ext cx="396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>
                <a:latin typeface="Calibri" pitchFamily="34" charset="0"/>
              </a:rPr>
              <a:t>Image Source:  </a:t>
            </a:r>
            <a:r>
              <a:rPr lang="en-US" sz="1200" dirty="0" smtClean="0">
                <a:latin typeface="Calibri" pitchFamily="34" charset="0"/>
              </a:rPr>
              <a:t>Reuters</a:t>
            </a:r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3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earthquake.usgs.gov/hazards/products/graphic2pct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97427"/>
            <a:ext cx="9732492" cy="648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29413" y="6548438"/>
            <a:ext cx="2338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dirty="0">
                <a:latin typeface="Calibri" pitchFamily="34" charset="0"/>
              </a:rPr>
              <a:t>Map Source:  US Geological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18623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Earthquakes in the Central US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886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New Madrid Seismic Zone</a:t>
            </a:r>
            <a:br>
              <a:rPr lang="en-US" sz="2800" smtClean="0"/>
            </a:b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Wabash Valley Seismic Zone</a:t>
            </a:r>
            <a:br>
              <a:rPr lang="en-US" sz="2800" smtClean="0"/>
            </a:b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Appalachian/East Tennessee Seismic Zone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729413" y="6440488"/>
            <a:ext cx="2338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>
                <a:latin typeface="Calibri" pitchFamily="34" charset="0"/>
              </a:rPr>
              <a:t>Map Source:  US Geological Survey</a:t>
            </a:r>
          </a:p>
        </p:txBody>
      </p:sp>
      <p:pic>
        <p:nvPicPr>
          <p:cNvPr id="7173" name="Picture 6" descr="New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476375"/>
            <a:ext cx="421481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37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EC New Madrid Field">
  <a:themeElements>
    <a:clrScheme name="CUSEC New Madrid Fi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EC New Madrid Field">
      <a:majorFont>
        <a:latin typeface="Franklin Gothic Demi"/>
        <a:ea typeface=""/>
        <a:cs typeface=""/>
      </a:majorFont>
      <a:minorFont>
        <a:latin typeface="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EC New Madrid Fi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EC New Madrid Fi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EC New Madrid Fi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EC New Madrid Fi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EC New Madrid Fi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EC New Madrid Fi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EC New Madrid Fi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EC New Madrid Fi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EC New Madrid Fi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EC New Madrid Fi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EC New Madrid Fi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EC New Madrid Fi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CUSEC New Madrid Field</Template>
  <TotalTime>1798</TotalTime>
  <Words>483</Words>
  <Application>Microsoft Office PowerPoint</Application>
  <PresentationFormat>On-screen Show (4:3)</PresentationFormat>
  <Paragraphs>164</Paragraphs>
  <Slides>30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CUSEC New Madrid Field</vt:lpstr>
      <vt:lpstr>Acrobat Document</vt:lpstr>
      <vt:lpstr>Earthquake Hazards in the Central U.S. Brian Blake Central U.S. Earthquake Consortium </vt:lpstr>
      <vt:lpstr>Overview of CUSEC</vt:lpstr>
      <vt:lpstr>Presentation Overview</vt:lpstr>
      <vt:lpstr>Terminology</vt:lpstr>
      <vt:lpstr>How to Protect Yourself During an Earthquake</vt:lpstr>
      <vt:lpstr>International Earthquake Reminders</vt:lpstr>
      <vt:lpstr>Tōhoku Earthquake and Tsunami</vt:lpstr>
      <vt:lpstr>PowerPoint Presentation</vt:lpstr>
      <vt:lpstr>Earthquakes in the Central US</vt:lpstr>
      <vt:lpstr>The New Madrid Earthquakes of 1811-12</vt:lpstr>
      <vt:lpstr>Central U.S. vs. California Earthquakes</vt:lpstr>
      <vt:lpstr>Mt. Carmel, IL Earthquake</vt:lpstr>
      <vt:lpstr>Mineral, VA Earthquake</vt:lpstr>
      <vt:lpstr>PowerPoint Presentation</vt:lpstr>
      <vt:lpstr>PowerPoint Presentation</vt:lpstr>
      <vt:lpstr>What if it happened today? </vt:lpstr>
      <vt:lpstr>What if it happened today? 7.7M New Madrid Earthquake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it happened here today? Disaster Response</vt:lpstr>
      <vt:lpstr>What if it happened here today?  Disaster Recovery</vt:lpstr>
      <vt:lpstr>The stage is set…</vt:lpstr>
      <vt:lpstr>What is the risk in Mississippi?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Blake</dc:creator>
  <cp:lastModifiedBy>Brian Blake</cp:lastModifiedBy>
  <cp:revision>28</cp:revision>
  <dcterms:created xsi:type="dcterms:W3CDTF">2012-07-16T16:54:01Z</dcterms:created>
  <dcterms:modified xsi:type="dcterms:W3CDTF">2013-07-23T20:23:18Z</dcterms:modified>
</cp:coreProperties>
</file>