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71"/>
  </p:notesMasterIdLst>
  <p:handoutMasterIdLst>
    <p:handoutMasterId r:id="rId72"/>
  </p:handoutMasterIdLst>
  <p:sldIdLst>
    <p:sldId id="405" r:id="rId2"/>
    <p:sldId id="425" r:id="rId3"/>
    <p:sldId id="423" r:id="rId4"/>
    <p:sldId id="426" r:id="rId5"/>
    <p:sldId id="503" r:id="rId6"/>
    <p:sldId id="427" r:id="rId7"/>
    <p:sldId id="428" r:id="rId8"/>
    <p:sldId id="429" r:id="rId9"/>
    <p:sldId id="430" r:id="rId10"/>
    <p:sldId id="434" r:id="rId11"/>
    <p:sldId id="435" r:id="rId12"/>
    <p:sldId id="433" r:id="rId13"/>
    <p:sldId id="431" r:id="rId14"/>
    <p:sldId id="432" r:id="rId15"/>
    <p:sldId id="449" r:id="rId16"/>
    <p:sldId id="448" r:id="rId17"/>
    <p:sldId id="450" r:id="rId18"/>
    <p:sldId id="451" r:id="rId19"/>
    <p:sldId id="452" r:id="rId20"/>
    <p:sldId id="453" r:id="rId21"/>
    <p:sldId id="454" r:id="rId22"/>
    <p:sldId id="455" r:id="rId23"/>
    <p:sldId id="456" r:id="rId24"/>
    <p:sldId id="457" r:id="rId25"/>
    <p:sldId id="458" r:id="rId26"/>
    <p:sldId id="447"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46" r:id="rId41"/>
    <p:sldId id="473" r:id="rId42"/>
    <p:sldId id="474" r:id="rId43"/>
    <p:sldId id="475" r:id="rId44"/>
    <p:sldId id="476" r:id="rId45"/>
    <p:sldId id="477" r:id="rId46"/>
    <p:sldId id="478" r:id="rId47"/>
    <p:sldId id="479" r:id="rId48"/>
    <p:sldId id="481" r:id="rId49"/>
    <p:sldId id="482" r:id="rId50"/>
    <p:sldId id="483" r:id="rId51"/>
    <p:sldId id="484" r:id="rId52"/>
    <p:sldId id="485" r:id="rId53"/>
    <p:sldId id="486" r:id="rId54"/>
    <p:sldId id="487" r:id="rId55"/>
    <p:sldId id="488" r:id="rId56"/>
    <p:sldId id="489" r:id="rId57"/>
    <p:sldId id="491" r:id="rId58"/>
    <p:sldId id="445" r:id="rId59"/>
    <p:sldId id="505" r:id="rId60"/>
    <p:sldId id="506" r:id="rId61"/>
    <p:sldId id="507" r:id="rId62"/>
    <p:sldId id="493" r:id="rId63"/>
    <p:sldId id="494" r:id="rId64"/>
    <p:sldId id="495" r:id="rId65"/>
    <p:sldId id="499" r:id="rId66"/>
    <p:sldId id="442" r:id="rId67"/>
    <p:sldId id="441" r:id="rId68"/>
    <p:sldId id="440" r:id="rId69"/>
    <p:sldId id="424" r:id="rId7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A51"/>
    <a:srgbClr val="1F5E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4"/>
    <p:restoredTop sz="90645" autoAdjust="0"/>
  </p:normalViewPr>
  <p:slideViewPr>
    <p:cSldViewPr>
      <p:cViewPr varScale="1">
        <p:scale>
          <a:sx n="84" d="100"/>
          <a:sy n="84" d="100"/>
        </p:scale>
        <p:origin x="933" y="5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yton French" userId="6b41373f-a774-4730-9a3d-0f081f6b4aed" providerId="ADAL" clId="{C65B36F8-BA2D-4B91-AAEE-7BCA00C61E82}"/>
    <pc:docChg chg="modSld">
      <pc:chgData name="Clayton French" userId="6b41373f-a774-4730-9a3d-0f081f6b4aed" providerId="ADAL" clId="{C65B36F8-BA2D-4B91-AAEE-7BCA00C61E82}" dt="2019-12-10T17:25:56.256" v="21" actId="20577"/>
      <pc:docMkLst>
        <pc:docMk/>
      </pc:docMkLst>
      <pc:sldChg chg="modSp">
        <pc:chgData name="Clayton French" userId="6b41373f-a774-4730-9a3d-0f081f6b4aed" providerId="ADAL" clId="{C65B36F8-BA2D-4B91-AAEE-7BCA00C61E82}" dt="2019-12-10T17:19:17.657" v="4" actId="20577"/>
        <pc:sldMkLst>
          <pc:docMk/>
          <pc:sldMk cId="1164775597" sldId="405"/>
        </pc:sldMkLst>
        <pc:spChg chg="mod">
          <ac:chgData name="Clayton French" userId="6b41373f-a774-4730-9a3d-0f081f6b4aed" providerId="ADAL" clId="{C65B36F8-BA2D-4B91-AAEE-7BCA00C61E82}" dt="2019-12-10T17:19:17.657" v="4" actId="20577"/>
          <ac:spMkLst>
            <pc:docMk/>
            <pc:sldMk cId="1164775597" sldId="405"/>
            <ac:spMk id="4" creationId="{00000000-0000-0000-0000-000000000000}"/>
          </ac:spMkLst>
        </pc:spChg>
      </pc:sldChg>
      <pc:sldChg chg="modSp">
        <pc:chgData name="Clayton French" userId="6b41373f-a774-4730-9a3d-0f081f6b4aed" providerId="ADAL" clId="{C65B36F8-BA2D-4B91-AAEE-7BCA00C61E82}" dt="2019-12-10T17:25:56.256" v="21" actId="20577"/>
        <pc:sldMkLst>
          <pc:docMk/>
          <pc:sldMk cId="2171303871" sldId="424"/>
        </pc:sldMkLst>
        <pc:spChg chg="mod">
          <ac:chgData name="Clayton French" userId="6b41373f-a774-4730-9a3d-0f081f6b4aed" providerId="ADAL" clId="{C65B36F8-BA2D-4B91-AAEE-7BCA00C61E82}" dt="2019-12-10T17:25:56.256" v="21" actId="20577"/>
          <ac:spMkLst>
            <pc:docMk/>
            <pc:sldMk cId="2171303871" sldId="424"/>
            <ac:spMk id="4" creationId="{00000000-0000-0000-0000-000000000000}"/>
          </ac:spMkLst>
        </pc:spChg>
      </pc:sldChg>
      <pc:sldChg chg="modSp">
        <pc:chgData name="Clayton French" userId="6b41373f-a774-4730-9a3d-0f081f6b4aed" providerId="ADAL" clId="{C65B36F8-BA2D-4B91-AAEE-7BCA00C61E82}" dt="2019-12-10T17:22:27.248" v="9" actId="20577"/>
        <pc:sldMkLst>
          <pc:docMk/>
          <pc:sldMk cId="1965060358" sldId="465"/>
        </pc:sldMkLst>
        <pc:spChg chg="mod">
          <ac:chgData name="Clayton French" userId="6b41373f-a774-4730-9a3d-0f081f6b4aed" providerId="ADAL" clId="{C65B36F8-BA2D-4B91-AAEE-7BCA00C61E82}" dt="2019-12-10T17:22:27.248" v="9" actId="20577"/>
          <ac:spMkLst>
            <pc:docMk/>
            <pc:sldMk cId="1965060358" sldId="465"/>
            <ac:spMk id="5" creationId="{C054B046-CD6D-43E2-95DA-5807BD96EBBD}"/>
          </ac:spMkLst>
        </pc:spChg>
      </pc:sldChg>
      <pc:sldChg chg="modSp">
        <pc:chgData name="Clayton French" userId="6b41373f-a774-4730-9a3d-0f081f6b4aed" providerId="ADAL" clId="{C65B36F8-BA2D-4B91-AAEE-7BCA00C61E82}" dt="2019-12-10T17:22:43.930" v="10" actId="20577"/>
        <pc:sldMkLst>
          <pc:docMk/>
          <pc:sldMk cId="2788417322" sldId="466"/>
        </pc:sldMkLst>
        <pc:spChg chg="mod">
          <ac:chgData name="Clayton French" userId="6b41373f-a774-4730-9a3d-0f081f6b4aed" providerId="ADAL" clId="{C65B36F8-BA2D-4B91-AAEE-7BCA00C61E82}" dt="2019-12-10T17:22:43.930" v="10" actId="20577"/>
          <ac:spMkLst>
            <pc:docMk/>
            <pc:sldMk cId="2788417322" sldId="466"/>
            <ac:spMk id="4" creationId="{5DB0AC3B-DAB8-49FF-A429-26AE49E66C23}"/>
          </ac:spMkLst>
        </pc:spChg>
      </pc:sldChg>
      <pc:sldChg chg="modSp">
        <pc:chgData name="Clayton French" userId="6b41373f-a774-4730-9a3d-0f081f6b4aed" providerId="ADAL" clId="{C65B36F8-BA2D-4B91-AAEE-7BCA00C61E82}" dt="2019-12-10T17:24:28.846" v="11" actId="6549"/>
        <pc:sldMkLst>
          <pc:docMk/>
          <pc:sldMk cId="3716031119" sldId="489"/>
        </pc:sldMkLst>
        <pc:spChg chg="mod">
          <ac:chgData name="Clayton French" userId="6b41373f-a774-4730-9a3d-0f081f6b4aed" providerId="ADAL" clId="{C65B36F8-BA2D-4B91-AAEE-7BCA00C61E82}" dt="2019-12-10T17:24:28.846" v="11" actId="6549"/>
          <ac:spMkLst>
            <pc:docMk/>
            <pc:sldMk cId="3716031119" sldId="489"/>
            <ac:spMk id="9" creationId="{FDA478C2-C118-4DCC-BE46-F3692CC64D50}"/>
          </ac:spMkLst>
        </pc:spChg>
      </pc:sldChg>
      <pc:sldChg chg="modSp">
        <pc:chgData name="Clayton French" userId="6b41373f-a774-4730-9a3d-0f081f6b4aed" providerId="ADAL" clId="{C65B36F8-BA2D-4B91-AAEE-7BCA00C61E82}" dt="2019-12-10T17:24:40.782" v="17" actId="20577"/>
        <pc:sldMkLst>
          <pc:docMk/>
          <pc:sldMk cId="1076010116" sldId="491"/>
        </pc:sldMkLst>
        <pc:spChg chg="mod">
          <ac:chgData name="Clayton French" userId="6b41373f-a774-4730-9a3d-0f081f6b4aed" providerId="ADAL" clId="{C65B36F8-BA2D-4B91-AAEE-7BCA00C61E82}" dt="2019-12-10T17:24:40.782" v="17" actId="20577"/>
          <ac:spMkLst>
            <pc:docMk/>
            <pc:sldMk cId="1076010116" sldId="491"/>
            <ac:spMk id="9" creationId="{51BF2A16-99B5-4B4E-815F-D0F5200A0D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09BFF4B-C149-3247-9756-276FF0FCE09F}" type="datetimeFigureOut">
              <a:rPr lang="en-US"/>
              <a:pPr/>
              <a:t>12/10/2019</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AC4613-BBD7-CA43-B793-3C3BCDDF4D72}" type="slidenum">
              <a:rPr lang="en-US"/>
              <a:pPr/>
              <a:t>‹#›</a:t>
            </a:fld>
            <a:endParaRPr lang="en-US"/>
          </a:p>
        </p:txBody>
      </p:sp>
    </p:spTree>
    <p:extLst>
      <p:ext uri="{BB962C8B-B14F-4D97-AF65-F5344CB8AC3E}">
        <p14:creationId xmlns:p14="http://schemas.microsoft.com/office/powerpoint/2010/main" val="3663946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6A165620-627E-4F42-AEC7-AC219EA7D580}" type="datetimeFigureOut">
              <a:rPr lang="en-US"/>
              <a:pPr/>
              <a:t>12/10/2019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3177" tIns="46589" rIns="93177" bIns="46589"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6B7C34DE-544A-FC4C-87D2-C100D3B80866}" type="slidenum">
              <a:rPr lang="en-US"/>
              <a:pPr/>
              <a:t>‹#›</a:t>
            </a:fld>
            <a:endParaRPr lang="en-US"/>
          </a:p>
        </p:txBody>
      </p:sp>
    </p:spTree>
    <p:extLst>
      <p:ext uri="{BB962C8B-B14F-4D97-AF65-F5344CB8AC3E}">
        <p14:creationId xmlns:p14="http://schemas.microsoft.com/office/powerpoint/2010/main" val="1862356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C34DE-544A-FC4C-87D2-C100D3B80866}" type="slidenum">
              <a:rPr lang="en-US" smtClean="0"/>
              <a:pPr/>
              <a:t>1</a:t>
            </a:fld>
            <a:endParaRPr lang="en-US"/>
          </a:p>
        </p:txBody>
      </p:sp>
    </p:spTree>
    <p:extLst>
      <p:ext uri="{BB962C8B-B14F-4D97-AF65-F5344CB8AC3E}">
        <p14:creationId xmlns:p14="http://schemas.microsoft.com/office/powerpoint/2010/main" val="197278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C34DE-544A-FC4C-87D2-C100D3B80866}" type="slidenum">
              <a:rPr lang="en-US" smtClean="0"/>
              <a:pPr/>
              <a:t>69</a:t>
            </a:fld>
            <a:endParaRPr lang="en-US"/>
          </a:p>
        </p:txBody>
      </p:sp>
    </p:spTree>
    <p:extLst>
      <p:ext uri="{BB962C8B-B14F-4D97-AF65-F5344CB8AC3E}">
        <p14:creationId xmlns:p14="http://schemas.microsoft.com/office/powerpoint/2010/main" val="16010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97D5AA1-83B4-134B-B249-C6DD8BA97FF4}" type="datetimeFigureOut">
              <a:rPr lang="en-US" smtClean="0"/>
              <a:pPr/>
              <a:t>12/10/2019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0C003D-A044-5244-9399-4605C0C4A370}" type="slidenum">
              <a:rPr lang="en-US" smtClean="0"/>
              <a:pPr/>
              <a:t>‹#›</a:t>
            </a:fld>
            <a:endParaRPr lang="en-US"/>
          </a:p>
        </p:txBody>
      </p:sp>
    </p:spTree>
    <p:extLst>
      <p:ext uri="{BB962C8B-B14F-4D97-AF65-F5344CB8AC3E}">
        <p14:creationId xmlns:p14="http://schemas.microsoft.com/office/powerpoint/2010/main" val="122467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31C241-1A14-0741-8101-26D92758406B}" type="datetimeFigureOut">
              <a:rPr lang="en-US" smtClean="0"/>
              <a:pPr/>
              <a:t>12/10/2019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0738F50-A79B-E04C-B5B6-74ED5C19EC0D}" type="slidenum">
              <a:rPr lang="en-US" smtClean="0"/>
              <a:pPr/>
              <a:t>‹#›</a:t>
            </a:fld>
            <a:endParaRPr lang="en-US"/>
          </a:p>
        </p:txBody>
      </p:sp>
    </p:spTree>
    <p:extLst>
      <p:ext uri="{BB962C8B-B14F-4D97-AF65-F5344CB8AC3E}">
        <p14:creationId xmlns:p14="http://schemas.microsoft.com/office/powerpoint/2010/main" val="32723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B153-064A-CE4B-939A-2AE650433247}" type="datetimeFigureOut">
              <a:rPr lang="en-US" smtClean="0"/>
              <a:pPr/>
              <a:t>12/10/2019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34058A-883A-FB4E-971C-17C331F8B57E}" type="slidenum">
              <a:rPr lang="en-US" smtClean="0"/>
              <a:pPr/>
              <a:t>‹#›</a:t>
            </a:fld>
            <a:endParaRPr lang="en-US"/>
          </a:p>
        </p:txBody>
      </p:sp>
    </p:spTree>
    <p:extLst>
      <p:ext uri="{BB962C8B-B14F-4D97-AF65-F5344CB8AC3E}">
        <p14:creationId xmlns:p14="http://schemas.microsoft.com/office/powerpoint/2010/main" val="10191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F48D0-D275-264A-9A2D-4FE9951B98B9}" type="datetimeFigureOut">
              <a:rPr lang="en-US" smtClean="0"/>
              <a:pPr/>
              <a:t>12/10/2019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3F58B5-DBD6-7B45-AAAC-6C71CB9382A5}" type="slidenum">
              <a:rPr lang="en-US" smtClean="0"/>
              <a:pPr/>
              <a:t>‹#›</a:t>
            </a:fld>
            <a:endParaRPr lang="en-US"/>
          </a:p>
        </p:txBody>
      </p:sp>
    </p:spTree>
    <p:extLst>
      <p:ext uri="{BB962C8B-B14F-4D97-AF65-F5344CB8AC3E}">
        <p14:creationId xmlns:p14="http://schemas.microsoft.com/office/powerpoint/2010/main" val="168357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902A9C-7D9B-144C-B3DD-03EDD98D0A3C}" type="datetimeFigureOut">
              <a:rPr lang="en-US" smtClean="0"/>
              <a:pPr/>
              <a:t>12/10/2019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593D978-3788-5F43-9D08-C05683C5D9A4}" type="slidenum">
              <a:rPr lang="en-US" smtClean="0"/>
              <a:pPr/>
              <a:t>‹#›</a:t>
            </a:fld>
            <a:endParaRPr lang="en-US"/>
          </a:p>
        </p:txBody>
      </p:sp>
    </p:spTree>
    <p:extLst>
      <p:ext uri="{BB962C8B-B14F-4D97-AF65-F5344CB8AC3E}">
        <p14:creationId xmlns:p14="http://schemas.microsoft.com/office/powerpoint/2010/main" val="52808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3D029E-8033-BB41-9356-7F4A5930A8B0}" type="datetimeFigureOut">
              <a:rPr lang="en-US" smtClean="0"/>
              <a:pPr/>
              <a:t>12/10/2019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66E14CD-4D59-BF40-9CB7-2B22DCD297B6}" type="slidenum">
              <a:rPr lang="en-US" smtClean="0"/>
              <a:pPr/>
              <a:t>‹#›</a:t>
            </a:fld>
            <a:endParaRPr lang="en-US"/>
          </a:p>
        </p:txBody>
      </p:sp>
    </p:spTree>
    <p:extLst>
      <p:ext uri="{BB962C8B-B14F-4D97-AF65-F5344CB8AC3E}">
        <p14:creationId xmlns:p14="http://schemas.microsoft.com/office/powerpoint/2010/main" val="1790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CAE3C-7B3B-0E42-ACCD-18B155504069}" type="datetimeFigureOut">
              <a:rPr lang="en-US" smtClean="0"/>
              <a:pPr/>
              <a:t>12/10/2019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ED49B1D-F978-274A-BF28-46C1F291E041}" type="slidenum">
              <a:rPr lang="en-US" smtClean="0"/>
              <a:pPr/>
              <a:t>‹#›</a:t>
            </a:fld>
            <a:endParaRPr lang="en-US"/>
          </a:p>
        </p:txBody>
      </p:sp>
    </p:spTree>
    <p:extLst>
      <p:ext uri="{BB962C8B-B14F-4D97-AF65-F5344CB8AC3E}">
        <p14:creationId xmlns:p14="http://schemas.microsoft.com/office/powerpoint/2010/main" val="35814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E4FAB6-24C2-0E44-8E99-44A044F7A77B}" type="datetimeFigureOut">
              <a:rPr lang="en-US" smtClean="0"/>
              <a:pPr/>
              <a:t>12/10/2019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DABAD30-F32D-7149-832A-F3199C42AD1B}" type="slidenum">
              <a:rPr lang="en-US" smtClean="0"/>
              <a:pPr/>
              <a:t>‹#›</a:t>
            </a:fld>
            <a:endParaRPr lang="en-US"/>
          </a:p>
        </p:txBody>
      </p:sp>
    </p:spTree>
    <p:extLst>
      <p:ext uri="{BB962C8B-B14F-4D97-AF65-F5344CB8AC3E}">
        <p14:creationId xmlns:p14="http://schemas.microsoft.com/office/powerpoint/2010/main" val="212225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7B807-EBA9-754B-9D25-28577FA0621B}" type="datetimeFigureOut">
              <a:rPr lang="en-US" smtClean="0"/>
              <a:pPr/>
              <a:t>12/10/2019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B9E9474-559B-7949-A34C-8E626E1AD9A6}" type="slidenum">
              <a:rPr lang="en-US" smtClean="0"/>
              <a:pPr/>
              <a:t>‹#›</a:t>
            </a:fld>
            <a:endParaRPr lang="en-US"/>
          </a:p>
        </p:txBody>
      </p:sp>
    </p:spTree>
    <p:extLst>
      <p:ext uri="{BB962C8B-B14F-4D97-AF65-F5344CB8AC3E}">
        <p14:creationId xmlns:p14="http://schemas.microsoft.com/office/powerpoint/2010/main" val="121318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F2A07A-DB0B-8947-AB95-2745251C2F5C}" type="datetimeFigureOut">
              <a:rPr lang="en-US" smtClean="0"/>
              <a:pPr/>
              <a:t>12/10/2019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85A3C26-CC06-3D47-AA30-0C3A82737B59}" type="slidenum">
              <a:rPr lang="en-US" smtClean="0"/>
              <a:pPr/>
              <a:t>‹#›</a:t>
            </a:fld>
            <a:endParaRPr lang="en-US"/>
          </a:p>
        </p:txBody>
      </p:sp>
    </p:spTree>
    <p:extLst>
      <p:ext uri="{BB962C8B-B14F-4D97-AF65-F5344CB8AC3E}">
        <p14:creationId xmlns:p14="http://schemas.microsoft.com/office/powerpoint/2010/main" val="181707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C179C9-4F88-3344-9E03-1DD715479984}" type="datetimeFigureOut">
              <a:rPr lang="en-US" smtClean="0"/>
              <a:pPr/>
              <a:t>12/10/2019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5E54CFD-0F06-674D-9538-4500BD53DFCF}" type="slidenum">
              <a:rPr lang="en-US" smtClean="0"/>
              <a:pPr/>
              <a:t>‹#›</a:t>
            </a:fld>
            <a:endParaRPr lang="en-US"/>
          </a:p>
        </p:txBody>
      </p:sp>
    </p:spTree>
    <p:extLst>
      <p:ext uri="{BB962C8B-B14F-4D97-AF65-F5344CB8AC3E}">
        <p14:creationId xmlns:p14="http://schemas.microsoft.com/office/powerpoint/2010/main" val="16126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A7D7D0-2AFE-F54A-92F4-65C70D4B4A80}" type="datetimeFigureOut">
              <a:rPr lang="en-US" smtClean="0"/>
              <a:pPr/>
              <a:t>12/10/2019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94BB45-A2A8-E442-878C-E9B906724C7A}" type="slidenum">
              <a:rPr lang="en-US" smtClean="0"/>
              <a:pPr/>
              <a:t>‹#›</a:t>
            </a:fld>
            <a:endParaRPr lang="en-US"/>
          </a:p>
        </p:txBody>
      </p:sp>
    </p:spTree>
    <p:extLst>
      <p:ext uri="{BB962C8B-B14F-4D97-AF65-F5344CB8AC3E}">
        <p14:creationId xmlns:p14="http://schemas.microsoft.com/office/powerpoint/2010/main" val="39144208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fema.gov/procurement-disaster-assistance-team"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hyperlink" Target="mailto:Recovery1@mema.ms.gov"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hyperlink" Target="mailto:cfrench@mema.ms.gov" TargetMode="Externa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mailto:tdemuth@mema.ms.gov" TargetMode="External"/><Relationship Id="rId5" Type="http://schemas.openxmlformats.org/officeDocument/2006/relationships/hyperlink" Target="mailto:smccraney@mema.ms.gov" TargetMode="External"/><Relationship Id="rId4" Type="http://schemas.openxmlformats.org/officeDocument/2006/relationships/hyperlink" Target="mailto:gmichel@mema.ms.gov"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1104900" y="2209800"/>
            <a:ext cx="6934200" cy="1143000"/>
          </a:xfrm>
        </p:spPr>
        <p:txBody>
          <a:bodyPr>
            <a:normAutofit fontScale="90000"/>
          </a:bodyPr>
          <a:lstStyle/>
          <a:p>
            <a:pPr algn="ctr">
              <a:lnSpc>
                <a:spcPct val="85000"/>
              </a:lnSpc>
              <a:spcBef>
                <a:spcPts val="100"/>
              </a:spcBef>
              <a:spcAft>
                <a:spcPts val="100"/>
              </a:spcAft>
            </a:pPr>
            <a:r>
              <a:rPr lang="en-US" sz="5400" spc="-150" dirty="0">
                <a:solidFill>
                  <a:schemeClr val="tx1">
                    <a:lumMod val="50000"/>
                    <a:lumOff val="50000"/>
                  </a:schemeClr>
                </a:solidFill>
                <a:latin typeface="Tw Cen MT Condensed" charset="0"/>
                <a:ea typeface="Tw Cen MT Condensed" charset="0"/>
                <a:cs typeface="Tw Cen MT Condensed" charset="0"/>
              </a:rPr>
              <a:t>Public Assistance Applicant Briefing</a:t>
            </a:r>
            <a:br>
              <a:rPr lang="en-US" sz="5400" spc="-150" dirty="0">
                <a:solidFill>
                  <a:schemeClr val="tx1">
                    <a:lumMod val="50000"/>
                    <a:lumOff val="50000"/>
                  </a:schemeClr>
                </a:solidFill>
                <a:latin typeface="Tw Cen MT Condensed" charset="0"/>
                <a:ea typeface="Tw Cen MT Condensed" charset="0"/>
                <a:cs typeface="Tw Cen MT Condensed" charset="0"/>
              </a:rPr>
            </a:br>
            <a:r>
              <a:rPr lang="en-US" sz="5400" spc="-150" dirty="0">
                <a:solidFill>
                  <a:schemeClr val="tx1">
                    <a:lumMod val="50000"/>
                    <a:lumOff val="50000"/>
                  </a:schemeClr>
                </a:solidFill>
                <a:latin typeface="Tw Cen MT Condensed" charset="0"/>
                <a:ea typeface="Tw Cen MT Condensed" charset="0"/>
                <a:cs typeface="Tw Cen MT Condensed" charset="0"/>
              </a:rPr>
              <a:t>FEMA-4470</a:t>
            </a:r>
            <a:br>
              <a:rPr lang="en-US" sz="5400" spc="-150" dirty="0">
                <a:solidFill>
                  <a:schemeClr val="tx1">
                    <a:lumMod val="50000"/>
                    <a:lumOff val="50000"/>
                  </a:schemeClr>
                </a:solidFill>
                <a:latin typeface="Tw Cen MT Condensed" charset="0"/>
                <a:ea typeface="Tw Cen MT Condensed" charset="0"/>
                <a:cs typeface="Tw Cen MT Condensed" charset="0"/>
              </a:rPr>
            </a:br>
            <a:r>
              <a:rPr lang="en-US" sz="3600" spc="-150" dirty="0">
                <a:solidFill>
                  <a:srgbClr val="C00000"/>
                </a:solidFill>
                <a:latin typeface="Tw Cen MT Condensed" charset="0"/>
                <a:ea typeface="Tw Cen MT Condensed" charset="0"/>
                <a:cs typeface="Tw Cen MT Condensed" charset="0"/>
              </a:rPr>
              <a:t>Declared Dec 6, 2019</a:t>
            </a:r>
            <a:endParaRPr lang="en-US" sz="3600" spc="-150" dirty="0">
              <a:solidFill>
                <a:schemeClr val="tx1">
                  <a:lumMod val="50000"/>
                  <a:lumOff val="50000"/>
                </a:schemeClr>
              </a:solidFill>
              <a:latin typeface="Tw Cen MT Condensed" charset="0"/>
              <a:ea typeface="Tw Cen MT Condensed" charset="0"/>
              <a:cs typeface="Tw Cen MT Condensed" charset="0"/>
            </a:endParaRPr>
          </a:p>
        </p:txBody>
      </p:sp>
      <p:sp>
        <p:nvSpPr>
          <p:cNvPr id="7" name="Title 1"/>
          <p:cNvSpPr txBox="1">
            <a:spLocks/>
          </p:cNvSpPr>
          <p:nvPr/>
        </p:nvSpPr>
        <p:spPr bwMode="auto">
          <a:xfrm>
            <a:off x="3352800" y="1066800"/>
            <a:ext cx="5791200" cy="63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85000"/>
              </a:lnSpc>
              <a:spcBef>
                <a:spcPts val="100"/>
              </a:spcBef>
              <a:spcAft>
                <a:spcPts val="100"/>
              </a:spcAft>
            </a:pPr>
            <a:r>
              <a:rPr lang="en-US" sz="2400" dirty="0">
                <a:solidFill>
                  <a:schemeClr val="tx1">
                    <a:lumMod val="50000"/>
                    <a:lumOff val="50000"/>
                  </a:schemeClr>
                </a:solidFill>
                <a:latin typeface="Tw Cen MT Condensed" charset="0"/>
                <a:ea typeface="Tw Cen MT Condensed" charset="0"/>
                <a:cs typeface="Tw Cen MT Condensed" charset="0"/>
              </a:rPr>
              <a:t>PREPARING FOR TOMORROW’S DISASTERS TODAY</a:t>
            </a:r>
          </a:p>
        </p:txBody>
      </p:sp>
    </p:spTree>
    <p:extLst>
      <p:ext uri="{BB962C8B-B14F-4D97-AF65-F5344CB8AC3E}">
        <p14:creationId xmlns:p14="http://schemas.microsoft.com/office/powerpoint/2010/main" val="116477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Private Non- Profit Entities</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(PNP)</a:t>
            </a:r>
          </a:p>
        </p:txBody>
      </p:sp>
      <p:sp>
        <p:nvSpPr>
          <p:cNvPr id="4" name="Rectangle 3">
            <a:extLst>
              <a:ext uri="{FF2B5EF4-FFF2-40B4-BE49-F238E27FC236}">
                <a16:creationId xmlns:a16="http://schemas.microsoft.com/office/drawing/2014/main" id="{E9422CA3-0A5B-4A44-8FE6-8C329A2D79E3}"/>
              </a:ext>
            </a:extLst>
          </p:cNvPr>
          <p:cNvSpPr>
            <a:spLocks noChangeArrowheads="1"/>
          </p:cNvSpPr>
          <p:nvPr/>
        </p:nvSpPr>
        <p:spPr bwMode="auto">
          <a:xfrm>
            <a:off x="1617663" y="2971800"/>
            <a:ext cx="6594475" cy="365760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3038" indent="-173038" eaLnBrk="0" hangingPunct="0">
              <a:defRPr>
                <a:solidFill>
                  <a:schemeClr val="tx1"/>
                </a:solidFill>
                <a:latin typeface="Arial" pitchFamily="34" charset="0"/>
                <a:cs typeface="Arial" pitchFamily="34" charset="0"/>
              </a:defRPr>
            </a:lvl1pPr>
            <a:lvl2pPr marL="571500" indent="-223838"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60000"/>
              </a:spcBef>
              <a:spcAft>
                <a:spcPts val="0"/>
              </a:spcAft>
              <a:buClr>
                <a:srgbClr val="B0B1B3"/>
              </a:buClr>
              <a:buFont typeface="Wingdings" pitchFamily="2" charset="2"/>
              <a:buNone/>
              <a:defRPr/>
            </a:pPr>
            <a:r>
              <a:rPr lang="en-US" altLang="en-US" sz="2800" dirty="0">
                <a:solidFill>
                  <a:srgbClr val="333333"/>
                </a:solidFill>
                <a:latin typeface="Times New Roman" panose="02020603050405020304" pitchFamily="18" charset="0"/>
                <a:ea typeface="+mn-ea"/>
                <a:cs typeface="Times New Roman" panose="02020603050405020304" pitchFamily="18" charset="0"/>
              </a:rPr>
              <a:t>Eligible for both </a:t>
            </a:r>
            <a:r>
              <a:rPr lang="en-US" altLang="en-US" sz="2800" b="1" u="sng" dirty="0">
                <a:solidFill>
                  <a:srgbClr val="333333"/>
                </a:solidFill>
                <a:latin typeface="Times New Roman" panose="02020603050405020304" pitchFamily="18" charset="0"/>
                <a:ea typeface="+mn-ea"/>
                <a:cs typeface="Times New Roman" panose="02020603050405020304" pitchFamily="18" charset="0"/>
              </a:rPr>
              <a:t>Emergency Work </a:t>
            </a:r>
            <a:r>
              <a:rPr lang="en-US" altLang="en-US" sz="2800" dirty="0">
                <a:solidFill>
                  <a:srgbClr val="333333"/>
                </a:solidFill>
                <a:latin typeface="Times New Roman" panose="02020603050405020304" pitchFamily="18" charset="0"/>
                <a:ea typeface="+mn-ea"/>
                <a:cs typeface="Times New Roman" panose="02020603050405020304" pitchFamily="18" charset="0"/>
              </a:rPr>
              <a:t>and </a:t>
            </a:r>
            <a:r>
              <a:rPr lang="en-US" altLang="en-US" sz="2800" b="1" u="sng" dirty="0">
                <a:solidFill>
                  <a:srgbClr val="333333"/>
                </a:solidFill>
                <a:latin typeface="Times New Roman" panose="02020603050405020304" pitchFamily="18" charset="0"/>
                <a:ea typeface="+mn-ea"/>
                <a:cs typeface="Times New Roman" panose="02020603050405020304" pitchFamily="18" charset="0"/>
              </a:rPr>
              <a:t>Permanent Work</a:t>
            </a:r>
            <a:r>
              <a:rPr lang="en-US" altLang="en-US" sz="2800" dirty="0">
                <a:solidFill>
                  <a:srgbClr val="333333"/>
                </a:solidFill>
                <a:latin typeface="Times New Roman" panose="02020603050405020304" pitchFamily="18" charset="0"/>
                <a:ea typeface="+mn-ea"/>
                <a:cs typeface="Times New Roman" panose="02020603050405020304" pitchFamily="18" charset="0"/>
              </a:rPr>
              <a:t>:</a:t>
            </a:r>
          </a:p>
          <a:p>
            <a:pPr marL="690562" lvl="1" indent="-342900" eaLnBrk="1" fontAlgn="auto" hangingPunct="1">
              <a:spcBef>
                <a:spcPct val="30000"/>
              </a:spcBef>
              <a:spcAft>
                <a:spcPts val="0"/>
              </a:spcAft>
              <a:buClr>
                <a:srgbClr val="B0B1B3"/>
              </a:buClr>
              <a:buFont typeface="Arial" panose="020B0604020202020204" pitchFamily="34" charset="0"/>
              <a:buChar char="•"/>
              <a:defRPr/>
            </a:pPr>
            <a:r>
              <a:rPr lang="en-US" altLang="en-US" sz="2800" dirty="0">
                <a:solidFill>
                  <a:srgbClr val="333333"/>
                </a:solidFill>
                <a:latin typeface="Times New Roman" panose="02020603050405020304" pitchFamily="18" charset="0"/>
                <a:ea typeface="+mn-ea"/>
                <a:cs typeface="Times New Roman" panose="02020603050405020304" pitchFamily="18" charset="0"/>
              </a:rPr>
              <a:t>Fire / Emergency Rescue</a:t>
            </a:r>
          </a:p>
          <a:p>
            <a:pPr marL="690562" lvl="1" indent="-342900" eaLnBrk="1" fontAlgn="auto" hangingPunct="1">
              <a:spcBef>
                <a:spcPct val="30000"/>
              </a:spcBef>
              <a:spcAft>
                <a:spcPts val="0"/>
              </a:spcAft>
              <a:buClr>
                <a:srgbClr val="B0B1B3"/>
              </a:buClr>
              <a:buFont typeface="Arial" panose="020B0604020202020204" pitchFamily="34" charset="0"/>
              <a:buChar char="•"/>
              <a:defRPr/>
            </a:pPr>
            <a:r>
              <a:rPr lang="en-US" altLang="en-US" sz="2800" dirty="0">
                <a:solidFill>
                  <a:srgbClr val="333333"/>
                </a:solidFill>
                <a:latin typeface="Times New Roman" panose="02020603050405020304" pitchFamily="18" charset="0"/>
                <a:ea typeface="+mn-ea"/>
                <a:cs typeface="Times New Roman" panose="02020603050405020304" pitchFamily="18" charset="0"/>
              </a:rPr>
              <a:t>Medical Treatment</a:t>
            </a:r>
          </a:p>
          <a:p>
            <a:pPr marL="690562" lvl="1" indent="-342900" eaLnBrk="1" fontAlgn="auto" hangingPunct="1">
              <a:spcBef>
                <a:spcPct val="30000"/>
              </a:spcBef>
              <a:spcAft>
                <a:spcPts val="0"/>
              </a:spcAft>
              <a:buClr>
                <a:srgbClr val="B0B1B3"/>
              </a:buClr>
              <a:buFont typeface="Arial" panose="020B0604020202020204" pitchFamily="34" charset="0"/>
              <a:buChar char="•"/>
              <a:defRPr/>
            </a:pPr>
            <a:r>
              <a:rPr lang="en-US" altLang="en-US" sz="2800" dirty="0">
                <a:solidFill>
                  <a:srgbClr val="333333"/>
                </a:solidFill>
                <a:latin typeface="Times New Roman" panose="02020603050405020304" pitchFamily="18" charset="0"/>
                <a:ea typeface="+mn-ea"/>
                <a:cs typeface="Times New Roman" panose="02020603050405020304" pitchFamily="18" charset="0"/>
              </a:rPr>
              <a:t>Power, Water, &amp; Sewer Utilities</a:t>
            </a:r>
          </a:p>
          <a:p>
            <a:pPr marL="690562" lvl="1" indent="-342900" eaLnBrk="1" fontAlgn="auto" hangingPunct="1">
              <a:spcBef>
                <a:spcPct val="30000"/>
              </a:spcBef>
              <a:spcAft>
                <a:spcPts val="0"/>
              </a:spcAft>
              <a:buClr>
                <a:srgbClr val="B0B1B3"/>
              </a:buClr>
              <a:buFont typeface="Arial" panose="020B0604020202020204" pitchFamily="34" charset="0"/>
              <a:buChar char="•"/>
              <a:defRPr/>
            </a:pPr>
            <a:r>
              <a:rPr lang="en-US" altLang="en-US" sz="2800" dirty="0">
                <a:solidFill>
                  <a:srgbClr val="333333"/>
                </a:solidFill>
                <a:latin typeface="Times New Roman" panose="02020603050405020304" pitchFamily="18" charset="0"/>
                <a:ea typeface="+mn-ea"/>
                <a:cs typeface="Times New Roman" panose="02020603050405020304" pitchFamily="18" charset="0"/>
              </a:rPr>
              <a:t>Communications Systems</a:t>
            </a:r>
          </a:p>
          <a:p>
            <a:pPr marL="690562" lvl="1" indent="-342900" eaLnBrk="1" fontAlgn="auto" hangingPunct="1">
              <a:spcBef>
                <a:spcPct val="30000"/>
              </a:spcBef>
              <a:spcAft>
                <a:spcPts val="0"/>
              </a:spcAft>
              <a:buClr>
                <a:srgbClr val="B0B1B3"/>
              </a:buClr>
              <a:buFont typeface="Arial" panose="020B0604020202020204" pitchFamily="34" charset="0"/>
              <a:buChar char="•"/>
              <a:defRPr/>
            </a:pPr>
            <a:r>
              <a:rPr lang="en-US" altLang="en-US" sz="2800" dirty="0">
                <a:solidFill>
                  <a:srgbClr val="333333"/>
                </a:solidFill>
                <a:latin typeface="Times New Roman" panose="02020603050405020304" pitchFamily="18" charset="0"/>
                <a:ea typeface="+mn-ea"/>
                <a:cs typeface="Times New Roman" panose="02020603050405020304" pitchFamily="18" charset="0"/>
              </a:rPr>
              <a:t>Educational Facilities</a:t>
            </a:r>
          </a:p>
          <a:p>
            <a:pPr marL="347662" lvl="1" indent="0" eaLnBrk="1" fontAlgn="auto" hangingPunct="1">
              <a:spcBef>
                <a:spcPct val="30000"/>
              </a:spcBef>
              <a:spcAft>
                <a:spcPts val="0"/>
              </a:spcAft>
              <a:buClr>
                <a:srgbClr val="B0B1B3"/>
              </a:buClr>
              <a:defRPr/>
            </a:pPr>
            <a:endParaRPr lang="en-US" altLang="en-US" sz="2800" dirty="0">
              <a:solidFill>
                <a:srgbClr val="333333"/>
              </a:solidFill>
              <a:latin typeface="Times New Roman" panose="02020603050405020304" pitchFamily="18" charset="0"/>
              <a:ea typeface="+mn-ea"/>
              <a:cs typeface="Times New Roman" panose="02020603050405020304" pitchFamily="18" charset="0"/>
            </a:endParaRPr>
          </a:p>
        </p:txBody>
      </p:sp>
      <p:sp>
        <p:nvSpPr>
          <p:cNvPr id="5" name="Rectangle 3">
            <a:extLst>
              <a:ext uri="{FF2B5EF4-FFF2-40B4-BE49-F238E27FC236}">
                <a16:creationId xmlns:a16="http://schemas.microsoft.com/office/drawing/2014/main" id="{1195374B-F711-40AE-BDB5-9E001A6E470C}"/>
              </a:ext>
            </a:extLst>
          </p:cNvPr>
          <p:cNvSpPr>
            <a:spLocks noChangeArrowheads="1"/>
          </p:cNvSpPr>
          <p:nvPr/>
        </p:nvSpPr>
        <p:spPr bwMode="auto">
          <a:xfrm>
            <a:off x="76200" y="1600200"/>
            <a:ext cx="8135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571500" indent="-223838"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7662" lvl="1" indent="0" eaLnBrk="1" fontAlgn="auto" hangingPunct="1">
              <a:spcBef>
                <a:spcPct val="30000"/>
              </a:spcBef>
              <a:spcAft>
                <a:spcPts val="0"/>
              </a:spcAft>
              <a:buClr>
                <a:srgbClr val="B0B1B3"/>
              </a:buClr>
              <a:buFont typeface="Arial" pitchFamily="34" charset="0"/>
              <a:buNone/>
              <a:defRPr/>
            </a:pPr>
            <a:r>
              <a:rPr lang="en-US" altLang="en-US" sz="3200" dirty="0">
                <a:solidFill>
                  <a:srgbClr val="333333"/>
                </a:solidFill>
                <a:latin typeface="Times New Roman" pitchFamily="18" charset="0"/>
                <a:ea typeface="+mn-ea"/>
                <a:cs typeface="Times New Roman" pitchFamily="18" charset="0"/>
              </a:rPr>
              <a:t>Two categories of PNP</a:t>
            </a:r>
          </a:p>
          <a:p>
            <a:pPr lvl="1" eaLnBrk="1" fontAlgn="auto" hangingPunct="1">
              <a:spcBef>
                <a:spcPct val="30000"/>
              </a:spcBef>
              <a:spcAft>
                <a:spcPts val="0"/>
              </a:spcAft>
              <a:buClr>
                <a:srgbClr val="B0B1B3"/>
              </a:buClr>
              <a:buFont typeface="Arial" pitchFamily="34" charset="0"/>
              <a:buChar char="•"/>
              <a:defRPr/>
            </a:pPr>
            <a:r>
              <a:rPr lang="en-US" altLang="en-US" sz="3200" u="sng" dirty="0">
                <a:solidFill>
                  <a:srgbClr val="333333"/>
                </a:solidFill>
                <a:latin typeface="Times New Roman" pitchFamily="18" charset="0"/>
                <a:ea typeface="+mn-ea"/>
                <a:cs typeface="Times New Roman" pitchFamily="18" charset="0"/>
              </a:rPr>
              <a:t>Critical Services</a:t>
            </a:r>
          </a:p>
        </p:txBody>
      </p:sp>
    </p:spTree>
    <p:extLst>
      <p:ext uri="{BB962C8B-B14F-4D97-AF65-F5344CB8AC3E}">
        <p14:creationId xmlns:p14="http://schemas.microsoft.com/office/powerpoint/2010/main" val="309617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Private Non- Profit Entities</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(PNP)</a:t>
            </a:r>
          </a:p>
        </p:txBody>
      </p:sp>
      <p:sp>
        <p:nvSpPr>
          <p:cNvPr id="6" name="Rectangle 3">
            <a:extLst>
              <a:ext uri="{FF2B5EF4-FFF2-40B4-BE49-F238E27FC236}">
                <a16:creationId xmlns:a16="http://schemas.microsoft.com/office/drawing/2014/main" id="{8076EF0A-4603-4840-B48E-81053261D476}"/>
              </a:ext>
            </a:extLst>
          </p:cNvPr>
          <p:cNvSpPr>
            <a:spLocks noChangeArrowheads="1"/>
          </p:cNvSpPr>
          <p:nvPr/>
        </p:nvSpPr>
        <p:spPr bwMode="auto">
          <a:xfrm>
            <a:off x="76200" y="1600200"/>
            <a:ext cx="8135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571500" indent="-223838"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7662" lvl="1" indent="0" eaLnBrk="1" fontAlgn="auto" hangingPunct="1">
              <a:spcBef>
                <a:spcPct val="30000"/>
              </a:spcBef>
              <a:spcAft>
                <a:spcPts val="0"/>
              </a:spcAft>
              <a:buClr>
                <a:srgbClr val="B0B1B3"/>
              </a:buClr>
              <a:buFont typeface="Arial" pitchFamily="34" charset="0"/>
              <a:buNone/>
              <a:defRPr/>
            </a:pPr>
            <a:r>
              <a:rPr lang="en-US" altLang="en-US" sz="3200" dirty="0">
                <a:solidFill>
                  <a:srgbClr val="333333"/>
                </a:solidFill>
                <a:latin typeface="Times New Roman" pitchFamily="18" charset="0"/>
                <a:ea typeface="+mn-ea"/>
                <a:cs typeface="Times New Roman" pitchFamily="18" charset="0"/>
              </a:rPr>
              <a:t>Two categories of PNP</a:t>
            </a:r>
          </a:p>
          <a:p>
            <a:pPr lvl="1" eaLnBrk="1" fontAlgn="auto" hangingPunct="1">
              <a:spcBef>
                <a:spcPct val="30000"/>
              </a:spcBef>
              <a:spcAft>
                <a:spcPts val="0"/>
              </a:spcAft>
              <a:buClr>
                <a:srgbClr val="B0B1B3"/>
              </a:buClr>
              <a:buFont typeface="Arial" pitchFamily="34" charset="0"/>
              <a:buChar char="•"/>
              <a:defRPr/>
            </a:pPr>
            <a:r>
              <a:rPr lang="en-US" altLang="en-US" sz="3200" u="sng" dirty="0">
                <a:solidFill>
                  <a:srgbClr val="333333"/>
                </a:solidFill>
                <a:latin typeface="Times New Roman" pitchFamily="18" charset="0"/>
                <a:ea typeface="+mn-ea"/>
                <a:cs typeface="Times New Roman" pitchFamily="18" charset="0"/>
              </a:rPr>
              <a:t>Non-Critical/Essential Services</a:t>
            </a:r>
          </a:p>
        </p:txBody>
      </p:sp>
      <p:sp>
        <p:nvSpPr>
          <p:cNvPr id="7" name="TextBox 1">
            <a:extLst>
              <a:ext uri="{FF2B5EF4-FFF2-40B4-BE49-F238E27FC236}">
                <a16:creationId xmlns:a16="http://schemas.microsoft.com/office/drawing/2014/main" id="{7EB77E62-32EA-49A6-9BCF-3AEF8798C6D3}"/>
              </a:ext>
            </a:extLst>
          </p:cNvPr>
          <p:cNvSpPr txBox="1">
            <a:spLocks noChangeArrowheads="1"/>
          </p:cNvSpPr>
          <p:nvPr/>
        </p:nvSpPr>
        <p:spPr bwMode="auto">
          <a:xfrm>
            <a:off x="152400" y="54864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Non-critical/Essential PNPs must first apply to the Small Business Administration (SBA) for a disaster loan for </a:t>
            </a:r>
            <a:r>
              <a:rPr lang="en-US" altLang="en-US" sz="2400" u="sng" dirty="0">
                <a:solidFill>
                  <a:srgbClr val="333333"/>
                </a:solidFill>
                <a:latin typeface="Times New Roman" panose="02020603050405020304" pitchFamily="18" charset="0"/>
                <a:ea typeface="+mn-ea"/>
                <a:cs typeface="Times New Roman" panose="02020603050405020304" pitchFamily="18" charset="0"/>
              </a:rPr>
              <a:t>permanent repair work </a:t>
            </a:r>
            <a:r>
              <a:rPr lang="en-US" altLang="en-US" sz="2400" dirty="0">
                <a:solidFill>
                  <a:srgbClr val="333333"/>
                </a:solidFill>
                <a:latin typeface="Times New Roman" panose="02020603050405020304" pitchFamily="18" charset="0"/>
                <a:ea typeface="+mn-ea"/>
                <a:cs typeface="Times New Roman" panose="02020603050405020304" pitchFamily="18" charset="0"/>
              </a:rPr>
              <a:t>before applying to FEMA.</a:t>
            </a:r>
          </a:p>
          <a:p>
            <a:pPr eaLnBrk="1" fontAlgn="auto" hangingPunct="1">
              <a:spcBef>
                <a:spcPct val="0"/>
              </a:spcBef>
              <a:spcAft>
                <a:spcPts val="0"/>
              </a:spcAft>
              <a:buFontTx/>
              <a:buNone/>
            </a:pPr>
            <a:endParaRPr lang="en-US" altLang="en-US" sz="2400" dirty="0">
              <a:solidFill>
                <a:prstClr val="black"/>
              </a:solidFill>
              <a:latin typeface="Arial" panose="020B0604020202020204" pitchFamily="34" charset="0"/>
              <a:ea typeface="+mn-ea"/>
              <a:cs typeface="+mn-cs"/>
            </a:endParaRPr>
          </a:p>
        </p:txBody>
      </p:sp>
      <p:sp>
        <p:nvSpPr>
          <p:cNvPr id="8" name="Rectangle 3">
            <a:extLst>
              <a:ext uri="{FF2B5EF4-FFF2-40B4-BE49-F238E27FC236}">
                <a16:creationId xmlns:a16="http://schemas.microsoft.com/office/drawing/2014/main" id="{BFEBF74C-B0DD-4029-B695-8E61EE54C3E6}"/>
              </a:ext>
            </a:extLst>
          </p:cNvPr>
          <p:cNvSpPr>
            <a:spLocks noChangeArrowheads="1"/>
          </p:cNvSpPr>
          <p:nvPr/>
        </p:nvSpPr>
        <p:spPr bwMode="auto">
          <a:xfrm>
            <a:off x="1617663" y="3124200"/>
            <a:ext cx="6594475" cy="213360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3460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sz="2800">
                <a:solidFill>
                  <a:srgbClr val="333333"/>
                </a:solidFill>
                <a:latin typeface="Times New Roman" panose="02020603050405020304" pitchFamily="18" charset="0"/>
                <a:ea typeface="+mn-ea"/>
                <a:cs typeface="Times New Roman" panose="02020603050405020304" pitchFamily="18" charset="0"/>
              </a:rPr>
              <a:t>Eligible for </a:t>
            </a:r>
            <a:r>
              <a:rPr lang="en-US" altLang="en-US" sz="2800" b="1" u="sng">
                <a:solidFill>
                  <a:srgbClr val="333333"/>
                </a:solidFill>
                <a:latin typeface="Times New Roman" panose="02020603050405020304" pitchFamily="18" charset="0"/>
                <a:ea typeface="+mn-ea"/>
                <a:cs typeface="Times New Roman" panose="02020603050405020304" pitchFamily="18" charset="0"/>
              </a:rPr>
              <a:t>Emergency Work :</a:t>
            </a:r>
            <a:endParaRPr lang="en-US" altLang="en-US" sz="2800">
              <a:solidFill>
                <a:srgbClr val="333333"/>
              </a:solidFill>
              <a:latin typeface="Times New Roman" panose="02020603050405020304" pitchFamily="18" charset="0"/>
              <a:ea typeface="+mn-ea"/>
              <a:cs typeface="Times New Roman" panose="02020603050405020304" pitchFamily="18" charset="0"/>
            </a:endParaRPr>
          </a:p>
          <a:p>
            <a:pPr eaLnBrk="1" fontAlgn="auto" hangingPunct="1">
              <a:spcBef>
                <a:spcPct val="60000"/>
              </a:spcBef>
              <a:spcAft>
                <a:spcPts val="0"/>
              </a:spcAft>
              <a:buClr>
                <a:srgbClr val="B0B1B3"/>
              </a:buClr>
              <a:buFont typeface="Wingdings" panose="05000000000000000000" pitchFamily="2" charset="2"/>
              <a:buNone/>
            </a:pPr>
            <a:r>
              <a:rPr lang="en-US" altLang="en-US" sz="2800">
                <a:solidFill>
                  <a:srgbClr val="333333"/>
                </a:solidFill>
                <a:latin typeface="Times New Roman" panose="02020603050405020304" pitchFamily="18" charset="0"/>
                <a:ea typeface="+mn-ea"/>
                <a:cs typeface="Times New Roman" panose="02020603050405020304" pitchFamily="18" charset="0"/>
              </a:rPr>
              <a:t>Museums, Community Centers, Libraries, Homeless Shelters, Senior Citizens Centers, Zoos, Day-Care Centers, etc.</a:t>
            </a:r>
          </a:p>
          <a:p>
            <a:pPr lvl="1" eaLnBrk="1" fontAlgn="auto" hangingPunct="1">
              <a:spcBef>
                <a:spcPct val="30000"/>
              </a:spcBef>
              <a:spcAft>
                <a:spcPts val="0"/>
              </a:spcAft>
              <a:buClr>
                <a:srgbClr val="B0B1B3"/>
              </a:buClr>
              <a:buFontTx/>
              <a:buNone/>
            </a:pPr>
            <a:endParaRPr lang="en-US" altLang="en-US">
              <a:solidFill>
                <a:srgbClr val="333333"/>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3553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Facility Eligibility</a:t>
            </a:r>
          </a:p>
        </p:txBody>
      </p:sp>
      <p:sp>
        <p:nvSpPr>
          <p:cNvPr id="11" name="Rectangle 2052">
            <a:extLst>
              <a:ext uri="{FF2B5EF4-FFF2-40B4-BE49-F238E27FC236}">
                <a16:creationId xmlns:a16="http://schemas.microsoft.com/office/drawing/2014/main" id="{1A4C24D0-60BD-4223-877F-02DF50920636}"/>
              </a:ext>
            </a:extLst>
          </p:cNvPr>
          <p:cNvSpPr>
            <a:spLocks noChangeArrowheads="1"/>
          </p:cNvSpPr>
          <p:nvPr/>
        </p:nvSpPr>
        <p:spPr bwMode="auto">
          <a:xfrm>
            <a:off x="138112" y="1905000"/>
            <a:ext cx="86248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19113"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sz="2800" dirty="0">
                <a:solidFill>
                  <a:srgbClr val="333333"/>
                </a:solidFill>
                <a:latin typeface="Times New Roman" panose="02020603050405020304" pitchFamily="18" charset="0"/>
                <a:ea typeface="+mn-ea"/>
                <a:cs typeface="Times New Roman" panose="02020603050405020304" pitchFamily="18" charset="0"/>
              </a:rPr>
              <a:t>To be eligible, the </a:t>
            </a:r>
            <a:r>
              <a:rPr lang="en-US" altLang="en-US" sz="2800" u="sng" dirty="0">
                <a:solidFill>
                  <a:srgbClr val="333333"/>
                </a:solidFill>
                <a:latin typeface="Times New Roman" panose="02020603050405020304" pitchFamily="18" charset="0"/>
                <a:ea typeface="+mn-ea"/>
                <a:cs typeface="Times New Roman" panose="02020603050405020304" pitchFamily="18" charset="0"/>
              </a:rPr>
              <a:t>facility</a:t>
            </a:r>
            <a:r>
              <a:rPr lang="en-US" altLang="en-US" sz="2800" dirty="0">
                <a:solidFill>
                  <a:srgbClr val="333333"/>
                </a:solidFill>
                <a:latin typeface="Times New Roman" panose="02020603050405020304" pitchFamily="18" charset="0"/>
                <a:ea typeface="+mn-ea"/>
                <a:cs typeface="Times New Roman" panose="02020603050405020304" pitchFamily="18" charset="0"/>
              </a:rPr>
              <a:t> must:</a:t>
            </a:r>
          </a:p>
          <a:p>
            <a:pPr eaLnBrk="1" fontAlgn="auto" hangingPunct="1">
              <a:spcBef>
                <a:spcPct val="60000"/>
              </a:spcBef>
              <a:spcAft>
                <a:spcPts val="0"/>
              </a:spcAft>
              <a:buClr>
                <a:srgbClr val="B0B1B3"/>
              </a:buClr>
              <a:buFont typeface="Wingdings" panose="05000000000000000000" pitchFamily="2" charset="2"/>
              <a:buNone/>
            </a:pPr>
            <a:endParaRPr lang="en-US" altLang="en-US" sz="1100" dirty="0">
              <a:solidFill>
                <a:srgbClr val="333333"/>
              </a:solidFill>
              <a:latin typeface="Times New Roman" panose="02020603050405020304" pitchFamily="18" charset="0"/>
              <a:ea typeface="+mn-ea"/>
              <a:cs typeface="Times New Roman" panose="02020603050405020304" pitchFamily="18" charset="0"/>
            </a:endParaRP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Be damaged as a </a:t>
            </a:r>
            <a:r>
              <a:rPr lang="en-US" altLang="en-US" b="1" dirty="0">
                <a:solidFill>
                  <a:srgbClr val="333333"/>
                </a:solidFill>
                <a:latin typeface="Times New Roman" panose="02020603050405020304" pitchFamily="18" charset="0"/>
                <a:ea typeface="+mn-ea"/>
                <a:cs typeface="Times New Roman" panose="02020603050405020304" pitchFamily="18" charset="0"/>
              </a:rPr>
              <a:t>Result of the Declared Event</a:t>
            </a:r>
            <a:r>
              <a:rPr lang="en-US" altLang="en-US" dirty="0">
                <a:solidFill>
                  <a:srgbClr val="333333"/>
                </a:solidFill>
                <a:latin typeface="Times New Roman" panose="02020603050405020304" pitchFamily="18" charset="0"/>
                <a:ea typeface="+mn-ea"/>
                <a:cs typeface="Times New Roman" panose="02020603050405020304" pitchFamily="18" charset="0"/>
              </a:rPr>
              <a:t>.</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Located </a:t>
            </a:r>
            <a:r>
              <a:rPr lang="en-US" altLang="en-US" b="1" dirty="0">
                <a:solidFill>
                  <a:srgbClr val="333333"/>
                </a:solidFill>
                <a:latin typeface="Times New Roman" panose="02020603050405020304" pitchFamily="18" charset="0"/>
                <a:ea typeface="+mn-ea"/>
                <a:cs typeface="Times New Roman" panose="02020603050405020304" pitchFamily="18" charset="0"/>
              </a:rPr>
              <a:t>Within the Presidentially Declared Area</a:t>
            </a:r>
            <a:r>
              <a:rPr lang="en-US" altLang="en-US" dirty="0">
                <a:solidFill>
                  <a:srgbClr val="333333"/>
                </a:solidFill>
                <a:latin typeface="Times New Roman" panose="02020603050405020304" pitchFamily="18" charset="0"/>
                <a:ea typeface="+mn-ea"/>
                <a:cs typeface="Times New Roman" panose="02020603050405020304" pitchFamily="18" charset="0"/>
              </a:rPr>
              <a:t>.</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Be the </a:t>
            </a:r>
            <a:r>
              <a:rPr lang="en-US" altLang="en-US" b="1" dirty="0">
                <a:solidFill>
                  <a:srgbClr val="333333"/>
                </a:solidFill>
                <a:latin typeface="Times New Roman" panose="02020603050405020304" pitchFamily="18" charset="0"/>
                <a:ea typeface="+mn-ea"/>
                <a:cs typeface="Times New Roman" panose="02020603050405020304" pitchFamily="18" charset="0"/>
              </a:rPr>
              <a:t>Legal Responsibility </a:t>
            </a:r>
            <a:r>
              <a:rPr lang="en-US" altLang="en-US" dirty="0">
                <a:solidFill>
                  <a:srgbClr val="333333"/>
                </a:solidFill>
                <a:latin typeface="Times New Roman" panose="02020603050405020304" pitchFamily="18" charset="0"/>
                <a:ea typeface="+mn-ea"/>
                <a:cs typeface="Times New Roman" panose="02020603050405020304" pitchFamily="18" charset="0"/>
              </a:rPr>
              <a:t>of an eligible Applicant.</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Not be under the </a:t>
            </a:r>
            <a:r>
              <a:rPr lang="en-US" altLang="en-US" b="1" dirty="0">
                <a:solidFill>
                  <a:srgbClr val="333333"/>
                </a:solidFill>
                <a:latin typeface="Times New Roman" panose="02020603050405020304" pitchFamily="18" charset="0"/>
                <a:ea typeface="+mn-ea"/>
                <a:cs typeface="Times New Roman" panose="02020603050405020304" pitchFamily="18" charset="0"/>
              </a:rPr>
              <a:t>Authority of a Federal Agency</a:t>
            </a:r>
            <a:r>
              <a:rPr lang="en-US" altLang="en-US" dirty="0">
                <a:solidFill>
                  <a:srgbClr val="333333"/>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7404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Types of Work</a:t>
            </a:r>
          </a:p>
        </p:txBody>
      </p:sp>
      <p:sp>
        <p:nvSpPr>
          <p:cNvPr id="11" name="Rectangle 3">
            <a:extLst>
              <a:ext uri="{FF2B5EF4-FFF2-40B4-BE49-F238E27FC236}">
                <a16:creationId xmlns:a16="http://schemas.microsoft.com/office/drawing/2014/main" id="{21DACA38-04F1-49EE-98B5-A73333F9D1FD}"/>
              </a:ext>
            </a:extLst>
          </p:cNvPr>
          <p:cNvSpPr>
            <a:spLocks noChangeArrowheads="1"/>
          </p:cNvSpPr>
          <p:nvPr/>
        </p:nvSpPr>
        <p:spPr bwMode="auto">
          <a:xfrm>
            <a:off x="439738" y="1828800"/>
            <a:ext cx="81359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419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ct val="80000"/>
              </a:lnSpc>
              <a:spcBef>
                <a:spcPct val="60000"/>
              </a:spcBef>
              <a:spcAft>
                <a:spcPts val="0"/>
              </a:spcAft>
              <a:buClr>
                <a:srgbClr val="B0B1B3"/>
              </a:buClr>
              <a:buFont typeface="Wingdings" panose="05000000000000000000" pitchFamily="2" charset="2"/>
              <a:buNone/>
            </a:pPr>
            <a:r>
              <a:rPr lang="en-US" altLang="en-US" sz="2200" b="1" dirty="0">
                <a:solidFill>
                  <a:srgbClr val="333333"/>
                </a:solidFill>
                <a:latin typeface="Times New Roman" panose="02020603050405020304" pitchFamily="18" charset="0"/>
                <a:ea typeface="+mn-ea"/>
                <a:cs typeface="Times New Roman" panose="02020603050405020304" pitchFamily="18" charset="0"/>
              </a:rPr>
              <a:t>Emergency Work</a:t>
            </a:r>
          </a:p>
          <a:p>
            <a:pPr eaLnBrk="1" fontAlgn="auto" hangingPunct="1">
              <a:lnSpc>
                <a:spcPct val="80000"/>
              </a:lnSpc>
              <a:spcBef>
                <a:spcPct val="60000"/>
              </a:spcBef>
              <a:spcAft>
                <a:spcPts val="0"/>
              </a:spcAft>
              <a:buClr>
                <a:srgbClr val="B0B1B3"/>
              </a:buClr>
              <a:buFont typeface="Wingdings" panose="05000000000000000000" pitchFamily="2" charset="2"/>
              <a:buAutoNum type="alphaUcPeriod"/>
            </a:pPr>
            <a:r>
              <a:rPr lang="en-US" altLang="en-US" sz="2200" dirty="0">
                <a:solidFill>
                  <a:prstClr val="black"/>
                </a:solidFill>
                <a:latin typeface="Times New Roman" panose="02020603050405020304" pitchFamily="18" charset="0"/>
                <a:ea typeface="+mn-ea"/>
                <a:cs typeface="Times New Roman" panose="02020603050405020304" pitchFamily="18" charset="0"/>
              </a:rPr>
              <a:t>Debris Removal</a:t>
            </a:r>
          </a:p>
          <a:p>
            <a:pPr eaLnBrk="1" fontAlgn="auto" hangingPunct="1">
              <a:lnSpc>
                <a:spcPct val="80000"/>
              </a:lnSpc>
              <a:spcBef>
                <a:spcPct val="60000"/>
              </a:spcBef>
              <a:spcAft>
                <a:spcPts val="0"/>
              </a:spcAft>
              <a:buClr>
                <a:srgbClr val="B0B1B3"/>
              </a:buClr>
              <a:buFont typeface="Wingdings" panose="05000000000000000000" pitchFamily="2" charset="2"/>
              <a:buAutoNum type="alphaUcPeriod"/>
            </a:pPr>
            <a:r>
              <a:rPr lang="en-US" altLang="en-US" sz="2400" dirty="0">
                <a:solidFill>
                  <a:prstClr val="black"/>
                </a:solidFill>
                <a:latin typeface="Times New Roman" panose="02020603050405020304" pitchFamily="18" charset="0"/>
                <a:ea typeface="+mn-ea"/>
                <a:cs typeface="Times New Roman" panose="02020603050405020304" pitchFamily="18" charset="0"/>
              </a:rPr>
              <a:t>Emergency</a:t>
            </a:r>
            <a:r>
              <a:rPr lang="en-US" altLang="en-US" sz="2200" dirty="0">
                <a:solidFill>
                  <a:prstClr val="black"/>
                </a:solidFill>
                <a:latin typeface="Times New Roman" panose="02020603050405020304" pitchFamily="18" charset="0"/>
                <a:ea typeface="+mn-ea"/>
                <a:cs typeface="Times New Roman" panose="02020603050405020304" pitchFamily="18" charset="0"/>
              </a:rPr>
              <a:t> Protective Measures</a:t>
            </a:r>
          </a:p>
          <a:p>
            <a:pPr eaLnBrk="1" fontAlgn="auto" hangingPunct="1">
              <a:lnSpc>
                <a:spcPct val="80000"/>
              </a:lnSpc>
              <a:spcBef>
                <a:spcPct val="60000"/>
              </a:spcBef>
              <a:spcAft>
                <a:spcPts val="0"/>
              </a:spcAft>
              <a:buClr>
                <a:srgbClr val="B0B1B3"/>
              </a:buClr>
              <a:buFont typeface="Wingdings" panose="05000000000000000000" pitchFamily="2" charset="2"/>
              <a:buNone/>
            </a:pPr>
            <a:endParaRPr lang="en-US" altLang="en-US" sz="2200" dirty="0">
              <a:solidFill>
                <a:srgbClr val="333333"/>
              </a:solidFill>
              <a:latin typeface="Times New Roman" panose="02020603050405020304" pitchFamily="18" charset="0"/>
              <a:ea typeface="+mn-ea"/>
              <a:cs typeface="Times New Roman" panose="02020603050405020304" pitchFamily="18" charset="0"/>
            </a:endParaRPr>
          </a:p>
          <a:p>
            <a:pPr eaLnBrk="1" fontAlgn="auto" hangingPunct="1">
              <a:lnSpc>
                <a:spcPct val="80000"/>
              </a:lnSpc>
              <a:spcBef>
                <a:spcPct val="60000"/>
              </a:spcBef>
              <a:spcAft>
                <a:spcPts val="0"/>
              </a:spcAft>
              <a:buClr>
                <a:srgbClr val="B0B1B3"/>
              </a:buClr>
              <a:buFont typeface="Wingdings" panose="05000000000000000000" pitchFamily="2" charset="2"/>
              <a:buNone/>
            </a:pPr>
            <a:r>
              <a:rPr lang="en-US" altLang="en-US" sz="2200" b="1" dirty="0">
                <a:solidFill>
                  <a:srgbClr val="333333"/>
                </a:solidFill>
                <a:latin typeface="Times New Roman" panose="02020603050405020304" pitchFamily="18" charset="0"/>
                <a:ea typeface="+mn-ea"/>
                <a:cs typeface="Times New Roman" panose="02020603050405020304" pitchFamily="18" charset="0"/>
              </a:rPr>
              <a:t>Permanent Work</a:t>
            </a:r>
          </a:p>
          <a:p>
            <a:pPr eaLnBrk="1" fontAlgn="auto" hangingPunct="1">
              <a:lnSpc>
                <a:spcPct val="80000"/>
              </a:lnSpc>
              <a:spcBef>
                <a:spcPct val="60000"/>
              </a:spcBef>
              <a:spcAft>
                <a:spcPts val="0"/>
              </a:spcAft>
              <a:buClr>
                <a:srgbClr val="B0B1B3"/>
              </a:buClr>
              <a:buFont typeface="Wingdings" panose="05000000000000000000" pitchFamily="2" charset="2"/>
              <a:buAutoNum type="alphaUcPeriod" startAt="3"/>
            </a:pPr>
            <a:r>
              <a:rPr lang="en-US" altLang="en-US" sz="2200" dirty="0">
                <a:solidFill>
                  <a:srgbClr val="333333"/>
                </a:solidFill>
                <a:latin typeface="Times New Roman" panose="02020603050405020304" pitchFamily="18" charset="0"/>
                <a:ea typeface="+mn-ea"/>
                <a:cs typeface="Times New Roman" panose="02020603050405020304" pitchFamily="18" charset="0"/>
              </a:rPr>
              <a:t>Roads and Bridge Systems</a:t>
            </a:r>
          </a:p>
          <a:p>
            <a:pPr eaLnBrk="1" fontAlgn="auto" hangingPunct="1">
              <a:lnSpc>
                <a:spcPct val="80000"/>
              </a:lnSpc>
              <a:spcBef>
                <a:spcPct val="60000"/>
              </a:spcBef>
              <a:spcAft>
                <a:spcPts val="0"/>
              </a:spcAft>
              <a:buClr>
                <a:srgbClr val="B0B1B3"/>
              </a:buClr>
              <a:buFont typeface="Wingdings" panose="05000000000000000000" pitchFamily="2" charset="2"/>
              <a:buAutoNum type="alphaUcPeriod" startAt="3"/>
            </a:pPr>
            <a:r>
              <a:rPr lang="en-US" altLang="en-US" sz="2200" dirty="0">
                <a:solidFill>
                  <a:srgbClr val="333333"/>
                </a:solidFill>
                <a:latin typeface="Times New Roman" panose="02020603050405020304" pitchFamily="18" charset="0"/>
                <a:ea typeface="+mn-ea"/>
                <a:cs typeface="Times New Roman" panose="02020603050405020304" pitchFamily="18" charset="0"/>
              </a:rPr>
              <a:t>Water Control Facilities</a:t>
            </a:r>
          </a:p>
          <a:p>
            <a:pPr eaLnBrk="1" fontAlgn="auto" hangingPunct="1">
              <a:lnSpc>
                <a:spcPct val="80000"/>
              </a:lnSpc>
              <a:spcBef>
                <a:spcPct val="60000"/>
              </a:spcBef>
              <a:spcAft>
                <a:spcPts val="0"/>
              </a:spcAft>
              <a:buClr>
                <a:srgbClr val="B0B1B3"/>
              </a:buClr>
              <a:buFont typeface="Wingdings" panose="05000000000000000000" pitchFamily="2" charset="2"/>
              <a:buAutoNum type="alphaUcPeriod" startAt="3"/>
            </a:pPr>
            <a:r>
              <a:rPr lang="en-US" altLang="en-US" sz="2200" dirty="0">
                <a:solidFill>
                  <a:srgbClr val="333333"/>
                </a:solidFill>
                <a:latin typeface="Times New Roman" panose="02020603050405020304" pitchFamily="18" charset="0"/>
                <a:ea typeface="+mn-ea"/>
                <a:cs typeface="Times New Roman" panose="02020603050405020304" pitchFamily="18" charset="0"/>
              </a:rPr>
              <a:t>Public Buildings / Equipment</a:t>
            </a:r>
          </a:p>
          <a:p>
            <a:pPr eaLnBrk="1" fontAlgn="auto" hangingPunct="1">
              <a:lnSpc>
                <a:spcPct val="80000"/>
              </a:lnSpc>
              <a:spcBef>
                <a:spcPct val="60000"/>
              </a:spcBef>
              <a:spcAft>
                <a:spcPts val="0"/>
              </a:spcAft>
              <a:buClr>
                <a:srgbClr val="B0B1B3"/>
              </a:buClr>
              <a:buFont typeface="Wingdings" panose="05000000000000000000" pitchFamily="2" charset="2"/>
              <a:buAutoNum type="alphaUcPeriod" startAt="3"/>
            </a:pPr>
            <a:r>
              <a:rPr lang="en-US" altLang="en-US" sz="2200" dirty="0">
                <a:solidFill>
                  <a:srgbClr val="333333"/>
                </a:solidFill>
                <a:latin typeface="Times New Roman" panose="02020603050405020304" pitchFamily="18" charset="0"/>
                <a:ea typeface="+mn-ea"/>
                <a:cs typeface="Times New Roman" panose="02020603050405020304" pitchFamily="18" charset="0"/>
              </a:rPr>
              <a:t>Public Utilities</a:t>
            </a:r>
          </a:p>
          <a:p>
            <a:pPr eaLnBrk="1" fontAlgn="auto" hangingPunct="1">
              <a:lnSpc>
                <a:spcPct val="80000"/>
              </a:lnSpc>
              <a:spcBef>
                <a:spcPct val="60000"/>
              </a:spcBef>
              <a:spcAft>
                <a:spcPts val="0"/>
              </a:spcAft>
              <a:buClr>
                <a:srgbClr val="B0B1B3"/>
              </a:buClr>
              <a:buFont typeface="Wingdings" panose="05000000000000000000" pitchFamily="2" charset="2"/>
              <a:buAutoNum type="alphaUcPeriod" startAt="3"/>
            </a:pPr>
            <a:r>
              <a:rPr lang="en-US" altLang="en-US" sz="2200" dirty="0">
                <a:solidFill>
                  <a:srgbClr val="333333"/>
                </a:solidFill>
                <a:latin typeface="Times New Roman" panose="02020603050405020304" pitchFamily="18" charset="0"/>
                <a:ea typeface="+mn-ea"/>
                <a:cs typeface="Times New Roman" panose="02020603050405020304" pitchFamily="18" charset="0"/>
              </a:rPr>
              <a:t>Other (Parks, Recreation, etc.)</a:t>
            </a:r>
          </a:p>
        </p:txBody>
      </p:sp>
    </p:spTree>
    <p:extLst>
      <p:ext uri="{BB962C8B-B14F-4D97-AF65-F5344CB8AC3E}">
        <p14:creationId xmlns:p14="http://schemas.microsoft.com/office/powerpoint/2010/main" val="346060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Emergency Work</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Categories A &amp; B</a:t>
            </a:r>
          </a:p>
        </p:txBody>
      </p:sp>
      <p:sp>
        <p:nvSpPr>
          <p:cNvPr id="11" name="Rectangle 14">
            <a:extLst>
              <a:ext uri="{FF2B5EF4-FFF2-40B4-BE49-F238E27FC236}">
                <a16:creationId xmlns:a16="http://schemas.microsoft.com/office/drawing/2014/main" id="{BCB190ED-FB30-43BF-B587-4A45596C8585}"/>
              </a:ext>
            </a:extLst>
          </p:cNvPr>
          <p:cNvSpPr>
            <a:spLocks noChangeArrowheads="1"/>
          </p:cNvSpPr>
          <p:nvPr/>
        </p:nvSpPr>
        <p:spPr bwMode="auto">
          <a:xfrm>
            <a:off x="468313" y="1752600"/>
            <a:ext cx="84470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altLang="en-US" sz="2800" dirty="0">
                <a:solidFill>
                  <a:prstClr val="black"/>
                </a:solidFill>
                <a:ea typeface="+mn-ea"/>
                <a:cs typeface="Times New Roman" panose="02020603050405020304" pitchFamily="18" charset="0"/>
              </a:rPr>
              <a:t>FEMA is authorized to provide Public Assistance funding for </a:t>
            </a:r>
            <a:r>
              <a:rPr lang="en-US" altLang="en-US" sz="2800" b="1" u="sng" dirty="0">
                <a:solidFill>
                  <a:prstClr val="black"/>
                </a:solidFill>
                <a:ea typeface="+mn-ea"/>
                <a:cs typeface="Times New Roman" panose="02020603050405020304" pitchFamily="18" charset="0"/>
              </a:rPr>
              <a:t>Emergency</a:t>
            </a:r>
            <a:r>
              <a:rPr lang="en-US" altLang="en-US" sz="2800" dirty="0">
                <a:solidFill>
                  <a:prstClr val="black"/>
                </a:solidFill>
                <a:ea typeface="+mn-ea"/>
                <a:cs typeface="Times New Roman" panose="02020603050405020304" pitchFamily="18" charset="0"/>
              </a:rPr>
              <a:t> Work, including emergency protective measures and debris removal.  </a:t>
            </a:r>
          </a:p>
          <a:p>
            <a:pPr eaLnBrk="1" fontAlgn="auto" hangingPunct="1">
              <a:spcBef>
                <a:spcPts val="0"/>
              </a:spcBef>
              <a:spcAft>
                <a:spcPts val="0"/>
              </a:spcAft>
              <a:defRPr/>
            </a:pPr>
            <a:endParaRPr lang="en-US" altLang="en-US" sz="2800" dirty="0">
              <a:solidFill>
                <a:prstClr val="black"/>
              </a:solidFill>
              <a:ea typeface="+mn-ea"/>
              <a:cs typeface="Times New Roman" panose="02020603050405020304" pitchFamily="18" charset="0"/>
            </a:endParaRPr>
          </a:p>
          <a:p>
            <a:pPr eaLnBrk="1" fontAlgn="auto" hangingPunct="1">
              <a:spcBef>
                <a:spcPts val="0"/>
              </a:spcBef>
              <a:spcAft>
                <a:spcPts val="0"/>
              </a:spcAft>
              <a:defRPr/>
            </a:pPr>
            <a:r>
              <a:rPr lang="en-US" altLang="en-US" sz="2800" dirty="0">
                <a:solidFill>
                  <a:prstClr val="black"/>
                </a:solidFill>
                <a:ea typeface="+mn-ea"/>
                <a:cs typeface="Times New Roman" panose="02020603050405020304" pitchFamily="18" charset="0"/>
              </a:rPr>
              <a:t>Emergency Work is that which must be done immediately to:</a:t>
            </a:r>
          </a:p>
          <a:p>
            <a:pPr marL="342900" indent="-342900" eaLnBrk="1" fontAlgn="auto" hangingPunct="1">
              <a:spcBef>
                <a:spcPts val="0"/>
              </a:spcBef>
              <a:spcAft>
                <a:spcPts val="0"/>
              </a:spcAft>
              <a:buFont typeface="Wingdings" panose="05000000000000000000" pitchFamily="2" charset="2"/>
              <a:buChar char="§"/>
              <a:defRPr/>
            </a:pPr>
            <a:r>
              <a:rPr lang="en-US" altLang="en-US" sz="2800" dirty="0">
                <a:solidFill>
                  <a:prstClr val="black"/>
                </a:solidFill>
                <a:ea typeface="+mn-ea"/>
                <a:cs typeface="Times New Roman" panose="02020603050405020304" pitchFamily="18" charset="0"/>
              </a:rPr>
              <a:t>Save lives</a:t>
            </a:r>
          </a:p>
          <a:p>
            <a:pPr marL="342900" indent="-342900" eaLnBrk="1" fontAlgn="auto" hangingPunct="1">
              <a:spcBef>
                <a:spcPts val="0"/>
              </a:spcBef>
              <a:spcAft>
                <a:spcPts val="0"/>
              </a:spcAft>
              <a:buFont typeface="Wingdings" panose="05000000000000000000" pitchFamily="2" charset="2"/>
              <a:buChar char="§"/>
              <a:defRPr/>
            </a:pPr>
            <a:r>
              <a:rPr lang="en-US" altLang="en-US" sz="2800" dirty="0">
                <a:solidFill>
                  <a:prstClr val="black"/>
                </a:solidFill>
                <a:ea typeface="+mn-ea"/>
                <a:cs typeface="Times New Roman" panose="02020603050405020304" pitchFamily="18" charset="0"/>
              </a:rPr>
              <a:t>Protect public health and safety</a:t>
            </a:r>
          </a:p>
          <a:p>
            <a:pPr marL="342900" indent="-342900" eaLnBrk="1" fontAlgn="auto" hangingPunct="1">
              <a:spcBef>
                <a:spcPts val="0"/>
              </a:spcBef>
              <a:spcAft>
                <a:spcPts val="0"/>
              </a:spcAft>
              <a:buFont typeface="Wingdings" panose="05000000000000000000" pitchFamily="2" charset="2"/>
              <a:buChar char="§"/>
              <a:defRPr/>
            </a:pPr>
            <a:r>
              <a:rPr lang="en-US" altLang="en-US" sz="2800" dirty="0">
                <a:solidFill>
                  <a:prstClr val="black"/>
                </a:solidFill>
                <a:ea typeface="+mn-ea"/>
                <a:cs typeface="Times New Roman" panose="02020603050405020304" pitchFamily="18" charset="0"/>
              </a:rPr>
              <a:t>Protect improved property</a:t>
            </a:r>
          </a:p>
          <a:p>
            <a:pPr marL="342900" indent="-342900" eaLnBrk="1" fontAlgn="auto" hangingPunct="1">
              <a:spcBef>
                <a:spcPts val="0"/>
              </a:spcBef>
              <a:spcAft>
                <a:spcPts val="0"/>
              </a:spcAft>
              <a:buFont typeface="Wingdings" panose="05000000000000000000" pitchFamily="2" charset="2"/>
              <a:buChar char="§"/>
              <a:defRPr/>
            </a:pPr>
            <a:r>
              <a:rPr lang="en-US" altLang="en-US" sz="2800" dirty="0">
                <a:solidFill>
                  <a:prstClr val="black"/>
                </a:solidFill>
                <a:ea typeface="+mn-ea"/>
                <a:cs typeface="Times New Roman" panose="02020603050405020304" pitchFamily="18" charset="0"/>
              </a:rPr>
              <a:t>Eliminate or lessen an immediate threat of additional damage.</a:t>
            </a:r>
          </a:p>
        </p:txBody>
      </p:sp>
    </p:spTree>
    <p:extLst>
      <p:ext uri="{BB962C8B-B14F-4D97-AF65-F5344CB8AC3E}">
        <p14:creationId xmlns:p14="http://schemas.microsoft.com/office/powerpoint/2010/main" val="369197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Emergency Work</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A - Debris</a:t>
            </a:r>
          </a:p>
        </p:txBody>
      </p:sp>
      <p:pic>
        <p:nvPicPr>
          <p:cNvPr id="11" name="Picture 3" descr="debris">
            <a:extLst>
              <a:ext uri="{FF2B5EF4-FFF2-40B4-BE49-F238E27FC236}">
                <a16:creationId xmlns:a16="http://schemas.microsoft.com/office/drawing/2014/main" id="{5236297E-21FE-4280-A8E1-2514924601E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906588"/>
            <a:ext cx="3976687"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a:extLst>
              <a:ext uri="{FF2B5EF4-FFF2-40B4-BE49-F238E27FC236}">
                <a16:creationId xmlns:a16="http://schemas.microsoft.com/office/drawing/2014/main" id="{600B980F-5BDC-4BFF-9FF2-C8341CC3D4B3}"/>
              </a:ext>
            </a:extLst>
          </p:cNvPr>
          <p:cNvSpPr>
            <a:spLocks noChangeArrowheads="1"/>
          </p:cNvSpPr>
          <p:nvPr/>
        </p:nvSpPr>
        <p:spPr bwMode="auto">
          <a:xfrm>
            <a:off x="4495800" y="1695450"/>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698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dirty="0">
                <a:solidFill>
                  <a:srgbClr val="333333"/>
                </a:solidFill>
                <a:latin typeface="Times New Roman" panose="02020603050405020304" pitchFamily="18" charset="0"/>
                <a:ea typeface="+mn-ea"/>
                <a:cs typeface="Times New Roman" panose="02020603050405020304" pitchFamily="18" charset="0"/>
              </a:rPr>
              <a:t>Debris removal is eligible when:</a:t>
            </a:r>
          </a:p>
        </p:txBody>
      </p:sp>
      <p:sp>
        <p:nvSpPr>
          <p:cNvPr id="13" name="TextBox 1">
            <a:extLst>
              <a:ext uri="{FF2B5EF4-FFF2-40B4-BE49-F238E27FC236}">
                <a16:creationId xmlns:a16="http://schemas.microsoft.com/office/drawing/2014/main" id="{7950072B-3B60-4805-9537-BD59DCA633A8}"/>
              </a:ext>
            </a:extLst>
          </p:cNvPr>
          <p:cNvSpPr txBox="1">
            <a:spLocks noChangeArrowheads="1"/>
          </p:cNvSpPr>
          <p:nvPr/>
        </p:nvSpPr>
        <p:spPr bwMode="auto">
          <a:xfrm>
            <a:off x="3962401" y="2908280"/>
            <a:ext cx="5105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fontAlgn="auto" hangingPunct="1">
              <a:spcBef>
                <a:spcPct val="5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It eliminates an immediate threat to life, health, and safety</a:t>
            </a:r>
          </a:p>
          <a:p>
            <a:pPr lvl="1" eaLnBrk="1" fontAlgn="auto" hangingPunct="1">
              <a:spcBef>
                <a:spcPct val="5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It eliminates an immediate threat of significant damage to improved property</a:t>
            </a:r>
          </a:p>
          <a:p>
            <a:pPr lvl="1" eaLnBrk="1" fontAlgn="auto" hangingPunct="1">
              <a:spcBef>
                <a:spcPct val="5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It ensures economic recovery of the community and provides a benefit for the community-at-large</a:t>
            </a:r>
          </a:p>
        </p:txBody>
      </p:sp>
    </p:spTree>
    <p:extLst>
      <p:ext uri="{BB962C8B-B14F-4D97-AF65-F5344CB8AC3E}">
        <p14:creationId xmlns:p14="http://schemas.microsoft.com/office/powerpoint/2010/main" val="382130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Emergency Work</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A - Debris</a:t>
            </a:r>
          </a:p>
        </p:txBody>
      </p:sp>
      <p:sp>
        <p:nvSpPr>
          <p:cNvPr id="11" name="Rectangle 5">
            <a:extLst>
              <a:ext uri="{FF2B5EF4-FFF2-40B4-BE49-F238E27FC236}">
                <a16:creationId xmlns:a16="http://schemas.microsoft.com/office/drawing/2014/main" id="{70AAC18B-1534-4FD2-87CF-1ABD96B96CE4}"/>
              </a:ext>
            </a:extLst>
          </p:cNvPr>
          <p:cNvSpPr>
            <a:spLocks noChangeArrowheads="1"/>
          </p:cNvSpPr>
          <p:nvPr/>
        </p:nvSpPr>
        <p:spPr bwMode="auto">
          <a:xfrm>
            <a:off x="304800" y="18478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698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dirty="0">
                <a:solidFill>
                  <a:srgbClr val="333333"/>
                </a:solidFill>
                <a:latin typeface="Times New Roman" panose="02020603050405020304" pitchFamily="18" charset="0"/>
                <a:ea typeface="+mn-ea"/>
                <a:cs typeface="Times New Roman" panose="02020603050405020304" pitchFamily="18" charset="0"/>
              </a:rPr>
              <a:t>Do’s –</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Contact MDEQ for Staging Sites</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Truck Certifications</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Monitor Debris</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Activate your prepositioned Contractor</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Bid out debris work beyond 30 days from storm</a:t>
            </a:r>
          </a:p>
          <a:p>
            <a:pPr eaLnBrk="1" fontAlgn="auto" hangingPunct="1">
              <a:spcBef>
                <a:spcPct val="60000"/>
              </a:spcBef>
              <a:spcAft>
                <a:spcPts val="0"/>
              </a:spcAft>
              <a:buClr>
                <a:srgbClr val="B0B1B3"/>
              </a:buClr>
              <a:buFont typeface="Wingdings" panose="05000000000000000000" pitchFamily="2" charset="2"/>
              <a:buNone/>
            </a:pPr>
            <a:endParaRPr lang="en-US" altLang="en-US" dirty="0">
              <a:solidFill>
                <a:srgbClr val="333333"/>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7038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Emergency Work</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A - Debris</a:t>
            </a:r>
          </a:p>
        </p:txBody>
      </p:sp>
      <p:sp>
        <p:nvSpPr>
          <p:cNvPr id="4" name="Rectangle 5">
            <a:extLst>
              <a:ext uri="{FF2B5EF4-FFF2-40B4-BE49-F238E27FC236}">
                <a16:creationId xmlns:a16="http://schemas.microsoft.com/office/drawing/2014/main" id="{FAB433A9-E121-4092-B85E-D9AE9625DADB}"/>
              </a:ext>
            </a:extLst>
          </p:cNvPr>
          <p:cNvSpPr>
            <a:spLocks noChangeArrowheads="1"/>
          </p:cNvSpPr>
          <p:nvPr/>
        </p:nvSpPr>
        <p:spPr bwMode="auto">
          <a:xfrm>
            <a:off x="304800" y="18478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698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dirty="0">
                <a:solidFill>
                  <a:srgbClr val="333333"/>
                </a:solidFill>
                <a:latin typeface="Times New Roman" panose="02020603050405020304" pitchFamily="18" charset="0"/>
                <a:ea typeface="+mn-ea"/>
                <a:cs typeface="Times New Roman" panose="02020603050405020304" pitchFamily="18" charset="0"/>
              </a:rPr>
              <a:t>Don’ts –</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Stage your debris where ever you want.</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Place debris in unpermitted sites.</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Continue with Prepositioned Contractor beyond 30 days.</a:t>
            </a:r>
          </a:p>
          <a:p>
            <a:pPr eaLnBrk="1" fontAlgn="auto" hangingPunct="1">
              <a:spcBef>
                <a:spcPct val="60000"/>
              </a:spcBef>
              <a:spcAft>
                <a:spcPts val="0"/>
              </a:spcAft>
              <a:buClr>
                <a:srgbClr val="B0B1B3"/>
              </a:buClr>
              <a:buFontTx/>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Ignore debris monitoring.</a:t>
            </a:r>
          </a:p>
          <a:p>
            <a:pPr eaLnBrk="1" fontAlgn="auto" hangingPunct="1">
              <a:spcBef>
                <a:spcPct val="60000"/>
              </a:spcBef>
              <a:spcAft>
                <a:spcPts val="0"/>
              </a:spcAft>
              <a:buClr>
                <a:srgbClr val="B0B1B3"/>
              </a:buClr>
              <a:buFont typeface="Wingdings" panose="05000000000000000000" pitchFamily="2" charset="2"/>
              <a:buNone/>
            </a:pPr>
            <a:endParaRPr lang="en-US" altLang="en-US" dirty="0">
              <a:solidFill>
                <a:srgbClr val="333333"/>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07195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Emergency Work</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B – EPM</a:t>
            </a:r>
          </a:p>
        </p:txBody>
      </p:sp>
      <p:sp>
        <p:nvSpPr>
          <p:cNvPr id="5" name="Rectangle 10">
            <a:extLst>
              <a:ext uri="{FF2B5EF4-FFF2-40B4-BE49-F238E27FC236}">
                <a16:creationId xmlns:a16="http://schemas.microsoft.com/office/drawing/2014/main" id="{9054BFC2-2510-4451-B7BF-8DB02473B35F}"/>
              </a:ext>
            </a:extLst>
          </p:cNvPr>
          <p:cNvSpPr>
            <a:spLocks noChangeArrowheads="1"/>
          </p:cNvSpPr>
          <p:nvPr/>
        </p:nvSpPr>
        <p:spPr bwMode="auto">
          <a:xfrm>
            <a:off x="76200" y="1752600"/>
            <a:ext cx="8780463"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800" dirty="0">
                <a:solidFill>
                  <a:prstClr val="black"/>
                </a:solidFill>
                <a:latin typeface="Times New Roman" panose="02020603050405020304" pitchFamily="18" charset="0"/>
                <a:ea typeface="+mn-ea"/>
                <a:cs typeface="Times New Roman" panose="02020603050405020304" pitchFamily="18" charset="0"/>
              </a:rPr>
              <a:t>Actions taken by applicants before, during, and after a disaster to save lives, protect public health and safety, and prevent damage to improved property.  Includes:</a:t>
            </a:r>
          </a:p>
          <a:p>
            <a:pPr lvl="1" eaLnBrk="1" fontAlgn="auto" hangingPunct="1">
              <a:spcBef>
                <a:spcPct val="0"/>
              </a:spcBef>
              <a:spcAft>
                <a:spcPts val="0"/>
              </a:spcAft>
              <a:buFont typeface="Arial" panose="020B0604020202020204" pitchFamily="34" charset="0"/>
              <a:buNone/>
            </a:pPr>
            <a:endParaRPr lang="en-US" altLang="en-US" sz="1400" dirty="0">
              <a:solidFill>
                <a:prstClr val="black"/>
              </a:solidFill>
              <a:latin typeface="Times New Roman" panose="02020603050405020304" pitchFamily="18" charset="0"/>
              <a:ea typeface="+mn-ea"/>
              <a:cs typeface="Times New Roman" panose="02020603050405020304" pitchFamily="18" charset="0"/>
            </a:endParaRPr>
          </a:p>
          <a:p>
            <a:pPr lvl="1" eaLnBrk="1" fontAlgn="auto" hangingPunct="1">
              <a:spcBef>
                <a:spcPct val="0"/>
              </a:spcBef>
              <a:spcAft>
                <a:spcPts val="0"/>
              </a:spcAft>
              <a:buFont typeface="Arial" panose="020B0604020202020204" pitchFamily="34" charset="0"/>
              <a:buChar char="•"/>
            </a:pPr>
            <a:r>
              <a:rPr lang="en-US" altLang="en-US" dirty="0">
                <a:solidFill>
                  <a:prstClr val="black"/>
                </a:solidFill>
                <a:latin typeface="Times New Roman" panose="02020603050405020304" pitchFamily="18" charset="0"/>
                <a:ea typeface="+mn-ea"/>
                <a:cs typeface="Times New Roman" panose="02020603050405020304" pitchFamily="18" charset="0"/>
              </a:rPr>
              <a:t> Search and Rescue;  Fire and Flood Fighting</a:t>
            </a:r>
          </a:p>
          <a:p>
            <a:pPr lvl="1" eaLnBrk="1" fontAlgn="auto" hangingPunct="1">
              <a:spcBef>
                <a:spcPct val="0"/>
              </a:spcBef>
              <a:spcAft>
                <a:spcPts val="0"/>
              </a:spcAft>
              <a:buFont typeface="Arial" panose="020B0604020202020204" pitchFamily="34" charset="0"/>
              <a:buChar char="•"/>
            </a:pPr>
            <a:endParaRPr lang="en-US" altLang="en-US" sz="1400" dirty="0">
              <a:solidFill>
                <a:prstClr val="black"/>
              </a:solidFill>
              <a:latin typeface="Times New Roman" panose="02020603050405020304" pitchFamily="18" charset="0"/>
              <a:ea typeface="+mn-ea"/>
              <a:cs typeface="Times New Roman" panose="02020603050405020304" pitchFamily="18" charset="0"/>
            </a:endParaRPr>
          </a:p>
          <a:p>
            <a:pPr lvl="1" eaLnBrk="1" fontAlgn="auto" hangingPunct="1">
              <a:spcBef>
                <a:spcPct val="0"/>
              </a:spcBef>
              <a:spcAft>
                <a:spcPts val="0"/>
              </a:spcAft>
              <a:buFont typeface="Arial" panose="020B0604020202020204" pitchFamily="34" charset="0"/>
              <a:buChar char="•"/>
            </a:pPr>
            <a:r>
              <a:rPr lang="en-US" altLang="en-US" dirty="0">
                <a:solidFill>
                  <a:prstClr val="black"/>
                </a:solidFill>
                <a:latin typeface="Times New Roman" panose="02020603050405020304" pitchFamily="18" charset="0"/>
                <a:ea typeface="+mn-ea"/>
                <a:cs typeface="Times New Roman" panose="02020603050405020304" pitchFamily="18" charset="0"/>
              </a:rPr>
              <a:t> Security, such as barricades, fencing, or law enforcement.</a:t>
            </a:r>
          </a:p>
          <a:p>
            <a:pPr lvl="1" eaLnBrk="1" fontAlgn="auto" hangingPunct="1">
              <a:spcBef>
                <a:spcPct val="0"/>
              </a:spcBef>
              <a:spcAft>
                <a:spcPts val="0"/>
              </a:spcAft>
              <a:buFont typeface="Arial" panose="020B0604020202020204" pitchFamily="34" charset="0"/>
              <a:buChar char="•"/>
            </a:pPr>
            <a:endParaRPr lang="en-US" altLang="en-US" sz="1400" dirty="0">
              <a:solidFill>
                <a:prstClr val="black"/>
              </a:solidFill>
              <a:latin typeface="Times New Roman" panose="02020603050405020304" pitchFamily="18" charset="0"/>
              <a:ea typeface="+mn-ea"/>
              <a:cs typeface="Times New Roman" panose="02020603050405020304" pitchFamily="18" charset="0"/>
            </a:endParaRPr>
          </a:p>
          <a:p>
            <a:pPr lvl="1" eaLnBrk="1" fontAlgn="auto" hangingPunct="1">
              <a:spcBef>
                <a:spcPct val="0"/>
              </a:spcBef>
              <a:spcAft>
                <a:spcPts val="0"/>
              </a:spcAft>
              <a:buFont typeface="Arial" panose="020B0604020202020204" pitchFamily="34" charset="0"/>
              <a:buChar char="•"/>
            </a:pPr>
            <a:r>
              <a:rPr lang="en-US" altLang="en-US" dirty="0">
                <a:solidFill>
                  <a:prstClr val="black"/>
                </a:solidFill>
                <a:latin typeface="Times New Roman" panose="02020603050405020304" pitchFamily="18" charset="0"/>
                <a:ea typeface="+mn-ea"/>
                <a:cs typeface="Times New Roman" panose="02020603050405020304" pitchFamily="18" charset="0"/>
              </a:rPr>
              <a:t> Push of Debris (not disposal)</a:t>
            </a:r>
          </a:p>
        </p:txBody>
      </p:sp>
      <p:pic>
        <p:nvPicPr>
          <p:cNvPr id="6" name="Picture 5">
            <a:extLst>
              <a:ext uri="{FF2B5EF4-FFF2-40B4-BE49-F238E27FC236}">
                <a16:creationId xmlns:a16="http://schemas.microsoft.com/office/drawing/2014/main" id="{E7AA2471-D00B-4F5E-9B9E-EDECBB42705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4770636"/>
            <a:ext cx="3065462" cy="1915913"/>
          </a:xfrm>
          <a:prstGeom prst="rect">
            <a:avLst/>
          </a:prstGeom>
        </p:spPr>
      </p:pic>
    </p:spTree>
    <p:extLst>
      <p:ext uri="{BB962C8B-B14F-4D97-AF65-F5344CB8AC3E}">
        <p14:creationId xmlns:p14="http://schemas.microsoft.com/office/powerpoint/2010/main" val="231850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Permanent Work</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Categories C-G</a:t>
            </a:r>
          </a:p>
        </p:txBody>
      </p:sp>
      <p:sp>
        <p:nvSpPr>
          <p:cNvPr id="7" name="Rectangle 3">
            <a:extLst>
              <a:ext uri="{FF2B5EF4-FFF2-40B4-BE49-F238E27FC236}">
                <a16:creationId xmlns:a16="http://schemas.microsoft.com/office/drawing/2014/main" id="{AB40F7FB-CB90-417B-BB3A-F99502A8B1B6}"/>
              </a:ext>
            </a:extLst>
          </p:cNvPr>
          <p:cNvSpPr>
            <a:spLocks noChangeArrowheads="1"/>
          </p:cNvSpPr>
          <p:nvPr/>
        </p:nvSpPr>
        <p:spPr bwMode="auto">
          <a:xfrm>
            <a:off x="152400" y="1676400"/>
            <a:ext cx="868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dirty="0">
                <a:solidFill>
                  <a:srgbClr val="333333"/>
                </a:solidFill>
                <a:latin typeface="Times New Roman" panose="02020603050405020304" pitchFamily="18" charset="0"/>
                <a:ea typeface="+mn-ea"/>
                <a:cs typeface="Times New Roman" panose="02020603050405020304" pitchFamily="18" charset="0"/>
              </a:rPr>
              <a:t>Eligible </a:t>
            </a:r>
            <a:r>
              <a:rPr lang="en-US" altLang="en-US" b="1" u="sng" dirty="0">
                <a:solidFill>
                  <a:srgbClr val="333333"/>
                </a:solidFill>
                <a:latin typeface="Times New Roman" panose="02020603050405020304" pitchFamily="18" charset="0"/>
                <a:ea typeface="+mn-ea"/>
                <a:cs typeface="Times New Roman" panose="02020603050405020304" pitchFamily="18" charset="0"/>
              </a:rPr>
              <a:t>Permanent</a:t>
            </a:r>
            <a:r>
              <a:rPr lang="en-US" altLang="en-US" dirty="0">
                <a:solidFill>
                  <a:srgbClr val="333333"/>
                </a:solidFill>
                <a:latin typeface="Times New Roman" panose="02020603050405020304" pitchFamily="18" charset="0"/>
                <a:ea typeface="+mn-ea"/>
                <a:cs typeface="Times New Roman" panose="02020603050405020304" pitchFamily="18" charset="0"/>
              </a:rPr>
              <a:t> Work: </a:t>
            </a:r>
          </a:p>
          <a:p>
            <a:pPr eaLnBrk="1" fontAlgn="auto" hangingPunct="1">
              <a:spcBef>
                <a:spcPct val="60000"/>
              </a:spcBef>
              <a:spcAft>
                <a:spcPts val="0"/>
              </a:spcAft>
              <a:buClr>
                <a:srgbClr val="B0B1B3"/>
              </a:buClr>
              <a:buFont typeface="Wingdings" panose="05000000000000000000" pitchFamily="2" charset="2"/>
              <a:buNone/>
            </a:pPr>
            <a:endParaRPr lang="en-US" altLang="en-US" sz="1000" dirty="0">
              <a:solidFill>
                <a:srgbClr val="333333"/>
              </a:solidFill>
              <a:latin typeface="Times New Roman" panose="02020603050405020304" pitchFamily="18" charset="0"/>
              <a:ea typeface="+mn-ea"/>
              <a:cs typeface="Times New Roman" panose="02020603050405020304" pitchFamily="18" charset="0"/>
            </a:endParaRP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Must repair, restore or replace disaster-damaged facilities in accordance with regulations</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Must restore to pre-disaster design, capacity and function in accordance with applicable codes and standards</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Must be required as a result of the disaster</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May include cost effective hazard mitigation measures</a:t>
            </a:r>
          </a:p>
        </p:txBody>
      </p:sp>
    </p:spTree>
    <p:extLst>
      <p:ext uri="{BB962C8B-B14F-4D97-AF65-F5344CB8AC3E}">
        <p14:creationId xmlns:p14="http://schemas.microsoft.com/office/powerpoint/2010/main" val="90854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Clayton French</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State Public Assistance Officer</a:t>
            </a:r>
          </a:p>
        </p:txBody>
      </p:sp>
      <p:sp>
        <p:nvSpPr>
          <p:cNvPr id="3" name="Rectangle 3">
            <a:extLst>
              <a:ext uri="{FF2B5EF4-FFF2-40B4-BE49-F238E27FC236}">
                <a16:creationId xmlns:a16="http://schemas.microsoft.com/office/drawing/2014/main" id="{52CED671-D4FD-40C1-ABDA-ADE5286D00AA}"/>
              </a:ext>
            </a:extLst>
          </p:cNvPr>
          <p:cNvSpPr txBox="1">
            <a:spLocks noChangeArrowheads="1"/>
          </p:cNvSpPr>
          <p:nvPr/>
        </p:nvSpPr>
        <p:spPr bwMode="auto">
          <a:xfrm>
            <a:off x="152400" y="1970949"/>
            <a:ext cx="8763000" cy="3896451"/>
          </a:xfrm>
          <a:prstGeom prst="rect">
            <a:avLst/>
          </a:prstGeom>
          <a:noFill/>
          <a:ln w="9525">
            <a:noFill/>
            <a:miter lim="800000"/>
            <a:headEnd/>
            <a:tailEnd/>
          </a:ln>
          <a:effectLst>
            <a:innerShdw blurRad="63500" dist="50800" dir="2700000">
              <a:prstClr val="black">
                <a:alpha val="50000"/>
              </a:prstClr>
            </a:innerShdw>
          </a:effectLst>
        </p:spPr>
        <p:txBody>
          <a:bodyPr>
            <a:spAutoFit/>
          </a:bodyPr>
          <a:lstStyle/>
          <a:p>
            <a:pPr marL="571500" indent="-571500" eaLnBrk="1" fontAlgn="auto" hangingPunct="1">
              <a:spcBef>
                <a:spcPct val="20000"/>
              </a:spcBef>
              <a:spcAft>
                <a:spcPts val="0"/>
              </a:spcAft>
              <a:buFont typeface="Arial" panose="020B0604020202020204" pitchFamily="34" charset="0"/>
              <a:buChar char="•"/>
              <a:defRPr/>
            </a:pPr>
            <a:r>
              <a:rPr lang="en-US" sz="3600" kern="0" dirty="0">
                <a:solidFill>
                  <a:prstClr val="black"/>
                </a:solidFill>
                <a:latin typeface="Times New Roman" panose="02020603050405020304" pitchFamily="18" charset="0"/>
                <a:ea typeface="+mn-ea"/>
                <a:cs typeface="Times New Roman" panose="02020603050405020304" pitchFamily="18" charset="0"/>
              </a:rPr>
              <a:t>Public Assistance Definition</a:t>
            </a:r>
          </a:p>
          <a:p>
            <a:pPr marL="571500" indent="-571500" eaLnBrk="1" fontAlgn="auto" hangingPunct="1">
              <a:spcBef>
                <a:spcPct val="20000"/>
              </a:spcBef>
              <a:spcAft>
                <a:spcPts val="0"/>
              </a:spcAft>
              <a:buFont typeface="Arial" panose="020B0604020202020204" pitchFamily="34" charset="0"/>
              <a:buChar char="•"/>
              <a:defRPr/>
            </a:pPr>
            <a:r>
              <a:rPr lang="en-US" sz="3600" kern="0" dirty="0">
                <a:solidFill>
                  <a:prstClr val="black"/>
                </a:solidFill>
                <a:latin typeface="Times New Roman" panose="02020603050405020304" pitchFamily="18" charset="0"/>
                <a:ea typeface="+mn-ea"/>
                <a:cs typeface="Times New Roman" panose="02020603050405020304" pitchFamily="18" charset="0"/>
              </a:rPr>
              <a:t>Applicant</a:t>
            </a:r>
          </a:p>
          <a:p>
            <a:pPr marL="571500" indent="-571500" eaLnBrk="1" fontAlgn="auto" hangingPunct="1">
              <a:spcBef>
                <a:spcPct val="20000"/>
              </a:spcBef>
              <a:spcAft>
                <a:spcPts val="0"/>
              </a:spcAft>
              <a:buFont typeface="Arial" panose="020B0604020202020204" pitchFamily="34" charset="0"/>
              <a:buChar char="•"/>
              <a:defRPr/>
            </a:pPr>
            <a:r>
              <a:rPr lang="en-US" sz="3600" kern="0" dirty="0">
                <a:solidFill>
                  <a:prstClr val="black"/>
                </a:solidFill>
                <a:latin typeface="Times New Roman" panose="02020603050405020304" pitchFamily="18" charset="0"/>
                <a:ea typeface="+mn-ea"/>
                <a:cs typeface="Times New Roman" panose="02020603050405020304" pitchFamily="18" charset="0"/>
              </a:rPr>
              <a:t>Facility</a:t>
            </a:r>
          </a:p>
          <a:p>
            <a:pPr marL="571500" indent="-571500" eaLnBrk="1" fontAlgn="auto" hangingPunct="1">
              <a:spcBef>
                <a:spcPct val="20000"/>
              </a:spcBef>
              <a:spcAft>
                <a:spcPts val="0"/>
              </a:spcAft>
              <a:buFont typeface="Arial" panose="020B0604020202020204" pitchFamily="34" charset="0"/>
              <a:buChar char="•"/>
              <a:defRPr/>
            </a:pPr>
            <a:r>
              <a:rPr lang="en-US" sz="3600" kern="0" dirty="0">
                <a:solidFill>
                  <a:prstClr val="black"/>
                </a:solidFill>
                <a:latin typeface="Times New Roman" panose="02020603050405020304" pitchFamily="18" charset="0"/>
                <a:ea typeface="+mn-ea"/>
                <a:cs typeface="Times New Roman" panose="02020603050405020304" pitchFamily="18" charset="0"/>
              </a:rPr>
              <a:t>Work</a:t>
            </a:r>
          </a:p>
          <a:p>
            <a:pPr marL="571500" indent="-571500" eaLnBrk="1" fontAlgn="auto" hangingPunct="1">
              <a:spcBef>
                <a:spcPct val="20000"/>
              </a:spcBef>
              <a:spcAft>
                <a:spcPts val="0"/>
              </a:spcAft>
              <a:buFont typeface="Arial" panose="020B0604020202020204" pitchFamily="34" charset="0"/>
              <a:buChar char="•"/>
              <a:defRPr/>
            </a:pPr>
            <a:r>
              <a:rPr lang="en-US" sz="3600" kern="0" dirty="0">
                <a:solidFill>
                  <a:prstClr val="black"/>
                </a:solidFill>
                <a:latin typeface="Times New Roman" panose="02020603050405020304" pitchFamily="18" charset="0"/>
                <a:ea typeface="+mn-ea"/>
                <a:cs typeface="Times New Roman" panose="02020603050405020304" pitchFamily="18" charset="0"/>
              </a:rPr>
              <a:t>Cost</a:t>
            </a:r>
          </a:p>
          <a:p>
            <a:pPr marL="342900" indent="-342900" algn="ctr" eaLnBrk="1" fontAlgn="auto" hangingPunct="1">
              <a:spcBef>
                <a:spcPct val="20000"/>
              </a:spcBef>
              <a:spcAft>
                <a:spcPts val="0"/>
              </a:spcAft>
              <a:buFont typeface="Wingdings" pitchFamily="2" charset="2"/>
              <a:buNone/>
              <a:defRPr/>
            </a:pPr>
            <a:endParaRPr lang="en-US" sz="3200" kern="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4831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Permanent Work </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C Roads and Bridges</a:t>
            </a:r>
          </a:p>
        </p:txBody>
      </p:sp>
      <p:sp>
        <p:nvSpPr>
          <p:cNvPr id="4" name="Rectangle 12">
            <a:extLst>
              <a:ext uri="{FF2B5EF4-FFF2-40B4-BE49-F238E27FC236}">
                <a16:creationId xmlns:a16="http://schemas.microsoft.com/office/drawing/2014/main" id="{C67FE42D-22AE-45E7-8A7E-912375297C77}"/>
              </a:ext>
            </a:extLst>
          </p:cNvPr>
          <p:cNvSpPr>
            <a:spLocks noChangeArrowheads="1"/>
          </p:cNvSpPr>
          <p:nvPr/>
        </p:nvSpPr>
        <p:spPr bwMode="auto">
          <a:xfrm>
            <a:off x="152400" y="1882775"/>
            <a:ext cx="1905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400" u="sng" dirty="0">
                <a:solidFill>
                  <a:prstClr val="black"/>
                </a:solidFill>
                <a:latin typeface="Times New Roman" panose="02020603050405020304" pitchFamily="18" charset="0"/>
                <a:ea typeface="+mn-ea"/>
                <a:cs typeface="+mn-cs"/>
              </a:rPr>
              <a:t>ROADS</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Road </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Surface</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Bases</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Shoulders</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Ditches</a:t>
            </a:r>
          </a:p>
        </p:txBody>
      </p:sp>
      <p:sp>
        <p:nvSpPr>
          <p:cNvPr id="6" name="Rectangle 13">
            <a:extLst>
              <a:ext uri="{FF2B5EF4-FFF2-40B4-BE49-F238E27FC236}">
                <a16:creationId xmlns:a16="http://schemas.microsoft.com/office/drawing/2014/main" id="{932C0AFB-44B8-4683-A592-B6184B571B76}"/>
              </a:ext>
            </a:extLst>
          </p:cNvPr>
          <p:cNvSpPr>
            <a:spLocks noChangeArrowheads="1"/>
          </p:cNvSpPr>
          <p:nvPr/>
        </p:nvSpPr>
        <p:spPr bwMode="auto">
          <a:xfrm>
            <a:off x="4343400" y="1871662"/>
            <a:ext cx="2209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400" u="sng" dirty="0">
                <a:solidFill>
                  <a:prstClr val="black"/>
                </a:solidFill>
                <a:latin typeface="Times New Roman" panose="02020603050405020304" pitchFamily="18" charset="0"/>
                <a:ea typeface="+mn-ea"/>
                <a:cs typeface="+mn-cs"/>
              </a:rPr>
              <a:t>BRIDGES</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Decking</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Abutments</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Wing Walls</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Approaches</a:t>
            </a:r>
          </a:p>
        </p:txBody>
      </p:sp>
      <p:sp>
        <p:nvSpPr>
          <p:cNvPr id="10" name="Rectangle 9">
            <a:extLst>
              <a:ext uri="{FF2B5EF4-FFF2-40B4-BE49-F238E27FC236}">
                <a16:creationId xmlns:a16="http://schemas.microsoft.com/office/drawing/2014/main" id="{1C934BEB-D175-4BC2-9879-E161B2F17FB4}"/>
              </a:ext>
            </a:extLst>
          </p:cNvPr>
          <p:cNvSpPr>
            <a:spLocks noChangeArrowheads="1"/>
          </p:cNvSpPr>
          <p:nvPr/>
        </p:nvSpPr>
        <p:spPr bwMode="auto">
          <a:xfrm>
            <a:off x="1600200" y="4678362"/>
            <a:ext cx="236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400" u="sng" dirty="0">
                <a:solidFill>
                  <a:prstClr val="black"/>
                </a:solidFill>
                <a:latin typeface="Times New Roman" panose="02020603050405020304" pitchFamily="18" charset="0"/>
                <a:ea typeface="+mn-ea"/>
                <a:cs typeface="+mn-cs"/>
              </a:rPr>
              <a:t>DRAINAGE STRUCTURES</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Culverts</a:t>
            </a:r>
          </a:p>
          <a:p>
            <a:pPr eaLnBrk="1" fontAlgn="auto" hangingPunct="1">
              <a:spcBef>
                <a:spcPct val="0"/>
              </a:spcBef>
              <a:spcAft>
                <a:spcPts val="0"/>
              </a:spcAft>
            </a:pPr>
            <a:r>
              <a:rPr lang="en-US" altLang="en-US" sz="2400" dirty="0">
                <a:solidFill>
                  <a:prstClr val="black"/>
                </a:solidFill>
                <a:latin typeface="Times New Roman" panose="02020603050405020304" pitchFamily="18" charset="0"/>
                <a:ea typeface="+mn-ea"/>
                <a:cs typeface="+mn-cs"/>
              </a:rPr>
              <a:t>  Cross Drains</a:t>
            </a:r>
          </a:p>
        </p:txBody>
      </p:sp>
      <p:pic>
        <p:nvPicPr>
          <p:cNvPr id="7" name="Picture 6">
            <a:extLst>
              <a:ext uri="{FF2B5EF4-FFF2-40B4-BE49-F238E27FC236}">
                <a16:creationId xmlns:a16="http://schemas.microsoft.com/office/drawing/2014/main" id="{D0E5DF7B-9DD2-48CB-8E23-2944BE97601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393" r="9565"/>
          <a:stretch/>
        </p:blipFill>
        <p:spPr>
          <a:xfrm>
            <a:off x="1849120" y="2057400"/>
            <a:ext cx="2113280" cy="2092959"/>
          </a:xfrm>
          <a:prstGeom prst="rect">
            <a:avLst/>
          </a:prstGeom>
        </p:spPr>
      </p:pic>
      <p:pic>
        <p:nvPicPr>
          <p:cNvPr id="12" name="Picture 11">
            <a:extLst>
              <a:ext uri="{FF2B5EF4-FFF2-40B4-BE49-F238E27FC236}">
                <a16:creationId xmlns:a16="http://schemas.microsoft.com/office/drawing/2014/main" id="{3A5F2278-E5C6-4910-88BA-A34B5ACC943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86981" y="4719003"/>
            <a:ext cx="3581400" cy="1492250"/>
          </a:xfrm>
          <a:prstGeom prst="rect">
            <a:avLst/>
          </a:prstGeom>
        </p:spPr>
      </p:pic>
      <p:pic>
        <p:nvPicPr>
          <p:cNvPr id="14" name="Picture 13">
            <a:extLst>
              <a:ext uri="{FF2B5EF4-FFF2-40B4-BE49-F238E27FC236}">
                <a16:creationId xmlns:a16="http://schemas.microsoft.com/office/drawing/2014/main" id="{516E03A8-F2D7-4D23-B288-594590B2C3F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80480" y="2016444"/>
            <a:ext cx="2743200" cy="2116135"/>
          </a:xfrm>
          <a:prstGeom prst="rect">
            <a:avLst/>
          </a:prstGeom>
        </p:spPr>
      </p:pic>
    </p:spTree>
    <p:extLst>
      <p:ext uri="{BB962C8B-B14F-4D97-AF65-F5344CB8AC3E}">
        <p14:creationId xmlns:p14="http://schemas.microsoft.com/office/powerpoint/2010/main" val="38387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Permanent Work </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C Roads and Bridges</a:t>
            </a:r>
          </a:p>
        </p:txBody>
      </p:sp>
      <p:sp>
        <p:nvSpPr>
          <p:cNvPr id="11" name="Rectangle 12">
            <a:extLst>
              <a:ext uri="{FF2B5EF4-FFF2-40B4-BE49-F238E27FC236}">
                <a16:creationId xmlns:a16="http://schemas.microsoft.com/office/drawing/2014/main" id="{7A78E020-DFBE-4505-A379-B9ED15BE7D51}"/>
              </a:ext>
            </a:extLst>
          </p:cNvPr>
          <p:cNvSpPr>
            <a:spLocks noChangeArrowheads="1"/>
          </p:cNvSpPr>
          <p:nvPr/>
        </p:nvSpPr>
        <p:spPr bwMode="auto">
          <a:xfrm>
            <a:off x="152400" y="1789112"/>
            <a:ext cx="441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400" u="sng" dirty="0">
                <a:solidFill>
                  <a:prstClr val="black"/>
                </a:solidFill>
                <a:latin typeface="Times New Roman" panose="02020603050405020304" pitchFamily="18" charset="0"/>
                <a:ea typeface="+mn-ea"/>
                <a:cs typeface="+mn-cs"/>
              </a:rPr>
              <a:t>Remember</a:t>
            </a:r>
          </a:p>
          <a:p>
            <a:pPr eaLnBrk="1" fontAlgn="auto" hangingPunct="1">
              <a:spcBef>
                <a:spcPct val="0"/>
              </a:spcBef>
              <a:spcAft>
                <a:spcPts val="0"/>
              </a:spcAft>
              <a:buFont typeface="Arial" panose="020B0604020202020204" pitchFamily="34" charset="0"/>
              <a:buNone/>
            </a:pPr>
            <a:endParaRPr lang="en-US" altLang="en-US" sz="2400"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Arial" panose="020B0604020202020204" pitchFamily="34" charset="0"/>
              <a:buNone/>
            </a:pPr>
            <a:r>
              <a:rPr lang="en-US" altLang="en-US" sz="2400" dirty="0">
                <a:solidFill>
                  <a:prstClr val="black"/>
                </a:solidFill>
                <a:latin typeface="Times New Roman" panose="02020603050405020304" pitchFamily="18" charset="0"/>
                <a:ea typeface="+mn-ea"/>
                <a:cs typeface="+mn-cs"/>
              </a:rPr>
              <a:t>Public Assistance cannot reimburse items that are under the authority of another Federal Agency.</a:t>
            </a:r>
          </a:p>
          <a:p>
            <a:pPr eaLnBrk="1" fontAlgn="auto" hangingPunct="1">
              <a:spcBef>
                <a:spcPct val="0"/>
              </a:spcBef>
              <a:spcAft>
                <a:spcPts val="0"/>
              </a:spcAft>
              <a:buFont typeface="Arial" panose="020B0604020202020204" pitchFamily="34" charset="0"/>
              <a:buNone/>
            </a:pPr>
            <a:endParaRPr lang="en-US" altLang="en-US" sz="2400"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Arial" panose="020B0604020202020204" pitchFamily="34" charset="0"/>
              <a:buNone/>
            </a:pPr>
            <a:r>
              <a:rPr lang="en-US" altLang="en-US" sz="2400" dirty="0">
                <a:solidFill>
                  <a:prstClr val="black"/>
                </a:solidFill>
                <a:latin typeface="Times New Roman" panose="02020603050405020304" pitchFamily="18" charset="0"/>
                <a:ea typeface="+mn-ea"/>
                <a:cs typeface="+mn-cs"/>
              </a:rPr>
              <a:t>Many road in Mississippi are Federal Aid roads – making them ineligible for Public Assistance reimbursement. </a:t>
            </a:r>
          </a:p>
        </p:txBody>
      </p:sp>
      <p:pic>
        <p:nvPicPr>
          <p:cNvPr id="12" name="Picture 7" descr="the_road_and_the_clouds_thelma_louise">
            <a:extLst>
              <a:ext uri="{FF2B5EF4-FFF2-40B4-BE49-F238E27FC236}">
                <a16:creationId xmlns:a16="http://schemas.microsoft.com/office/drawing/2014/main" id="{6CFC5C6B-04BC-4D05-91E7-1D26D4F3706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895652"/>
            <a:ext cx="22098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FDFE3147-D0E2-4584-856B-D50E956CC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862" y="4796015"/>
            <a:ext cx="3810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8F62CA4D-8C17-4344-B2EC-5B35E8B6432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82162" y="3429000"/>
            <a:ext cx="24669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06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Permanent Work </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D Water Facilities</a:t>
            </a:r>
          </a:p>
        </p:txBody>
      </p:sp>
      <p:sp>
        <p:nvSpPr>
          <p:cNvPr id="7" name="Rectangle 16">
            <a:extLst>
              <a:ext uri="{FF2B5EF4-FFF2-40B4-BE49-F238E27FC236}">
                <a16:creationId xmlns:a16="http://schemas.microsoft.com/office/drawing/2014/main" id="{A9B874BF-DD6C-43CA-BD7C-2B8287674574}"/>
              </a:ext>
            </a:extLst>
          </p:cNvPr>
          <p:cNvSpPr>
            <a:spLocks noChangeArrowheads="1"/>
          </p:cNvSpPr>
          <p:nvPr/>
        </p:nvSpPr>
        <p:spPr bwMode="auto">
          <a:xfrm>
            <a:off x="228600" y="1828800"/>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 typeface="Wingdings" panose="05000000000000000000" pitchFamily="2" charset="2"/>
              <a:buNone/>
            </a:pPr>
            <a:r>
              <a:rPr lang="en-US" altLang="en-US" dirty="0">
                <a:solidFill>
                  <a:prstClr val="black"/>
                </a:solidFill>
                <a:latin typeface="Times New Roman" panose="02020603050405020304" pitchFamily="18" charset="0"/>
                <a:ea typeface="+mn-ea"/>
                <a:cs typeface="+mn-cs"/>
              </a:rPr>
              <a:t>Facilities built for the following purposes:</a:t>
            </a:r>
          </a:p>
        </p:txBody>
      </p:sp>
      <p:sp>
        <p:nvSpPr>
          <p:cNvPr id="8" name="Rectangle 17">
            <a:extLst>
              <a:ext uri="{FF2B5EF4-FFF2-40B4-BE49-F238E27FC236}">
                <a16:creationId xmlns:a16="http://schemas.microsoft.com/office/drawing/2014/main" id="{3966F840-E0C2-4FA9-BA51-D63742EF6FDB}"/>
              </a:ext>
            </a:extLst>
          </p:cNvPr>
          <p:cNvSpPr>
            <a:spLocks noChangeArrowheads="1"/>
          </p:cNvSpPr>
          <p:nvPr/>
        </p:nvSpPr>
        <p:spPr bwMode="auto">
          <a:xfrm>
            <a:off x="609600" y="2438400"/>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mn-cs"/>
              </a:rPr>
              <a:t>  Pumping</a:t>
            </a:r>
          </a:p>
          <a:p>
            <a:pPr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mn-cs"/>
              </a:rPr>
              <a:t>  Drainage</a:t>
            </a:r>
          </a:p>
          <a:p>
            <a:pPr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mn-cs"/>
              </a:rPr>
              <a:t>  Irrigation</a:t>
            </a:r>
          </a:p>
        </p:txBody>
      </p:sp>
      <p:pic>
        <p:nvPicPr>
          <p:cNvPr id="9" name="Picture 1">
            <a:extLst>
              <a:ext uri="{FF2B5EF4-FFF2-40B4-BE49-F238E27FC236}">
                <a16:creationId xmlns:a16="http://schemas.microsoft.com/office/drawing/2014/main" id="{BDF674EF-D0DF-4AED-9D4C-1B0B22D298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9477" y="3124201"/>
            <a:ext cx="444257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4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Permanent Work </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E Buildings/Equipment</a:t>
            </a:r>
          </a:p>
        </p:txBody>
      </p:sp>
      <p:pic>
        <p:nvPicPr>
          <p:cNvPr id="6" name="Picture 6">
            <a:extLst>
              <a:ext uri="{FF2B5EF4-FFF2-40B4-BE49-F238E27FC236}">
                <a16:creationId xmlns:a16="http://schemas.microsoft.com/office/drawing/2014/main" id="{E48C6202-7372-4108-BCF8-133604D617A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99038" y="2819400"/>
            <a:ext cx="38417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a:extLst>
              <a:ext uri="{FF2B5EF4-FFF2-40B4-BE49-F238E27FC236}">
                <a16:creationId xmlns:a16="http://schemas.microsoft.com/office/drawing/2014/main" id="{0768676A-6A76-49C0-A809-2999FD74827E}"/>
              </a:ext>
            </a:extLst>
          </p:cNvPr>
          <p:cNvSpPr>
            <a:spLocks noChangeArrowheads="1"/>
          </p:cNvSpPr>
          <p:nvPr/>
        </p:nvSpPr>
        <p:spPr bwMode="auto">
          <a:xfrm>
            <a:off x="304800" y="1876425"/>
            <a:ext cx="510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dirty="0">
                <a:solidFill>
                  <a:prstClr val="black"/>
                </a:solidFill>
                <a:latin typeface="Times New Roman" panose="02020603050405020304" pitchFamily="18" charset="0"/>
                <a:ea typeface="+mn-ea"/>
                <a:cs typeface="+mn-cs"/>
              </a:rPr>
              <a:t>Buildings/Contents</a:t>
            </a:r>
          </a:p>
          <a:p>
            <a:pPr lvl="1" eaLnBrk="1" fontAlgn="auto" hangingPunct="1">
              <a:spcBef>
                <a:spcPct val="0"/>
              </a:spcBef>
              <a:spcAft>
                <a:spcPts val="0"/>
              </a:spcAft>
              <a:buFont typeface="Arial" panose="020B0604020202020204" pitchFamily="34" charset="0"/>
              <a:buChar char="•"/>
            </a:pPr>
            <a:r>
              <a:rPr lang="en-US" altLang="en-US" sz="3200" dirty="0">
                <a:solidFill>
                  <a:prstClr val="black"/>
                </a:solidFill>
                <a:latin typeface="Times New Roman" panose="02020603050405020304" pitchFamily="18" charset="0"/>
                <a:ea typeface="+mn-ea"/>
                <a:cs typeface="+mn-cs"/>
              </a:rPr>
              <a:t>  50% Rule</a:t>
            </a:r>
          </a:p>
          <a:p>
            <a:pPr lvl="1" eaLnBrk="1" fontAlgn="auto" hangingPunct="1">
              <a:spcBef>
                <a:spcPct val="0"/>
              </a:spcBef>
              <a:spcAft>
                <a:spcPts val="0"/>
              </a:spcAft>
              <a:buFont typeface="Arial" panose="020B0604020202020204" pitchFamily="34" charset="0"/>
              <a:buChar char="•"/>
            </a:pPr>
            <a:r>
              <a:rPr lang="en-US" altLang="en-US" sz="3200" dirty="0">
                <a:solidFill>
                  <a:prstClr val="black"/>
                </a:solidFill>
                <a:latin typeface="Times New Roman" panose="02020603050405020304" pitchFamily="18" charset="0"/>
                <a:ea typeface="+mn-ea"/>
                <a:cs typeface="+mn-cs"/>
              </a:rPr>
              <a:t>  Codes/Standard</a:t>
            </a:r>
          </a:p>
          <a:p>
            <a:pPr lvl="1" eaLnBrk="1" fontAlgn="auto" hangingPunct="1">
              <a:spcBef>
                <a:spcPct val="0"/>
              </a:spcBef>
              <a:spcAft>
                <a:spcPts val="0"/>
              </a:spcAft>
              <a:buFont typeface="Arial" panose="020B0604020202020204" pitchFamily="34" charset="0"/>
              <a:buChar char="•"/>
            </a:pPr>
            <a:r>
              <a:rPr lang="en-US" altLang="en-US" sz="3200" dirty="0">
                <a:solidFill>
                  <a:prstClr val="black"/>
                </a:solidFill>
                <a:latin typeface="Times New Roman" panose="02020603050405020304" pitchFamily="18" charset="0"/>
                <a:ea typeface="+mn-ea"/>
                <a:cs typeface="+mn-cs"/>
              </a:rPr>
              <a:t>  Equipment</a:t>
            </a:r>
          </a:p>
          <a:p>
            <a:pPr lvl="1" eaLnBrk="1" fontAlgn="auto" hangingPunct="1">
              <a:spcBef>
                <a:spcPct val="0"/>
              </a:spcBef>
              <a:spcAft>
                <a:spcPts val="0"/>
              </a:spcAft>
              <a:buFont typeface="Arial" panose="020B0604020202020204" pitchFamily="34" charset="0"/>
              <a:buChar char="•"/>
            </a:pPr>
            <a:r>
              <a:rPr lang="en-US" altLang="en-US" sz="3200" dirty="0">
                <a:solidFill>
                  <a:prstClr val="black"/>
                </a:solidFill>
                <a:latin typeface="Times New Roman" panose="02020603050405020304" pitchFamily="18" charset="0"/>
                <a:ea typeface="+mn-ea"/>
                <a:cs typeface="+mn-cs"/>
              </a:rPr>
              <a:t>  Vehicles</a:t>
            </a:r>
          </a:p>
          <a:p>
            <a:pPr lvl="1" eaLnBrk="1" fontAlgn="auto" hangingPunct="1">
              <a:spcBef>
                <a:spcPct val="0"/>
              </a:spcBef>
              <a:spcAft>
                <a:spcPts val="0"/>
              </a:spcAft>
              <a:buFont typeface="Arial" panose="020B0604020202020204" pitchFamily="34" charset="0"/>
              <a:buChar char="•"/>
            </a:pPr>
            <a:r>
              <a:rPr lang="en-US" altLang="en-US" sz="3200" dirty="0">
                <a:solidFill>
                  <a:prstClr val="black"/>
                </a:solidFill>
                <a:latin typeface="Times New Roman" panose="02020603050405020304" pitchFamily="18" charset="0"/>
                <a:ea typeface="+mn-ea"/>
                <a:cs typeface="+mn-cs"/>
              </a:rPr>
              <a:t>  Supplies</a:t>
            </a:r>
          </a:p>
          <a:p>
            <a:pPr eaLnBrk="1" fontAlgn="auto" hangingPunct="1">
              <a:spcBef>
                <a:spcPct val="0"/>
              </a:spcBef>
              <a:spcAft>
                <a:spcPts val="0"/>
              </a:spcAft>
              <a:buFont typeface="Wingdings" panose="05000000000000000000" pitchFamily="2" charset="2"/>
              <a:buNone/>
            </a:pPr>
            <a:endParaRPr lang="en-US" altLang="en-US"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r>
              <a:rPr lang="en-US" altLang="en-US" dirty="0">
                <a:solidFill>
                  <a:prstClr val="black"/>
                </a:solidFill>
                <a:latin typeface="Times New Roman" panose="02020603050405020304" pitchFamily="18" charset="0"/>
                <a:ea typeface="+mn-ea"/>
                <a:cs typeface="+mn-cs"/>
              </a:rPr>
              <a:t>DEDUCT INSURANCE AND SALVAGE</a:t>
            </a:r>
          </a:p>
        </p:txBody>
      </p:sp>
    </p:spTree>
    <p:extLst>
      <p:ext uri="{BB962C8B-B14F-4D97-AF65-F5344CB8AC3E}">
        <p14:creationId xmlns:p14="http://schemas.microsoft.com/office/powerpoint/2010/main" val="108653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Permanent Work </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F Utilities</a:t>
            </a:r>
          </a:p>
        </p:txBody>
      </p:sp>
      <p:sp>
        <p:nvSpPr>
          <p:cNvPr id="5" name="Rectangle 12">
            <a:extLst>
              <a:ext uri="{FF2B5EF4-FFF2-40B4-BE49-F238E27FC236}">
                <a16:creationId xmlns:a16="http://schemas.microsoft.com/office/drawing/2014/main" id="{F96026CC-3C3B-4C09-8699-9ADD3AC75107}"/>
              </a:ext>
            </a:extLst>
          </p:cNvPr>
          <p:cNvSpPr>
            <a:spLocks noChangeArrowheads="1"/>
          </p:cNvSpPr>
          <p:nvPr/>
        </p:nvSpPr>
        <p:spPr bwMode="auto">
          <a:xfrm>
            <a:off x="381000" y="1905000"/>
            <a:ext cx="6934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ct val="90000"/>
              </a:lnSpc>
              <a:spcBef>
                <a:spcPct val="0"/>
              </a:spcBef>
              <a:spcAft>
                <a:spcPts val="0"/>
              </a:spcAft>
              <a:buFontTx/>
              <a:buNone/>
            </a:pPr>
            <a:r>
              <a:rPr lang="en-US" altLang="en-US" sz="2800" b="1" dirty="0">
                <a:solidFill>
                  <a:prstClr val="black"/>
                </a:solidFill>
                <a:latin typeface="Times New Roman" panose="02020603050405020304" pitchFamily="18" charset="0"/>
                <a:ea typeface="+mn-ea"/>
                <a:cs typeface="+mn-cs"/>
              </a:rPr>
              <a:t>Utilities Include:</a:t>
            </a:r>
          </a:p>
          <a:p>
            <a:pPr eaLnBrk="1" fontAlgn="auto" hangingPunct="1">
              <a:lnSpc>
                <a:spcPct val="90000"/>
              </a:lnSpc>
              <a:spcBef>
                <a:spcPct val="0"/>
              </a:spcBef>
              <a:spcAft>
                <a:spcPts val="0"/>
              </a:spcAft>
              <a:buFontTx/>
              <a:buNone/>
            </a:pPr>
            <a:endParaRPr lang="en-US" altLang="en-US" sz="2800" b="1" dirty="0">
              <a:solidFill>
                <a:prstClr val="black"/>
              </a:solidFill>
              <a:latin typeface="Times New Roman" panose="02020603050405020304" pitchFamily="18" charset="0"/>
              <a:ea typeface="+mn-ea"/>
              <a:cs typeface="+mn-cs"/>
            </a:endParaRPr>
          </a:p>
          <a:p>
            <a:pPr eaLnBrk="1" fontAlgn="auto" hangingPunct="1">
              <a:lnSpc>
                <a:spcPct val="90000"/>
              </a:lnSpc>
              <a:spcBef>
                <a:spcPct val="0"/>
              </a:spcBef>
              <a:spcAft>
                <a:spcPts val="0"/>
              </a:spcAft>
            </a:pPr>
            <a:r>
              <a:rPr lang="en-US" altLang="en-US" sz="2800" b="1" dirty="0">
                <a:solidFill>
                  <a:prstClr val="black"/>
                </a:solidFill>
                <a:latin typeface="Times New Roman" panose="02020603050405020304" pitchFamily="18" charset="0"/>
                <a:ea typeface="+mn-ea"/>
                <a:cs typeface="+mn-cs"/>
              </a:rPr>
              <a:t>  </a:t>
            </a:r>
            <a:r>
              <a:rPr lang="en-US" altLang="en-US" sz="2800" dirty="0">
                <a:solidFill>
                  <a:prstClr val="black"/>
                </a:solidFill>
                <a:latin typeface="Times New Roman" panose="02020603050405020304" pitchFamily="18" charset="0"/>
                <a:ea typeface="+mn-ea"/>
                <a:cs typeface="+mn-cs"/>
              </a:rPr>
              <a:t>Power Generation &amp; Distribution Centers</a:t>
            </a:r>
          </a:p>
          <a:p>
            <a:pPr eaLnBrk="1" fontAlgn="auto" hangingPunct="1">
              <a:lnSpc>
                <a:spcPct val="90000"/>
              </a:lnSpc>
              <a:spcBef>
                <a:spcPct val="0"/>
              </a:spcBef>
              <a:spcAft>
                <a:spcPts val="0"/>
              </a:spcAft>
            </a:pPr>
            <a:r>
              <a:rPr lang="en-US" altLang="en-US" sz="2800" dirty="0">
                <a:solidFill>
                  <a:prstClr val="black"/>
                </a:solidFill>
                <a:latin typeface="Times New Roman" panose="02020603050405020304" pitchFamily="18" charset="0"/>
                <a:ea typeface="+mn-ea"/>
                <a:cs typeface="+mn-cs"/>
              </a:rPr>
              <a:t>  Water and Sewer Treatment plants</a:t>
            </a:r>
          </a:p>
          <a:p>
            <a:pPr eaLnBrk="1" fontAlgn="auto" hangingPunct="1">
              <a:lnSpc>
                <a:spcPct val="90000"/>
              </a:lnSpc>
              <a:spcBef>
                <a:spcPct val="0"/>
              </a:spcBef>
              <a:spcAft>
                <a:spcPts val="0"/>
              </a:spcAft>
            </a:pPr>
            <a:r>
              <a:rPr lang="en-US" altLang="en-US" sz="2800" dirty="0">
                <a:solidFill>
                  <a:prstClr val="black"/>
                </a:solidFill>
                <a:latin typeface="Times New Roman" panose="02020603050405020304" pitchFamily="18" charset="0"/>
                <a:ea typeface="+mn-ea"/>
                <a:cs typeface="+mn-cs"/>
              </a:rPr>
              <a:t>  Telecommunication systems</a:t>
            </a:r>
          </a:p>
          <a:p>
            <a:pPr eaLnBrk="1" fontAlgn="auto" hangingPunct="1">
              <a:lnSpc>
                <a:spcPct val="90000"/>
              </a:lnSpc>
              <a:spcBef>
                <a:spcPct val="0"/>
              </a:spcBef>
              <a:spcAft>
                <a:spcPts val="0"/>
              </a:spcAft>
              <a:buFontTx/>
              <a:buNone/>
            </a:pPr>
            <a:endParaRPr lang="en-US" altLang="en-US" sz="2800" b="1" dirty="0">
              <a:solidFill>
                <a:prstClr val="black"/>
              </a:solidFill>
              <a:latin typeface="Times New Roman" panose="02020603050405020304" pitchFamily="18" charset="0"/>
              <a:ea typeface="+mn-ea"/>
              <a:cs typeface="+mn-cs"/>
            </a:endParaRPr>
          </a:p>
          <a:p>
            <a:pPr eaLnBrk="1" fontAlgn="auto" hangingPunct="1">
              <a:lnSpc>
                <a:spcPct val="90000"/>
              </a:lnSpc>
              <a:spcBef>
                <a:spcPct val="0"/>
              </a:spcBef>
              <a:spcAft>
                <a:spcPts val="0"/>
              </a:spcAft>
              <a:buFontTx/>
              <a:buNone/>
            </a:pPr>
            <a:r>
              <a:rPr lang="en-US" altLang="en-US" sz="2800" dirty="0">
                <a:solidFill>
                  <a:prstClr val="black"/>
                </a:solidFill>
                <a:latin typeface="Times New Roman" panose="02020603050405020304" pitchFamily="18" charset="0"/>
                <a:ea typeface="+mn-ea"/>
                <a:cs typeface="+mn-cs"/>
              </a:rPr>
              <a:t>Damage must be disaster-related.</a:t>
            </a:r>
          </a:p>
        </p:txBody>
      </p:sp>
      <p:pic>
        <p:nvPicPr>
          <p:cNvPr id="4" name="Picture 3">
            <a:extLst>
              <a:ext uri="{FF2B5EF4-FFF2-40B4-BE49-F238E27FC236}">
                <a16:creationId xmlns:a16="http://schemas.microsoft.com/office/drawing/2014/main" id="{6FD87F8E-CF43-46E2-8DF0-EA1AF374ABC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869" t="3080" r="8696" b="-3080"/>
          <a:stretch/>
        </p:blipFill>
        <p:spPr>
          <a:xfrm>
            <a:off x="6019800" y="3308350"/>
            <a:ext cx="2819400" cy="3505200"/>
          </a:xfrm>
          <a:prstGeom prst="rect">
            <a:avLst/>
          </a:prstGeom>
        </p:spPr>
      </p:pic>
    </p:spTree>
    <p:extLst>
      <p:ext uri="{BB962C8B-B14F-4D97-AF65-F5344CB8AC3E}">
        <p14:creationId xmlns:p14="http://schemas.microsoft.com/office/powerpoint/2010/main" val="3900330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Permanent Work </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Category G Parks/Recreation</a:t>
            </a:r>
          </a:p>
        </p:txBody>
      </p:sp>
      <p:sp>
        <p:nvSpPr>
          <p:cNvPr id="6" name="Rectangle 12">
            <a:extLst>
              <a:ext uri="{FF2B5EF4-FFF2-40B4-BE49-F238E27FC236}">
                <a16:creationId xmlns:a16="http://schemas.microsoft.com/office/drawing/2014/main" id="{14FF0D67-6C6D-4652-ABCA-AF609E776406}"/>
              </a:ext>
            </a:extLst>
          </p:cNvPr>
          <p:cNvSpPr>
            <a:spLocks noChangeArrowheads="1"/>
          </p:cNvSpPr>
          <p:nvPr/>
        </p:nvSpPr>
        <p:spPr bwMode="auto">
          <a:xfrm>
            <a:off x="304800" y="16764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mn-cs"/>
              </a:rPr>
              <a:t>  Playgrounds</a:t>
            </a: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mn-cs"/>
              </a:rPr>
              <a:t>  Swimming Pools</a:t>
            </a: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mn-cs"/>
              </a:rPr>
              <a:t>  Ballparks</a:t>
            </a: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mn-cs"/>
              </a:rPr>
              <a:t>  Piers</a:t>
            </a: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mn-cs"/>
              </a:rPr>
              <a:t>  Beaches</a:t>
            </a:r>
          </a:p>
          <a:p>
            <a:pPr eaLnBrk="1" fontAlgn="auto" hangingPunct="1">
              <a:spcBef>
                <a:spcPct val="0"/>
              </a:spcBef>
              <a:spcAft>
                <a:spcPts val="0"/>
              </a:spcAft>
              <a:buFont typeface="Arial" panose="020B0604020202020204" pitchFamily="34" charset="0"/>
              <a:buNone/>
            </a:pPr>
            <a:endParaRPr lang="en-US" altLang="en-US" sz="2800" dirty="0">
              <a:solidFill>
                <a:prstClr val="black"/>
              </a:solidFill>
              <a:latin typeface="Times New Roman" panose="02020603050405020304" pitchFamily="18" charset="0"/>
              <a:ea typeface="+mn-ea"/>
              <a:cs typeface="+mn-cs"/>
            </a:endParaRPr>
          </a:p>
        </p:txBody>
      </p:sp>
      <p:pic>
        <p:nvPicPr>
          <p:cNvPr id="8" name="Picture 1">
            <a:extLst>
              <a:ext uri="{FF2B5EF4-FFF2-40B4-BE49-F238E27FC236}">
                <a16:creationId xmlns:a16="http://schemas.microsoft.com/office/drawing/2014/main" id="{C117427B-1188-4D91-A273-B773949893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3657600"/>
            <a:ext cx="55451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97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Cost Eligibility</a:t>
            </a:r>
          </a:p>
        </p:txBody>
      </p:sp>
      <p:sp>
        <p:nvSpPr>
          <p:cNvPr id="12" name="Rectangle 1027">
            <a:extLst>
              <a:ext uri="{FF2B5EF4-FFF2-40B4-BE49-F238E27FC236}">
                <a16:creationId xmlns:a16="http://schemas.microsoft.com/office/drawing/2014/main" id="{6C1C52C6-E2CD-41C6-B485-9F92FCFAFB3B}"/>
              </a:ext>
            </a:extLst>
          </p:cNvPr>
          <p:cNvSpPr>
            <a:spLocks noChangeArrowheads="1"/>
          </p:cNvSpPr>
          <p:nvPr/>
        </p:nvSpPr>
        <p:spPr bwMode="auto">
          <a:xfrm>
            <a:off x="228600" y="1752600"/>
            <a:ext cx="8305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dirty="0">
                <a:solidFill>
                  <a:srgbClr val="333333"/>
                </a:solidFill>
                <a:latin typeface="Times New Roman" panose="02020603050405020304" pitchFamily="18" charset="0"/>
                <a:ea typeface="+mn-ea"/>
                <a:cs typeface="Times New Roman" panose="02020603050405020304" pitchFamily="18" charset="0"/>
              </a:rPr>
              <a:t>To be eligible for reimbursement, costs must: </a:t>
            </a:r>
          </a:p>
          <a:p>
            <a:pPr lvl="1" eaLnBrk="1" fontAlgn="auto" hangingPunct="1">
              <a:spcBef>
                <a:spcPct val="30000"/>
              </a:spcBef>
              <a:spcAft>
                <a:spcPts val="0"/>
              </a:spcAft>
              <a:buClr>
                <a:srgbClr val="B0B1B3"/>
              </a:buClr>
              <a:buFont typeface="Wingdings" panose="05000000000000000000" pitchFamily="2" charset="2"/>
              <a:buChar char="§"/>
            </a:pPr>
            <a:r>
              <a:rPr lang="en-US" altLang="en-US" sz="3200" dirty="0">
                <a:solidFill>
                  <a:srgbClr val="333333"/>
                </a:solidFill>
                <a:latin typeface="Times New Roman" panose="02020603050405020304" pitchFamily="18" charset="0"/>
                <a:ea typeface="+mn-ea"/>
                <a:cs typeface="Times New Roman" panose="02020603050405020304" pitchFamily="18" charset="0"/>
              </a:rPr>
              <a:t>Be reasonable and necessary to accomplish eligible work</a:t>
            </a:r>
          </a:p>
          <a:p>
            <a:pPr lvl="2" eaLnBrk="1" fontAlgn="auto" hangingPunct="1">
              <a:spcBef>
                <a:spcPct val="30000"/>
              </a:spcBef>
              <a:spcAft>
                <a:spcPts val="0"/>
              </a:spcAft>
              <a:buClr>
                <a:srgbClr val="B0B1B3"/>
              </a:buClr>
              <a:buFont typeface="Wingdings" panose="05000000000000000000" pitchFamily="2" charset="2"/>
              <a:buChar char="§"/>
            </a:pPr>
            <a:r>
              <a:rPr lang="en-US" altLang="en-US" sz="3200" dirty="0">
                <a:solidFill>
                  <a:prstClr val="black"/>
                </a:solidFill>
                <a:latin typeface="Times New Roman" panose="02020603050405020304" pitchFamily="18" charset="0"/>
                <a:ea typeface="+mn-ea"/>
                <a:cs typeface="Times New Roman" panose="02020603050405020304" pitchFamily="18" charset="0"/>
              </a:rPr>
              <a:t>A cost is reasonable if, in its nature and amount, it does not exceed that which would be incurred by a prudent person under the circumstances prevailing at the time the Applicant makes the decision to incur the cost</a:t>
            </a:r>
            <a:endParaRPr lang="en-US" altLang="en-US" sz="3200" dirty="0">
              <a:solidFill>
                <a:srgbClr val="333333"/>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5408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Cost Eligibility</a:t>
            </a:r>
          </a:p>
        </p:txBody>
      </p:sp>
      <p:sp>
        <p:nvSpPr>
          <p:cNvPr id="4" name="Rectangle 1027">
            <a:extLst>
              <a:ext uri="{FF2B5EF4-FFF2-40B4-BE49-F238E27FC236}">
                <a16:creationId xmlns:a16="http://schemas.microsoft.com/office/drawing/2014/main" id="{2942B177-EA7F-43F2-8885-574B92E6048C}"/>
              </a:ext>
            </a:extLst>
          </p:cNvPr>
          <p:cNvSpPr>
            <a:spLocks noChangeArrowheads="1"/>
          </p:cNvSpPr>
          <p:nvPr/>
        </p:nvSpPr>
        <p:spPr bwMode="auto">
          <a:xfrm>
            <a:off x="228600" y="1752600"/>
            <a:ext cx="868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sz="2800" dirty="0">
                <a:solidFill>
                  <a:srgbClr val="333333"/>
                </a:solidFill>
                <a:latin typeface="Times New Roman" panose="02020603050405020304" pitchFamily="18" charset="0"/>
                <a:ea typeface="+mn-ea"/>
                <a:cs typeface="Times New Roman" panose="02020603050405020304" pitchFamily="18" charset="0"/>
              </a:rPr>
              <a:t>To be eligible for reimbursement, costs must: </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Comply with federal, state, and local laws and regulations.</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Authorized and not prohibited under Federal, State, Territorial, Tribal, or local government laws or regulations.</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Consistent with the Applicant’s internal policies, regulations, and procedures that apply uniformly to both Federal awards and other activities of the Applicant.</a:t>
            </a:r>
          </a:p>
        </p:txBody>
      </p:sp>
    </p:spTree>
    <p:extLst>
      <p:ext uri="{BB962C8B-B14F-4D97-AF65-F5344CB8AC3E}">
        <p14:creationId xmlns:p14="http://schemas.microsoft.com/office/powerpoint/2010/main" val="10066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Cost Eligibility</a:t>
            </a:r>
          </a:p>
        </p:txBody>
      </p:sp>
      <p:sp>
        <p:nvSpPr>
          <p:cNvPr id="5" name="Rectangle 1027">
            <a:extLst>
              <a:ext uri="{FF2B5EF4-FFF2-40B4-BE49-F238E27FC236}">
                <a16:creationId xmlns:a16="http://schemas.microsoft.com/office/drawing/2014/main" id="{17594CF4-B257-415F-85C4-516DD4857392}"/>
              </a:ext>
            </a:extLst>
          </p:cNvPr>
          <p:cNvSpPr>
            <a:spLocks noChangeArrowheads="1"/>
          </p:cNvSpPr>
          <p:nvPr/>
        </p:nvSpPr>
        <p:spPr bwMode="auto">
          <a:xfrm>
            <a:off x="152400" y="1905000"/>
            <a:ext cx="81359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dirty="0">
                <a:solidFill>
                  <a:srgbClr val="333333"/>
                </a:solidFill>
                <a:latin typeface="Times New Roman" panose="02020603050405020304" pitchFamily="18" charset="0"/>
                <a:ea typeface="+mn-ea"/>
                <a:cs typeface="Times New Roman" panose="02020603050405020304" pitchFamily="18" charset="0"/>
              </a:rPr>
              <a:t>To be eligible for reimbursement, costs must: </a:t>
            </a:r>
          </a:p>
          <a:p>
            <a:pPr lvl="1" eaLnBrk="1" fontAlgn="auto" hangingPunct="1">
              <a:spcBef>
                <a:spcPct val="30000"/>
              </a:spcBef>
              <a:spcAft>
                <a:spcPts val="0"/>
              </a:spcAft>
              <a:buClr>
                <a:srgbClr val="B0B1B3"/>
              </a:buClr>
              <a:buFont typeface="Wingdings" panose="05000000000000000000" pitchFamily="2" charset="2"/>
              <a:buChar char="§"/>
            </a:pPr>
            <a:r>
              <a:rPr lang="en-US" altLang="en-US" sz="3200" dirty="0">
                <a:solidFill>
                  <a:srgbClr val="333333"/>
                </a:solidFill>
                <a:latin typeface="Times New Roman" panose="02020603050405020304" pitchFamily="18" charset="0"/>
                <a:ea typeface="+mn-ea"/>
                <a:cs typeface="Times New Roman" panose="02020603050405020304" pitchFamily="18" charset="0"/>
              </a:rPr>
              <a:t>Include deductions of insurance proceeds, salvage value, and purchase discounts.</a:t>
            </a:r>
          </a:p>
        </p:txBody>
      </p:sp>
    </p:spTree>
    <p:extLst>
      <p:ext uri="{BB962C8B-B14F-4D97-AF65-F5344CB8AC3E}">
        <p14:creationId xmlns:p14="http://schemas.microsoft.com/office/powerpoint/2010/main" val="322146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Eligible Cost</a:t>
            </a:r>
          </a:p>
        </p:txBody>
      </p:sp>
      <p:sp>
        <p:nvSpPr>
          <p:cNvPr id="4" name="Rectangle 3">
            <a:extLst>
              <a:ext uri="{FF2B5EF4-FFF2-40B4-BE49-F238E27FC236}">
                <a16:creationId xmlns:a16="http://schemas.microsoft.com/office/drawing/2014/main" id="{B4F2857D-FDFE-44D2-A58F-F11E9FDF5FDB}"/>
              </a:ext>
            </a:extLst>
          </p:cNvPr>
          <p:cNvSpPr>
            <a:spLocks noChangeArrowheads="1"/>
          </p:cNvSpPr>
          <p:nvPr/>
        </p:nvSpPr>
        <p:spPr bwMode="auto">
          <a:xfrm>
            <a:off x="304800" y="1776412"/>
            <a:ext cx="8458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lnSpc>
                <a:spcPct val="95000"/>
              </a:lnSpc>
              <a:spcBef>
                <a:spcPct val="80000"/>
              </a:spcBef>
              <a:spcAft>
                <a:spcPts val="0"/>
              </a:spcAft>
              <a:buFontTx/>
              <a:buNone/>
            </a:pPr>
            <a:r>
              <a:rPr lang="en-US" altLang="en-US" sz="2400" b="1" u="sng" dirty="0">
                <a:solidFill>
                  <a:prstClr val="black"/>
                </a:solidFill>
                <a:latin typeface="Times New Roman" panose="02020603050405020304" pitchFamily="18" charset="0"/>
                <a:ea typeface="+mn-ea"/>
                <a:cs typeface="Times New Roman" panose="02020603050405020304" pitchFamily="18" charset="0"/>
              </a:rPr>
              <a:t>Force Account “LABOR” </a:t>
            </a:r>
            <a:endParaRPr lang="en-US" altLang="en-US" sz="2400" b="1"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lnSpc>
                <a:spcPct val="95000"/>
              </a:lnSpc>
              <a:spcBef>
                <a:spcPct val="80000"/>
              </a:spcBef>
              <a:spcAft>
                <a:spcPts val="0"/>
              </a:spcAft>
              <a:buFontTx/>
              <a:buNone/>
            </a:pPr>
            <a:r>
              <a:rPr lang="en-US" altLang="en-US" sz="2400" b="1" dirty="0">
                <a:solidFill>
                  <a:prstClr val="black"/>
                </a:solidFill>
                <a:latin typeface="Times New Roman" panose="02020603050405020304" pitchFamily="18" charset="0"/>
                <a:ea typeface="+mn-ea"/>
                <a:cs typeface="Times New Roman" panose="02020603050405020304" pitchFamily="18" charset="0"/>
              </a:rPr>
              <a:t>Category A</a:t>
            </a:r>
            <a:r>
              <a:rPr lang="en-US" altLang="en-US" sz="2400" dirty="0">
                <a:solidFill>
                  <a:prstClr val="black"/>
                </a:solidFill>
                <a:latin typeface="Times New Roman" panose="02020603050405020304" pitchFamily="18" charset="0"/>
                <a:ea typeface="+mn-ea"/>
                <a:cs typeface="Times New Roman" panose="02020603050405020304" pitchFamily="18" charset="0"/>
              </a:rPr>
              <a:t> – Debris Removal/Clearance – Regular/Straight Time and Overtime (including Fringe Benefits) are eligible (new Sandy Recovery Improvement Act of 2013).</a:t>
            </a:r>
          </a:p>
          <a:p>
            <a:pPr eaLnBrk="1" fontAlgn="auto" hangingPunct="1">
              <a:lnSpc>
                <a:spcPct val="95000"/>
              </a:lnSpc>
              <a:spcBef>
                <a:spcPct val="80000"/>
              </a:spcBef>
              <a:spcAft>
                <a:spcPts val="0"/>
              </a:spcAft>
              <a:buFontTx/>
              <a:buNone/>
            </a:pPr>
            <a:r>
              <a:rPr lang="en-US" altLang="en-US" sz="2400" b="1" dirty="0">
                <a:solidFill>
                  <a:prstClr val="black"/>
                </a:solidFill>
                <a:latin typeface="Times New Roman" panose="02020603050405020304" pitchFamily="18" charset="0"/>
                <a:ea typeface="+mn-ea"/>
                <a:cs typeface="Times New Roman" panose="02020603050405020304" pitchFamily="18" charset="0"/>
              </a:rPr>
              <a:t>Category B</a:t>
            </a:r>
            <a:r>
              <a:rPr lang="en-US" altLang="en-US" sz="2400" dirty="0">
                <a:solidFill>
                  <a:prstClr val="black"/>
                </a:solidFill>
                <a:latin typeface="Times New Roman" panose="02020603050405020304" pitchFamily="18" charset="0"/>
                <a:ea typeface="+mn-ea"/>
                <a:cs typeface="Times New Roman" panose="02020603050405020304" pitchFamily="18" charset="0"/>
              </a:rPr>
              <a:t> – Emergency Protective Measures – </a:t>
            </a:r>
            <a:r>
              <a:rPr lang="en-US" altLang="en-US" sz="2400" u="sng" dirty="0">
                <a:solidFill>
                  <a:prstClr val="black"/>
                </a:solidFill>
                <a:latin typeface="Times New Roman" panose="02020603050405020304" pitchFamily="18" charset="0"/>
                <a:ea typeface="+mn-ea"/>
                <a:cs typeface="Times New Roman" panose="02020603050405020304" pitchFamily="18" charset="0"/>
              </a:rPr>
              <a:t>Only</a:t>
            </a:r>
            <a:r>
              <a:rPr lang="en-US" altLang="en-US" sz="2400" dirty="0">
                <a:solidFill>
                  <a:prstClr val="black"/>
                </a:solidFill>
                <a:latin typeface="Times New Roman" panose="02020603050405020304" pitchFamily="18" charset="0"/>
                <a:ea typeface="+mn-ea"/>
                <a:cs typeface="Times New Roman" panose="02020603050405020304" pitchFamily="18" charset="0"/>
              </a:rPr>
              <a:t> Overtime is eligible (including Fringe Benefits). </a:t>
            </a:r>
          </a:p>
          <a:p>
            <a:pPr eaLnBrk="1" fontAlgn="auto" hangingPunct="1">
              <a:lnSpc>
                <a:spcPct val="95000"/>
              </a:lnSpc>
              <a:spcBef>
                <a:spcPct val="80000"/>
              </a:spcBef>
              <a:spcAft>
                <a:spcPts val="0"/>
              </a:spcAft>
              <a:buFontTx/>
              <a:buNone/>
            </a:pPr>
            <a:r>
              <a:rPr lang="en-US" altLang="en-US" sz="2400" b="1" dirty="0">
                <a:solidFill>
                  <a:prstClr val="black"/>
                </a:solidFill>
                <a:latin typeface="Times New Roman" panose="02020603050405020304" pitchFamily="18" charset="0"/>
                <a:ea typeface="+mn-ea"/>
                <a:cs typeface="Times New Roman" panose="02020603050405020304" pitchFamily="18" charset="0"/>
              </a:rPr>
              <a:t>Category C-G </a:t>
            </a:r>
            <a:r>
              <a:rPr lang="en-US" altLang="en-US" sz="2400" dirty="0">
                <a:solidFill>
                  <a:prstClr val="black"/>
                </a:solidFill>
                <a:latin typeface="Times New Roman" panose="02020603050405020304" pitchFamily="18" charset="0"/>
                <a:ea typeface="+mn-ea"/>
                <a:cs typeface="Times New Roman" panose="02020603050405020304" pitchFamily="18" charset="0"/>
              </a:rPr>
              <a:t>– Regular/Straight Time and Overtime (including Fringe Benefits) are eligible.</a:t>
            </a:r>
          </a:p>
        </p:txBody>
      </p:sp>
    </p:spTree>
    <p:extLst>
      <p:ext uri="{BB962C8B-B14F-4D97-AF65-F5344CB8AC3E}">
        <p14:creationId xmlns:p14="http://schemas.microsoft.com/office/powerpoint/2010/main" val="30617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Public Assistance Defined</a:t>
            </a:r>
          </a:p>
        </p:txBody>
      </p:sp>
      <p:sp>
        <p:nvSpPr>
          <p:cNvPr id="6" name="Rectangle 3">
            <a:extLst>
              <a:ext uri="{FF2B5EF4-FFF2-40B4-BE49-F238E27FC236}">
                <a16:creationId xmlns:a16="http://schemas.microsoft.com/office/drawing/2014/main" id="{C089AACC-667A-49E1-BA83-1486827AE85B}"/>
              </a:ext>
            </a:extLst>
          </p:cNvPr>
          <p:cNvSpPr txBox="1">
            <a:spLocks noChangeArrowheads="1"/>
          </p:cNvSpPr>
          <p:nvPr/>
        </p:nvSpPr>
        <p:spPr bwMode="auto">
          <a:xfrm>
            <a:off x="152400" y="2016573"/>
            <a:ext cx="8763000" cy="4536627"/>
          </a:xfrm>
          <a:prstGeom prst="rect">
            <a:avLst/>
          </a:prstGeom>
          <a:noFill/>
          <a:ln w="9525">
            <a:noFill/>
            <a:miter lim="800000"/>
            <a:headEnd/>
            <a:tailEnd/>
          </a:ln>
          <a:effectLst>
            <a:innerShdw blurRad="63500" dist="50800" dir="2700000">
              <a:prstClr val="black">
                <a:alpha val="50000"/>
              </a:prstClr>
            </a:innerShdw>
          </a:effectLst>
        </p:spPr>
        <p:txBody>
          <a:bodyPr>
            <a:spAutoFit/>
          </a:bodyPr>
          <a:lstStyle/>
          <a:p>
            <a:pPr marL="342900" indent="-342900" algn="ctr" eaLnBrk="1" fontAlgn="auto" hangingPunct="1">
              <a:spcBef>
                <a:spcPct val="20000"/>
              </a:spcBef>
              <a:spcAft>
                <a:spcPts val="0"/>
              </a:spcAft>
              <a:buFont typeface="Wingdings" pitchFamily="2" charset="2"/>
              <a:buNone/>
              <a:defRPr/>
            </a:pPr>
            <a:r>
              <a:rPr lang="en-US" sz="32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a:solidFill>
                  <a:prstClr val="black"/>
                </a:solidFill>
                <a:latin typeface="Times New Roman" panose="02020603050405020304" pitchFamily="18" charset="0"/>
                <a:ea typeface="+mn-ea"/>
                <a:cs typeface="Times New Roman" panose="02020603050405020304" pitchFamily="18" charset="0"/>
              </a:rPr>
              <a:t>Supplemental financial assistance to State and local governments and certain private non-profit organizations for response and recovery activities required as a result of a </a:t>
            </a:r>
            <a:r>
              <a:rPr lang="en-US" sz="3600" b="1" u="sng" kern="0" dirty="0">
                <a:solidFill>
                  <a:prstClr val="black"/>
                </a:solidFill>
                <a:latin typeface="Times New Roman" panose="02020603050405020304" pitchFamily="18" charset="0"/>
                <a:ea typeface="+mn-ea"/>
                <a:cs typeface="Times New Roman" panose="02020603050405020304" pitchFamily="18" charset="0"/>
              </a:rPr>
              <a:t>federally</a:t>
            </a:r>
            <a:r>
              <a:rPr lang="en-US" sz="3600" kern="0" dirty="0">
                <a:solidFill>
                  <a:prstClr val="black"/>
                </a:solidFill>
                <a:latin typeface="Times New Roman" panose="02020603050405020304" pitchFamily="18" charset="0"/>
                <a:ea typeface="+mn-ea"/>
                <a:cs typeface="Times New Roman" panose="02020603050405020304" pitchFamily="18" charset="0"/>
              </a:rPr>
              <a:t> declared disaster.</a:t>
            </a:r>
          </a:p>
          <a:p>
            <a:pPr marL="342900" indent="-342900" algn="ctr" eaLnBrk="1" fontAlgn="auto" hangingPunct="1">
              <a:spcBef>
                <a:spcPct val="20000"/>
              </a:spcBef>
              <a:spcAft>
                <a:spcPts val="0"/>
              </a:spcAft>
              <a:buFont typeface="Wingdings" pitchFamily="2" charset="2"/>
              <a:buNone/>
              <a:defRPr/>
            </a:pPr>
            <a:endParaRPr lang="en-US" sz="3200" kern="0" dirty="0">
              <a:solidFill>
                <a:prstClr val="black"/>
              </a:solidFill>
              <a:latin typeface="Times New Roman" panose="02020603050405020304" pitchFamily="18" charset="0"/>
              <a:ea typeface="+mn-ea"/>
              <a:cs typeface="Times New Roman" panose="02020603050405020304" pitchFamily="18" charset="0"/>
            </a:endParaRPr>
          </a:p>
          <a:p>
            <a:pPr marL="342900" indent="-342900" algn="ctr" eaLnBrk="1" fontAlgn="auto" hangingPunct="1">
              <a:spcBef>
                <a:spcPct val="20000"/>
              </a:spcBef>
              <a:spcAft>
                <a:spcPts val="0"/>
              </a:spcAft>
              <a:buFont typeface="Wingdings" pitchFamily="2" charset="2"/>
              <a:buNone/>
              <a:defRPr/>
            </a:pPr>
            <a:r>
              <a:rPr lang="en-US" sz="3200" kern="0" dirty="0">
                <a:solidFill>
                  <a:prstClr val="black"/>
                </a:solidFill>
                <a:latin typeface="Times New Roman" panose="02020603050405020304" pitchFamily="18" charset="0"/>
                <a:ea typeface="+mn-ea"/>
                <a:cs typeface="Times New Roman" panose="02020603050405020304" pitchFamily="18" charset="0"/>
              </a:rPr>
              <a:t>Funding is cost shared at a federal share of no less than 75% of eligible costs.</a:t>
            </a:r>
          </a:p>
        </p:txBody>
      </p:sp>
    </p:spTree>
    <p:extLst>
      <p:ext uri="{BB962C8B-B14F-4D97-AF65-F5344CB8AC3E}">
        <p14:creationId xmlns:p14="http://schemas.microsoft.com/office/powerpoint/2010/main" val="60834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Eligible Cost</a:t>
            </a:r>
          </a:p>
        </p:txBody>
      </p:sp>
      <p:sp>
        <p:nvSpPr>
          <p:cNvPr id="5" name="Rectangle 3">
            <a:extLst>
              <a:ext uri="{FF2B5EF4-FFF2-40B4-BE49-F238E27FC236}">
                <a16:creationId xmlns:a16="http://schemas.microsoft.com/office/drawing/2014/main" id="{820E47BE-D613-427C-95B7-B9A6C33A03C8}"/>
              </a:ext>
            </a:extLst>
          </p:cNvPr>
          <p:cNvSpPr>
            <a:spLocks noChangeArrowheads="1"/>
          </p:cNvSpPr>
          <p:nvPr/>
        </p:nvSpPr>
        <p:spPr bwMode="auto">
          <a:xfrm>
            <a:off x="304800" y="1917700"/>
            <a:ext cx="8458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defRPr/>
            </a:pPr>
            <a:r>
              <a:rPr lang="en-US" altLang="en-US" sz="2800" dirty="0">
                <a:solidFill>
                  <a:prstClr val="black"/>
                </a:solidFill>
                <a:latin typeface="Times New Roman" pitchFamily="18" charset="0"/>
                <a:ea typeface="+mn-ea"/>
                <a:cs typeface="Times New Roman" pitchFamily="18" charset="0"/>
              </a:rPr>
              <a:t>Materials – The costs for items used from applicant’s inventory and for items purchased to make authorized repairs to meet the scope of work are eligible.</a:t>
            </a:r>
          </a:p>
          <a:p>
            <a:pPr marL="0" indent="0" eaLnBrk="1" fontAlgn="auto" hangingPunct="1">
              <a:spcBef>
                <a:spcPct val="0"/>
              </a:spcBef>
              <a:spcAft>
                <a:spcPts val="0"/>
              </a:spcAft>
              <a:buNone/>
              <a:defRPr/>
            </a:pPr>
            <a:endParaRPr lang="en-US" altLang="en-US" sz="2800" dirty="0">
              <a:solidFill>
                <a:prstClr val="black"/>
              </a:solidFill>
              <a:latin typeface="Times New Roman" pitchFamily="18" charset="0"/>
              <a:ea typeface="+mn-ea"/>
              <a:cs typeface="Times New Roman" pitchFamily="18" charset="0"/>
            </a:endParaRPr>
          </a:p>
          <a:p>
            <a:pPr eaLnBrk="1" fontAlgn="auto" hangingPunct="1">
              <a:spcBef>
                <a:spcPct val="0"/>
              </a:spcBef>
              <a:spcAft>
                <a:spcPts val="0"/>
              </a:spcAft>
              <a:defRPr/>
            </a:pPr>
            <a:r>
              <a:rPr lang="en-US" altLang="en-US" sz="2800" dirty="0">
                <a:solidFill>
                  <a:prstClr val="black"/>
                </a:solidFill>
                <a:latin typeface="Times New Roman" pitchFamily="18" charset="0"/>
                <a:ea typeface="+mn-ea"/>
                <a:cs typeface="Times New Roman" pitchFamily="18" charset="0"/>
              </a:rPr>
              <a:t>Applicant owned Equipment – The costs associated with the equipment used to perform authorized repairs, all operating equipment hours are eligible, should be supported by Labor Time Sheets.  Rates based on FEMA Schedule of Equipment Rates.</a:t>
            </a:r>
          </a:p>
          <a:p>
            <a:pPr marL="0" indent="0" eaLnBrk="1" fontAlgn="auto" hangingPunct="1">
              <a:spcBef>
                <a:spcPct val="0"/>
              </a:spcBef>
              <a:spcAft>
                <a:spcPts val="0"/>
              </a:spcAft>
              <a:buFont typeface="Arial" pitchFamily="34" charset="0"/>
              <a:buNone/>
              <a:defRPr/>
            </a:pPr>
            <a:r>
              <a:rPr lang="en-US" altLang="en-US" sz="2800" dirty="0">
                <a:solidFill>
                  <a:prstClr val="black"/>
                </a:solidFill>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3156003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Types of Projects</a:t>
            </a:r>
          </a:p>
        </p:txBody>
      </p:sp>
      <p:sp>
        <p:nvSpPr>
          <p:cNvPr id="4" name="Rectangle 12">
            <a:extLst>
              <a:ext uri="{FF2B5EF4-FFF2-40B4-BE49-F238E27FC236}">
                <a16:creationId xmlns:a16="http://schemas.microsoft.com/office/drawing/2014/main" id="{7117D73B-9265-461E-987F-0F0D21762EC0}"/>
              </a:ext>
            </a:extLst>
          </p:cNvPr>
          <p:cNvSpPr>
            <a:spLocks noChangeArrowheads="1"/>
          </p:cNvSpPr>
          <p:nvPr/>
        </p:nvSpPr>
        <p:spPr bwMode="auto">
          <a:xfrm>
            <a:off x="685800" y="2209800"/>
            <a:ext cx="6781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  Small Projects</a:t>
            </a:r>
          </a:p>
          <a:p>
            <a:pPr eaLnBrk="1" fontAlgn="auto" hangingPunct="1">
              <a:spcBef>
                <a:spcPct val="0"/>
              </a:spcBef>
              <a:spcAft>
                <a:spcPts val="0"/>
              </a:spcAft>
            </a:pPr>
            <a:endParaRPr lang="en-US" altLang="en-US" sz="2800"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  Large Projects</a:t>
            </a:r>
          </a:p>
          <a:p>
            <a:pPr eaLnBrk="1" fontAlgn="auto" hangingPunct="1">
              <a:spcBef>
                <a:spcPct val="0"/>
              </a:spcBef>
              <a:spcAft>
                <a:spcPts val="0"/>
              </a:spcAft>
            </a:pPr>
            <a:endParaRPr lang="en-US" altLang="en-US" sz="2800"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  Improved Projects</a:t>
            </a:r>
          </a:p>
          <a:p>
            <a:pPr eaLnBrk="1" fontAlgn="auto" hangingPunct="1">
              <a:spcBef>
                <a:spcPct val="0"/>
              </a:spcBef>
              <a:spcAft>
                <a:spcPts val="0"/>
              </a:spcAft>
            </a:pPr>
            <a:endParaRPr lang="en-US" altLang="en-US" sz="2800"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  Alternate Projects</a:t>
            </a:r>
          </a:p>
        </p:txBody>
      </p:sp>
    </p:spTree>
    <p:extLst>
      <p:ext uri="{BB962C8B-B14F-4D97-AF65-F5344CB8AC3E}">
        <p14:creationId xmlns:p14="http://schemas.microsoft.com/office/powerpoint/2010/main" val="3436830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Thresholds</a:t>
            </a:r>
          </a:p>
        </p:txBody>
      </p:sp>
      <p:sp>
        <p:nvSpPr>
          <p:cNvPr id="5" name="Rectangle 1031">
            <a:extLst>
              <a:ext uri="{FF2B5EF4-FFF2-40B4-BE49-F238E27FC236}">
                <a16:creationId xmlns:a16="http://schemas.microsoft.com/office/drawing/2014/main" id="{C054B046-CD6D-43E2-95DA-5807BD96EBBD}"/>
              </a:ext>
            </a:extLst>
          </p:cNvPr>
          <p:cNvSpPr>
            <a:spLocks noChangeArrowheads="1"/>
          </p:cNvSpPr>
          <p:nvPr/>
        </p:nvSpPr>
        <p:spPr bwMode="auto">
          <a:xfrm>
            <a:off x="444500" y="1828800"/>
            <a:ext cx="8226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dirty="0">
                <a:solidFill>
                  <a:srgbClr val="333333"/>
                </a:solidFill>
                <a:latin typeface="Times New Roman" panose="02020603050405020304" pitchFamily="18" charset="0"/>
                <a:ea typeface="+mn-ea"/>
                <a:cs typeface="Times New Roman" panose="02020603050405020304" pitchFamily="18" charset="0"/>
              </a:rPr>
              <a:t>Public Assistance projects are processed as either small or large projects.  If the project cost is less than the annually updated cost threshold amount </a:t>
            </a:r>
            <a:r>
              <a:rPr lang="en-US" altLang="en-US" dirty="0">
                <a:solidFill>
                  <a:srgbClr val="FF0000"/>
                </a:solidFill>
                <a:latin typeface="Times New Roman" panose="02020603050405020304" pitchFamily="18" charset="0"/>
                <a:ea typeface="+mn-ea"/>
                <a:cs typeface="Times New Roman" panose="02020603050405020304" pitchFamily="18" charset="0"/>
              </a:rPr>
              <a:t>(currently $131,100) </a:t>
            </a:r>
            <a:r>
              <a:rPr lang="en-US" altLang="en-US" dirty="0">
                <a:solidFill>
                  <a:srgbClr val="333333"/>
                </a:solidFill>
                <a:latin typeface="Times New Roman" panose="02020603050405020304" pitchFamily="18" charset="0"/>
                <a:ea typeface="+mn-ea"/>
                <a:cs typeface="Times New Roman" panose="02020603050405020304" pitchFamily="18" charset="0"/>
              </a:rPr>
              <a:t>the project is processed as a small project.  If the project cost equals or exceeds the threshold the project is processed as a large project.</a:t>
            </a:r>
            <a:r>
              <a:rPr lang="en-US" altLang="en-US" dirty="0">
                <a:solidFill>
                  <a:srgbClr val="B0B1B3"/>
                </a:solidFill>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965060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Types of Projects</a:t>
            </a:r>
          </a:p>
        </p:txBody>
      </p:sp>
      <p:sp>
        <p:nvSpPr>
          <p:cNvPr id="4" name="Rectangle 1027">
            <a:extLst>
              <a:ext uri="{FF2B5EF4-FFF2-40B4-BE49-F238E27FC236}">
                <a16:creationId xmlns:a16="http://schemas.microsoft.com/office/drawing/2014/main" id="{5DB0AC3B-DAB8-49FF-A429-26AE49E66C23}"/>
              </a:ext>
            </a:extLst>
          </p:cNvPr>
          <p:cNvSpPr>
            <a:spLocks noChangeArrowheads="1"/>
          </p:cNvSpPr>
          <p:nvPr/>
        </p:nvSpPr>
        <p:spPr bwMode="auto">
          <a:xfrm>
            <a:off x="465138" y="1828800"/>
            <a:ext cx="38290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60000"/>
              </a:spcBef>
              <a:spcAft>
                <a:spcPts val="0"/>
              </a:spcAft>
              <a:buClr>
                <a:srgbClr val="B0B1B3"/>
              </a:buClr>
              <a:buFont typeface="Wingdings" panose="05000000000000000000" pitchFamily="2" charset="2"/>
              <a:buNone/>
            </a:pPr>
            <a:r>
              <a:rPr lang="en-US" altLang="en-US" sz="2400" b="1" dirty="0">
                <a:solidFill>
                  <a:srgbClr val="333333"/>
                </a:solidFill>
                <a:latin typeface="Times New Roman" panose="02020603050405020304" pitchFamily="18" charset="0"/>
                <a:ea typeface="+mn-ea"/>
                <a:cs typeface="Times New Roman" panose="02020603050405020304" pitchFamily="18" charset="0"/>
              </a:rPr>
              <a:t>Small Projects</a:t>
            </a:r>
          </a:p>
          <a:p>
            <a:pPr eaLnBrk="1" fontAlgn="auto" hangingPunct="1">
              <a:spcBef>
                <a:spcPct val="6000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Funding is based on work completed (if available) or initial cost estimate.</a:t>
            </a:r>
          </a:p>
          <a:p>
            <a:pPr eaLnBrk="1" fontAlgn="auto" hangingPunct="1">
              <a:spcBef>
                <a:spcPct val="6000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Federal cost share is paid upon project approval.</a:t>
            </a:r>
          </a:p>
          <a:p>
            <a:pPr eaLnBrk="1" fontAlgn="auto" hangingPunct="1">
              <a:spcBef>
                <a:spcPct val="6000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When the cost of work is less than $3,300, that work is not eligible.</a:t>
            </a:r>
          </a:p>
        </p:txBody>
      </p:sp>
      <p:sp>
        <p:nvSpPr>
          <p:cNvPr id="6" name="Rectangle 1029">
            <a:extLst>
              <a:ext uri="{FF2B5EF4-FFF2-40B4-BE49-F238E27FC236}">
                <a16:creationId xmlns:a16="http://schemas.microsoft.com/office/drawing/2014/main" id="{2936AB5D-658E-4FE2-9795-6741C52E72F5}"/>
              </a:ext>
            </a:extLst>
          </p:cNvPr>
          <p:cNvSpPr>
            <a:spLocks noChangeArrowheads="1"/>
          </p:cNvSpPr>
          <p:nvPr/>
        </p:nvSpPr>
        <p:spPr bwMode="auto">
          <a:xfrm>
            <a:off x="4446588" y="1828800"/>
            <a:ext cx="4240212"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60000"/>
              </a:spcBef>
              <a:spcAft>
                <a:spcPts val="0"/>
              </a:spcAft>
              <a:buClr>
                <a:srgbClr val="B0B1B3"/>
              </a:buClr>
              <a:buFont typeface="Wingdings" panose="05000000000000000000" pitchFamily="2" charset="2"/>
              <a:buNone/>
            </a:pPr>
            <a:r>
              <a:rPr lang="en-US" altLang="en-US" sz="2400" b="1">
                <a:solidFill>
                  <a:srgbClr val="333333"/>
                </a:solidFill>
                <a:latin typeface="Times New Roman" panose="02020603050405020304" pitchFamily="18" charset="0"/>
                <a:ea typeface="+mn-ea"/>
                <a:cs typeface="Times New Roman" panose="02020603050405020304" pitchFamily="18" charset="0"/>
              </a:rPr>
              <a:t>Large Projects</a:t>
            </a:r>
          </a:p>
          <a:p>
            <a:pPr eaLnBrk="1" fontAlgn="auto" hangingPunct="1">
              <a:spcBef>
                <a:spcPct val="60000"/>
              </a:spcBef>
              <a:spcAft>
                <a:spcPts val="0"/>
              </a:spcAft>
              <a:buClr>
                <a:srgbClr val="B0B1B3"/>
              </a:buClr>
              <a:buFont typeface="Wingdings" panose="05000000000000000000" pitchFamily="2" charset="2"/>
              <a:buNone/>
            </a:pPr>
            <a:r>
              <a:rPr lang="en-US" altLang="en-US" sz="2400">
                <a:solidFill>
                  <a:srgbClr val="333333"/>
                </a:solidFill>
                <a:latin typeface="Times New Roman" panose="02020603050405020304" pitchFamily="18" charset="0"/>
                <a:ea typeface="+mn-ea"/>
                <a:cs typeface="Times New Roman" panose="02020603050405020304" pitchFamily="18" charset="0"/>
              </a:rPr>
              <a:t>Initially approved based on estimated costs.</a:t>
            </a:r>
          </a:p>
          <a:p>
            <a:pPr eaLnBrk="1" fontAlgn="auto" hangingPunct="1">
              <a:spcBef>
                <a:spcPct val="60000"/>
              </a:spcBef>
              <a:spcAft>
                <a:spcPts val="0"/>
              </a:spcAft>
              <a:buClr>
                <a:srgbClr val="B0B1B3"/>
              </a:buClr>
              <a:buFont typeface="Wingdings" panose="05000000000000000000" pitchFamily="2" charset="2"/>
              <a:buNone/>
            </a:pPr>
            <a:r>
              <a:rPr lang="en-US" altLang="en-US" sz="2400">
                <a:solidFill>
                  <a:srgbClr val="333333"/>
                </a:solidFill>
                <a:latin typeface="Times New Roman" panose="02020603050405020304" pitchFamily="18" charset="0"/>
                <a:ea typeface="+mn-ea"/>
                <a:cs typeface="Times New Roman" panose="02020603050405020304" pitchFamily="18" charset="0"/>
              </a:rPr>
              <a:t>Funding is based on documented actual costs.</a:t>
            </a:r>
          </a:p>
          <a:p>
            <a:pPr eaLnBrk="1" fontAlgn="auto" hangingPunct="1">
              <a:spcBef>
                <a:spcPct val="60000"/>
              </a:spcBef>
              <a:spcAft>
                <a:spcPts val="0"/>
              </a:spcAft>
              <a:buClr>
                <a:srgbClr val="B0B1B3"/>
              </a:buClr>
              <a:buFont typeface="Wingdings" panose="05000000000000000000" pitchFamily="2" charset="2"/>
              <a:buNone/>
            </a:pPr>
            <a:r>
              <a:rPr lang="en-US" altLang="en-US" sz="2400">
                <a:solidFill>
                  <a:srgbClr val="333333"/>
                </a:solidFill>
                <a:latin typeface="Times New Roman" panose="02020603050405020304" pitchFamily="18" charset="0"/>
                <a:ea typeface="+mn-ea"/>
                <a:cs typeface="Times New Roman" panose="02020603050405020304" pitchFamily="18" charset="0"/>
              </a:rPr>
              <a:t>Federal cost share is paid as work is accomplished.</a:t>
            </a:r>
          </a:p>
          <a:p>
            <a:pPr eaLnBrk="1" fontAlgn="auto" hangingPunct="1">
              <a:spcBef>
                <a:spcPct val="60000"/>
              </a:spcBef>
              <a:spcAft>
                <a:spcPts val="0"/>
              </a:spcAft>
              <a:buClr>
                <a:srgbClr val="B0B1B3"/>
              </a:buClr>
              <a:buFont typeface="Wingdings" panose="05000000000000000000" pitchFamily="2" charset="2"/>
              <a:buNone/>
            </a:pPr>
            <a:endParaRPr lang="en-US" altLang="en-US" sz="2400">
              <a:solidFill>
                <a:srgbClr val="333333"/>
              </a:solidFill>
              <a:latin typeface="Times New Roman" panose="02020603050405020304" pitchFamily="18" charset="0"/>
              <a:ea typeface="+mn-ea"/>
              <a:cs typeface="Times New Roman" panose="02020603050405020304" pitchFamily="18" charset="0"/>
            </a:endParaRPr>
          </a:p>
        </p:txBody>
      </p:sp>
      <p:sp>
        <p:nvSpPr>
          <p:cNvPr id="7" name="Line 1032">
            <a:extLst>
              <a:ext uri="{FF2B5EF4-FFF2-40B4-BE49-F238E27FC236}">
                <a16:creationId xmlns:a16="http://schemas.microsoft.com/office/drawing/2014/main" id="{0FF26F72-A29D-4B74-9FC3-5A52F456C11B}"/>
              </a:ext>
            </a:extLst>
          </p:cNvPr>
          <p:cNvSpPr>
            <a:spLocks noChangeShapeType="1"/>
          </p:cNvSpPr>
          <p:nvPr/>
        </p:nvSpPr>
        <p:spPr bwMode="auto">
          <a:xfrm>
            <a:off x="533400" y="2362200"/>
            <a:ext cx="8001000" cy="0"/>
          </a:xfrm>
          <a:prstGeom prst="line">
            <a:avLst/>
          </a:prstGeom>
          <a:noFill/>
          <a:ln w="15875">
            <a:solidFill>
              <a:srgbClr val="333333"/>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 name="Line 1033">
            <a:extLst>
              <a:ext uri="{FF2B5EF4-FFF2-40B4-BE49-F238E27FC236}">
                <a16:creationId xmlns:a16="http://schemas.microsoft.com/office/drawing/2014/main" id="{64DFB3EF-B788-4CA4-B1CA-D40C6CC04F0C}"/>
              </a:ext>
            </a:extLst>
          </p:cNvPr>
          <p:cNvSpPr>
            <a:spLocks noChangeShapeType="1"/>
          </p:cNvSpPr>
          <p:nvPr/>
        </p:nvSpPr>
        <p:spPr bwMode="auto">
          <a:xfrm>
            <a:off x="4286250" y="1905000"/>
            <a:ext cx="7938" cy="4343400"/>
          </a:xfrm>
          <a:prstGeom prst="line">
            <a:avLst/>
          </a:prstGeom>
          <a:noFill/>
          <a:ln w="15875">
            <a:solidFill>
              <a:srgbClr val="333333"/>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78841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Improved Projects</a:t>
            </a:r>
          </a:p>
        </p:txBody>
      </p:sp>
      <p:sp>
        <p:nvSpPr>
          <p:cNvPr id="10" name="Rectangle 3">
            <a:extLst>
              <a:ext uri="{FF2B5EF4-FFF2-40B4-BE49-F238E27FC236}">
                <a16:creationId xmlns:a16="http://schemas.microsoft.com/office/drawing/2014/main" id="{92BE2109-1AB4-4981-BB10-4059E8C0E09C}"/>
              </a:ext>
            </a:extLst>
          </p:cNvPr>
          <p:cNvSpPr>
            <a:spLocks noChangeArrowheads="1"/>
          </p:cNvSpPr>
          <p:nvPr/>
        </p:nvSpPr>
        <p:spPr bwMode="auto">
          <a:xfrm>
            <a:off x="228600" y="1644650"/>
            <a:ext cx="88249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Applicants performing restoration work on a damaged facility may use the opportunity to make </a:t>
            </a:r>
            <a:r>
              <a:rPr lang="en-US" altLang="en-US" sz="2400" u="sng" dirty="0">
                <a:solidFill>
                  <a:srgbClr val="333333"/>
                </a:solidFill>
                <a:latin typeface="Times New Roman" panose="02020603050405020304" pitchFamily="18" charset="0"/>
                <a:ea typeface="+mn-ea"/>
                <a:cs typeface="Times New Roman" panose="02020603050405020304" pitchFamily="18" charset="0"/>
              </a:rPr>
              <a:t>improvements</a:t>
            </a:r>
            <a:r>
              <a:rPr lang="en-US" altLang="en-US" sz="2400" dirty="0">
                <a:solidFill>
                  <a:srgbClr val="333333"/>
                </a:solidFill>
                <a:latin typeface="Times New Roman" panose="02020603050405020304" pitchFamily="18" charset="0"/>
                <a:ea typeface="+mn-ea"/>
                <a:cs typeface="Times New Roman" panose="02020603050405020304" pitchFamily="18" charset="0"/>
              </a:rPr>
              <a:t> to the facility while restoring the facility to its pre-disaster function.</a:t>
            </a:r>
          </a:p>
          <a:p>
            <a:pPr lvl="1" eaLnBrk="1" fontAlgn="auto" hangingPunct="1">
              <a:spcBef>
                <a:spcPct val="3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The improvements </a:t>
            </a:r>
            <a:r>
              <a:rPr lang="en-US" altLang="en-US" sz="2400" b="1" u="sng" dirty="0">
                <a:solidFill>
                  <a:srgbClr val="333333"/>
                </a:solidFill>
                <a:latin typeface="Times New Roman" panose="02020603050405020304" pitchFamily="18" charset="0"/>
                <a:ea typeface="+mn-ea"/>
                <a:cs typeface="Times New Roman" panose="02020603050405020304" pitchFamily="18" charset="0"/>
              </a:rPr>
              <a:t>must be approved by the State</a:t>
            </a:r>
            <a:r>
              <a:rPr lang="en-US" altLang="en-US" sz="2400" b="1" dirty="0">
                <a:solidFill>
                  <a:srgbClr val="333333"/>
                </a:solidFill>
                <a:latin typeface="Times New Roman" panose="02020603050405020304" pitchFamily="18" charset="0"/>
                <a:ea typeface="+mn-ea"/>
                <a:cs typeface="Times New Roman" panose="02020603050405020304" pitchFamily="18" charset="0"/>
              </a:rPr>
              <a:t> </a:t>
            </a:r>
            <a:r>
              <a:rPr lang="en-US" altLang="en-US" sz="2400" dirty="0">
                <a:solidFill>
                  <a:srgbClr val="333333"/>
                </a:solidFill>
                <a:latin typeface="Times New Roman" panose="02020603050405020304" pitchFamily="18" charset="0"/>
                <a:ea typeface="+mn-ea"/>
                <a:cs typeface="Times New Roman" panose="02020603050405020304" pitchFamily="18" charset="0"/>
              </a:rPr>
              <a:t>prior to construction.</a:t>
            </a:r>
          </a:p>
          <a:p>
            <a:pPr lvl="1" eaLnBrk="1" fontAlgn="auto" hangingPunct="1">
              <a:spcBef>
                <a:spcPct val="3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May require a FEMA Environmental and Historical Assessment. </a:t>
            </a:r>
          </a:p>
          <a:p>
            <a:pPr lvl="1" eaLnBrk="1" fontAlgn="auto" hangingPunct="1">
              <a:spcBef>
                <a:spcPct val="3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The applicant is responsible for the cost of the improvements.  Federal funding is limited to the cost of restoration.</a:t>
            </a:r>
          </a:p>
        </p:txBody>
      </p:sp>
      <p:sp>
        <p:nvSpPr>
          <p:cNvPr id="11" name="WordArt 69">
            <a:extLst>
              <a:ext uri="{FF2B5EF4-FFF2-40B4-BE49-F238E27FC236}">
                <a16:creationId xmlns:a16="http://schemas.microsoft.com/office/drawing/2014/main" id="{C444A470-76EF-4368-AD22-57391E8CFDB1}"/>
              </a:ext>
            </a:extLst>
          </p:cNvPr>
          <p:cNvSpPr>
            <a:spLocks noChangeArrowheads="1" noChangeShapeType="1" noTextEdit="1"/>
          </p:cNvSpPr>
          <p:nvPr/>
        </p:nvSpPr>
        <p:spPr bwMode="auto">
          <a:xfrm rot="16200000">
            <a:off x="117475" y="5878513"/>
            <a:ext cx="1450975" cy="314325"/>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pPr>
            <a:r>
              <a:rPr lang="en-US" kern="10">
                <a:ln w="9525">
                  <a:solidFill>
                    <a:srgbClr val="000000"/>
                  </a:solidFill>
                  <a:round/>
                  <a:headEnd/>
                  <a:tailEnd/>
                </a:ln>
                <a:solidFill>
                  <a:prstClr val="black"/>
                </a:solidFill>
                <a:latin typeface="Arial Black" panose="020B0A04020102020204" pitchFamily="34" charset="0"/>
                <a:ea typeface="+mn-ea"/>
                <a:cs typeface="+mn-cs"/>
              </a:rPr>
              <a:t>Before</a:t>
            </a:r>
          </a:p>
        </p:txBody>
      </p:sp>
      <p:sp>
        <p:nvSpPr>
          <p:cNvPr id="12" name="AutoShape 159">
            <a:extLst>
              <a:ext uri="{FF2B5EF4-FFF2-40B4-BE49-F238E27FC236}">
                <a16:creationId xmlns:a16="http://schemas.microsoft.com/office/drawing/2014/main" id="{5C380B45-A7F5-43D4-A5A1-F6A9A48F3041}"/>
              </a:ext>
            </a:extLst>
          </p:cNvPr>
          <p:cNvSpPr>
            <a:spLocks noChangeArrowheads="1"/>
          </p:cNvSpPr>
          <p:nvPr/>
        </p:nvSpPr>
        <p:spPr bwMode="auto">
          <a:xfrm>
            <a:off x="4038600" y="5454650"/>
            <a:ext cx="838200" cy="522288"/>
          </a:xfrm>
          <a:prstGeom prst="rightArrow">
            <a:avLst>
              <a:gd name="adj1" fmla="val 50000"/>
              <a:gd name="adj2" fmla="val 25002"/>
            </a:avLst>
          </a:prstGeom>
          <a:gradFill rotWithShape="0">
            <a:gsLst>
              <a:gs pos="0">
                <a:srgbClr val="44546A"/>
              </a:gs>
              <a:gs pos="100000">
                <a:srgbClr val="FFCC66"/>
              </a:gs>
            </a:gsLst>
            <a:lin ang="0" scaled="1"/>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3" name="AutoShape 160">
            <a:extLst>
              <a:ext uri="{FF2B5EF4-FFF2-40B4-BE49-F238E27FC236}">
                <a16:creationId xmlns:a16="http://schemas.microsoft.com/office/drawing/2014/main" id="{06BC00A1-D040-4746-B6A6-B0C1FDB6C8FA}"/>
              </a:ext>
            </a:extLst>
          </p:cNvPr>
          <p:cNvSpPr>
            <a:spLocks noChangeArrowheads="1"/>
          </p:cNvSpPr>
          <p:nvPr/>
        </p:nvSpPr>
        <p:spPr bwMode="auto">
          <a:xfrm>
            <a:off x="4038600" y="6140450"/>
            <a:ext cx="838200" cy="522288"/>
          </a:xfrm>
          <a:prstGeom prst="rightArrow">
            <a:avLst>
              <a:gd name="adj1" fmla="val 50000"/>
              <a:gd name="adj2" fmla="val 25002"/>
            </a:avLst>
          </a:prstGeom>
          <a:gradFill rotWithShape="0">
            <a:gsLst>
              <a:gs pos="0">
                <a:srgbClr val="44546A"/>
              </a:gs>
              <a:gs pos="100000">
                <a:srgbClr val="FFCC66"/>
              </a:gs>
            </a:gsLst>
            <a:lin ang="0" scaled="1"/>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 name="WordArt 158">
            <a:extLst>
              <a:ext uri="{FF2B5EF4-FFF2-40B4-BE49-F238E27FC236}">
                <a16:creationId xmlns:a16="http://schemas.microsoft.com/office/drawing/2014/main" id="{1BA197CA-9BC1-4616-A036-C5407F6DEF8D}"/>
              </a:ext>
            </a:extLst>
          </p:cNvPr>
          <p:cNvSpPr>
            <a:spLocks noChangeArrowheads="1" noChangeShapeType="1" noTextEdit="1"/>
          </p:cNvSpPr>
          <p:nvPr/>
        </p:nvSpPr>
        <p:spPr bwMode="auto">
          <a:xfrm rot="16200000">
            <a:off x="4871243" y="5758657"/>
            <a:ext cx="1236663" cy="60325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pPr>
            <a:r>
              <a:rPr lang="en-US" sz="3600" kern="10">
                <a:ln w="9525">
                  <a:solidFill>
                    <a:srgbClr val="000000"/>
                  </a:solidFill>
                  <a:round/>
                  <a:headEnd/>
                  <a:tailEnd/>
                </a:ln>
                <a:solidFill>
                  <a:prstClr val="black"/>
                </a:solidFill>
                <a:latin typeface="Arial Black" panose="020B0A04020102020204" pitchFamily="34" charset="0"/>
                <a:ea typeface="+mn-ea"/>
                <a:cs typeface="+mn-cs"/>
              </a:rPr>
              <a:t>After</a:t>
            </a:r>
          </a:p>
        </p:txBody>
      </p:sp>
      <p:pic>
        <p:nvPicPr>
          <p:cNvPr id="15" name="Picture 1">
            <a:extLst>
              <a:ext uri="{FF2B5EF4-FFF2-40B4-BE49-F238E27FC236}">
                <a16:creationId xmlns:a16="http://schemas.microsoft.com/office/drawing/2014/main" id="{DDF3380D-4F26-4421-9792-B532A44BF46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5099050"/>
            <a:ext cx="237648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2">
            <a:extLst>
              <a:ext uri="{FF2B5EF4-FFF2-40B4-BE49-F238E27FC236}">
                <a16:creationId xmlns:a16="http://schemas.microsoft.com/office/drawing/2014/main" id="{3937B259-D538-4422-9C69-CF7CC34C92A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5099050"/>
            <a:ext cx="25225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45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Alternate Projects</a:t>
            </a:r>
          </a:p>
        </p:txBody>
      </p:sp>
      <p:sp>
        <p:nvSpPr>
          <p:cNvPr id="17" name="Rectangle 3">
            <a:extLst>
              <a:ext uri="{FF2B5EF4-FFF2-40B4-BE49-F238E27FC236}">
                <a16:creationId xmlns:a16="http://schemas.microsoft.com/office/drawing/2014/main" id="{EA057B60-8C28-4A6F-A7DB-0BE2FB78047E}"/>
              </a:ext>
            </a:extLst>
          </p:cNvPr>
          <p:cNvSpPr>
            <a:spLocks noChangeArrowheads="1"/>
          </p:cNvSpPr>
          <p:nvPr/>
        </p:nvSpPr>
        <p:spPr bwMode="auto">
          <a:xfrm>
            <a:off x="457200" y="1752600"/>
            <a:ext cx="81359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sz="2400">
                <a:solidFill>
                  <a:srgbClr val="333333"/>
                </a:solidFill>
                <a:latin typeface="Times New Roman" panose="02020603050405020304" pitchFamily="18" charset="0"/>
                <a:ea typeface="+mn-ea"/>
                <a:cs typeface="Times New Roman" panose="02020603050405020304" pitchFamily="18" charset="0"/>
              </a:rPr>
              <a:t>When restoration of a damaged facility or function does not serve the public welfare, an applicant may use a Public Assistance grant for another public facility.</a:t>
            </a:r>
          </a:p>
          <a:p>
            <a:pPr lvl="1" eaLnBrk="1" fontAlgn="auto" hangingPunct="1">
              <a:spcBef>
                <a:spcPct val="30000"/>
              </a:spcBef>
              <a:spcAft>
                <a:spcPts val="0"/>
              </a:spcAft>
              <a:buClr>
                <a:srgbClr val="B0B1B3"/>
              </a:buClr>
              <a:buFont typeface="Wingdings" panose="05000000000000000000" pitchFamily="2" charset="2"/>
              <a:buChar char="§"/>
            </a:pPr>
            <a:r>
              <a:rPr lang="en-US" altLang="en-US" sz="2400">
                <a:solidFill>
                  <a:srgbClr val="333333"/>
                </a:solidFill>
                <a:latin typeface="Times New Roman" panose="02020603050405020304" pitchFamily="18" charset="0"/>
                <a:ea typeface="+mn-ea"/>
                <a:cs typeface="Times New Roman" panose="02020603050405020304" pitchFamily="18" charset="0"/>
              </a:rPr>
              <a:t>The alternate project </a:t>
            </a:r>
            <a:r>
              <a:rPr lang="en-US" altLang="en-US" sz="2400" u="sng">
                <a:solidFill>
                  <a:srgbClr val="333333"/>
                </a:solidFill>
                <a:latin typeface="Times New Roman" panose="02020603050405020304" pitchFamily="18" charset="0"/>
                <a:ea typeface="+mn-ea"/>
                <a:cs typeface="Times New Roman" panose="02020603050405020304" pitchFamily="18" charset="0"/>
              </a:rPr>
              <a:t>must be approved by FEMA prior to construction</a:t>
            </a:r>
            <a:r>
              <a:rPr lang="en-US" altLang="en-US" sz="2400">
                <a:solidFill>
                  <a:srgbClr val="333333"/>
                </a:solidFill>
                <a:latin typeface="Times New Roman" panose="02020603050405020304" pitchFamily="18" charset="0"/>
                <a:ea typeface="+mn-ea"/>
                <a:cs typeface="Times New Roman" panose="02020603050405020304" pitchFamily="18" charset="0"/>
              </a:rPr>
              <a:t>.</a:t>
            </a:r>
          </a:p>
          <a:p>
            <a:pPr lvl="1" eaLnBrk="1" fontAlgn="auto" hangingPunct="1">
              <a:spcBef>
                <a:spcPct val="30000"/>
              </a:spcBef>
              <a:spcAft>
                <a:spcPts val="0"/>
              </a:spcAft>
              <a:buClr>
                <a:srgbClr val="B0B1B3"/>
              </a:buClr>
              <a:buFont typeface="Wingdings" panose="05000000000000000000" pitchFamily="2" charset="2"/>
              <a:buChar char="§"/>
            </a:pPr>
            <a:r>
              <a:rPr lang="en-US" altLang="en-US" sz="2400">
                <a:solidFill>
                  <a:srgbClr val="333333"/>
                </a:solidFill>
                <a:latin typeface="Times New Roman" panose="02020603050405020304" pitchFamily="18" charset="0"/>
                <a:ea typeface="+mn-ea"/>
                <a:cs typeface="Times New Roman" panose="02020603050405020304" pitchFamily="18" charset="0"/>
              </a:rPr>
              <a:t>A request for the Alternate Project must be made within 12 months of the Scoping Meeting.</a:t>
            </a:r>
          </a:p>
        </p:txBody>
      </p:sp>
      <p:sp>
        <p:nvSpPr>
          <p:cNvPr id="18" name="Rectangle 10">
            <a:extLst>
              <a:ext uri="{FF2B5EF4-FFF2-40B4-BE49-F238E27FC236}">
                <a16:creationId xmlns:a16="http://schemas.microsoft.com/office/drawing/2014/main" id="{EB2167B3-8199-413D-B480-1DF17AA19FA2}"/>
              </a:ext>
            </a:extLst>
          </p:cNvPr>
          <p:cNvSpPr>
            <a:spLocks noChangeArrowheads="1"/>
          </p:cNvSpPr>
          <p:nvPr/>
        </p:nvSpPr>
        <p:spPr bwMode="auto">
          <a:xfrm>
            <a:off x="1143000" y="52578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800">
              <a:solidFill>
                <a:prstClr val="white"/>
              </a:solidFill>
              <a:latin typeface="Times New Roman" panose="02020603050405020304" pitchFamily="18" charset="0"/>
              <a:ea typeface="+mn-ea"/>
              <a:cs typeface="+mn-cs"/>
            </a:endParaRPr>
          </a:p>
        </p:txBody>
      </p:sp>
      <p:sp>
        <p:nvSpPr>
          <p:cNvPr id="19" name="AutoShape 68">
            <a:extLst>
              <a:ext uri="{FF2B5EF4-FFF2-40B4-BE49-F238E27FC236}">
                <a16:creationId xmlns:a16="http://schemas.microsoft.com/office/drawing/2014/main" id="{C2D59DCC-E72C-4761-9D55-6BE2C866B0F2}"/>
              </a:ext>
            </a:extLst>
          </p:cNvPr>
          <p:cNvSpPr>
            <a:spLocks noChangeArrowheads="1"/>
          </p:cNvSpPr>
          <p:nvPr/>
        </p:nvSpPr>
        <p:spPr bwMode="auto">
          <a:xfrm>
            <a:off x="3276600" y="5181600"/>
            <a:ext cx="2133600" cy="522288"/>
          </a:xfrm>
          <a:prstGeom prst="rightArrow">
            <a:avLst>
              <a:gd name="adj1" fmla="val 50000"/>
              <a:gd name="adj2" fmla="val 102128"/>
            </a:avLst>
          </a:prstGeom>
          <a:gradFill rotWithShape="0">
            <a:gsLst>
              <a:gs pos="0">
                <a:srgbClr val="44546A"/>
              </a:gs>
              <a:gs pos="100000">
                <a:srgbClr val="FFCC66"/>
              </a:gs>
            </a:gsLst>
            <a:lin ang="0" scaled="1"/>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 name="AutoShape 69">
            <a:extLst>
              <a:ext uri="{FF2B5EF4-FFF2-40B4-BE49-F238E27FC236}">
                <a16:creationId xmlns:a16="http://schemas.microsoft.com/office/drawing/2014/main" id="{9B5FFE39-086E-4AF1-B712-292FCDAF9C7B}"/>
              </a:ext>
            </a:extLst>
          </p:cNvPr>
          <p:cNvSpPr>
            <a:spLocks noChangeArrowheads="1"/>
          </p:cNvSpPr>
          <p:nvPr/>
        </p:nvSpPr>
        <p:spPr bwMode="auto">
          <a:xfrm>
            <a:off x="3276600" y="5715000"/>
            <a:ext cx="2209800" cy="598488"/>
          </a:xfrm>
          <a:prstGeom prst="rightArrow">
            <a:avLst>
              <a:gd name="adj1" fmla="val 50000"/>
              <a:gd name="adj2" fmla="val 92308"/>
            </a:avLst>
          </a:prstGeom>
          <a:gradFill rotWithShape="0">
            <a:gsLst>
              <a:gs pos="0">
                <a:srgbClr val="44546A"/>
              </a:gs>
              <a:gs pos="100000">
                <a:srgbClr val="FFCC66"/>
              </a:gs>
            </a:gsLst>
            <a:lin ang="0" scaled="1"/>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21" name="Picture 159" descr="j0399724">
            <a:extLst>
              <a:ext uri="{FF2B5EF4-FFF2-40B4-BE49-F238E27FC236}">
                <a16:creationId xmlns:a16="http://schemas.microsoft.com/office/drawing/2014/main" id="{FCBFFEEF-9AC2-48F1-85E3-276DF93DE50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48768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a:extLst>
              <a:ext uri="{FF2B5EF4-FFF2-40B4-BE49-F238E27FC236}">
                <a16:creationId xmlns:a16="http://schemas.microsoft.com/office/drawing/2014/main" id="{66196229-51EB-43D2-8245-D468E48DB3DE}"/>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4862513"/>
            <a:ext cx="25225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74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Alternate Projects</a:t>
            </a:r>
          </a:p>
        </p:txBody>
      </p:sp>
      <p:sp>
        <p:nvSpPr>
          <p:cNvPr id="18" name="Rectangle 10">
            <a:extLst>
              <a:ext uri="{FF2B5EF4-FFF2-40B4-BE49-F238E27FC236}">
                <a16:creationId xmlns:a16="http://schemas.microsoft.com/office/drawing/2014/main" id="{EB2167B3-8199-413D-B480-1DF17AA19FA2}"/>
              </a:ext>
            </a:extLst>
          </p:cNvPr>
          <p:cNvSpPr>
            <a:spLocks noChangeArrowheads="1"/>
          </p:cNvSpPr>
          <p:nvPr/>
        </p:nvSpPr>
        <p:spPr bwMode="auto">
          <a:xfrm>
            <a:off x="1143000" y="52578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800">
              <a:solidFill>
                <a:prstClr val="white"/>
              </a:solidFill>
              <a:latin typeface="Times New Roman" panose="02020603050405020304" pitchFamily="18" charset="0"/>
              <a:ea typeface="+mn-ea"/>
              <a:cs typeface="+mn-cs"/>
            </a:endParaRPr>
          </a:p>
        </p:txBody>
      </p:sp>
      <p:sp>
        <p:nvSpPr>
          <p:cNvPr id="9" name="Rectangle 3">
            <a:extLst>
              <a:ext uri="{FF2B5EF4-FFF2-40B4-BE49-F238E27FC236}">
                <a16:creationId xmlns:a16="http://schemas.microsoft.com/office/drawing/2014/main" id="{04E2977E-4A05-4215-BBC3-A2CADD899459}"/>
              </a:ext>
            </a:extLst>
          </p:cNvPr>
          <p:cNvSpPr>
            <a:spLocks noChangeArrowheads="1"/>
          </p:cNvSpPr>
          <p:nvPr/>
        </p:nvSpPr>
        <p:spPr bwMode="auto">
          <a:xfrm>
            <a:off x="0" y="2057400"/>
            <a:ext cx="8915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The alternate project may require an environmental assessment.</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Federal funding is limited to 90% of the federal share of the original project estimate or actual Alternate Project costs (whichever is less) for State and local governments, or 75% for PNP applicants.</a:t>
            </a:r>
          </a:p>
        </p:txBody>
      </p:sp>
    </p:spTree>
    <p:extLst>
      <p:ext uri="{BB962C8B-B14F-4D97-AF65-F5344CB8AC3E}">
        <p14:creationId xmlns:p14="http://schemas.microsoft.com/office/powerpoint/2010/main" val="1078513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Project Period of Performance</a:t>
            </a:r>
          </a:p>
        </p:txBody>
      </p:sp>
      <p:sp>
        <p:nvSpPr>
          <p:cNvPr id="18" name="Rectangle 10">
            <a:extLst>
              <a:ext uri="{FF2B5EF4-FFF2-40B4-BE49-F238E27FC236}">
                <a16:creationId xmlns:a16="http://schemas.microsoft.com/office/drawing/2014/main" id="{EB2167B3-8199-413D-B480-1DF17AA19FA2}"/>
              </a:ext>
            </a:extLst>
          </p:cNvPr>
          <p:cNvSpPr>
            <a:spLocks noChangeArrowheads="1"/>
          </p:cNvSpPr>
          <p:nvPr/>
        </p:nvSpPr>
        <p:spPr bwMode="auto">
          <a:xfrm>
            <a:off x="1143000" y="52578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800">
              <a:solidFill>
                <a:prstClr val="white"/>
              </a:solidFill>
              <a:latin typeface="Times New Roman" panose="02020603050405020304" pitchFamily="18" charset="0"/>
              <a:ea typeface="+mn-ea"/>
              <a:cs typeface="+mn-cs"/>
            </a:endParaRPr>
          </a:p>
        </p:txBody>
      </p:sp>
      <p:sp>
        <p:nvSpPr>
          <p:cNvPr id="5" name="Rectangle 5">
            <a:extLst>
              <a:ext uri="{FF2B5EF4-FFF2-40B4-BE49-F238E27FC236}">
                <a16:creationId xmlns:a16="http://schemas.microsoft.com/office/drawing/2014/main" id="{18AC532A-3BE0-45A3-8DC6-4B6B72692C62}"/>
              </a:ext>
            </a:extLst>
          </p:cNvPr>
          <p:cNvSpPr>
            <a:spLocks noChangeArrowheads="1"/>
          </p:cNvSpPr>
          <p:nvPr/>
        </p:nvSpPr>
        <p:spPr bwMode="auto">
          <a:xfrm>
            <a:off x="152400" y="2057400"/>
            <a:ext cx="85772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60000"/>
              </a:spcBef>
              <a:spcAft>
                <a:spcPts val="0"/>
              </a:spcAft>
              <a:buClr>
                <a:srgbClr val="B0B1B3"/>
              </a:buClr>
              <a:buFont typeface="Wingdings" panose="05000000000000000000" pitchFamily="2" charset="2"/>
              <a:buNone/>
            </a:pPr>
            <a:r>
              <a:rPr lang="en-US" altLang="en-US" sz="2800" u="sng" dirty="0">
                <a:solidFill>
                  <a:srgbClr val="333333"/>
                </a:solidFill>
                <a:latin typeface="Times New Roman" panose="02020603050405020304" pitchFamily="18" charset="0"/>
                <a:ea typeface="+mn-ea"/>
                <a:cs typeface="Times New Roman" panose="02020603050405020304" pitchFamily="18" charset="0"/>
              </a:rPr>
              <a:t>Time limits for project completion begin on the disaster declaration date.</a:t>
            </a:r>
          </a:p>
          <a:p>
            <a:pPr lvl="1" eaLnBrk="1" fontAlgn="auto" hangingPunct="1">
              <a:spcBef>
                <a:spcPct val="6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Emergency work must be completed within 6 months</a:t>
            </a:r>
          </a:p>
          <a:p>
            <a:pPr lvl="1" eaLnBrk="1" fontAlgn="auto" hangingPunct="1">
              <a:spcBef>
                <a:spcPct val="6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Permanent work must be completed within 18 months</a:t>
            </a:r>
          </a:p>
          <a:p>
            <a:pPr eaLnBrk="1" fontAlgn="auto" hangingPunct="1">
              <a:spcBef>
                <a:spcPct val="60000"/>
              </a:spcBef>
              <a:spcAft>
                <a:spcPts val="0"/>
              </a:spcAft>
              <a:buClr>
                <a:srgbClr val="B0B1B3"/>
              </a:buClr>
              <a:buFont typeface="Wingdings" panose="05000000000000000000" pitchFamily="2" charset="2"/>
              <a:buNone/>
            </a:pPr>
            <a:endParaRPr lang="en-US" altLang="en-US" sz="2800" dirty="0">
              <a:solidFill>
                <a:srgbClr val="333333"/>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3117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Project Period of Performance</a:t>
            </a:r>
          </a:p>
        </p:txBody>
      </p:sp>
      <p:sp>
        <p:nvSpPr>
          <p:cNvPr id="18" name="Rectangle 10">
            <a:extLst>
              <a:ext uri="{FF2B5EF4-FFF2-40B4-BE49-F238E27FC236}">
                <a16:creationId xmlns:a16="http://schemas.microsoft.com/office/drawing/2014/main" id="{EB2167B3-8199-413D-B480-1DF17AA19FA2}"/>
              </a:ext>
            </a:extLst>
          </p:cNvPr>
          <p:cNvSpPr>
            <a:spLocks noChangeArrowheads="1"/>
          </p:cNvSpPr>
          <p:nvPr/>
        </p:nvSpPr>
        <p:spPr bwMode="auto">
          <a:xfrm>
            <a:off x="1143000" y="52578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800">
              <a:solidFill>
                <a:prstClr val="white"/>
              </a:solidFill>
              <a:latin typeface="Times New Roman" panose="02020603050405020304" pitchFamily="18" charset="0"/>
              <a:ea typeface="+mn-ea"/>
              <a:cs typeface="+mn-cs"/>
            </a:endParaRPr>
          </a:p>
        </p:txBody>
      </p:sp>
      <p:sp>
        <p:nvSpPr>
          <p:cNvPr id="6" name="Rectangle 5">
            <a:extLst>
              <a:ext uri="{FF2B5EF4-FFF2-40B4-BE49-F238E27FC236}">
                <a16:creationId xmlns:a16="http://schemas.microsoft.com/office/drawing/2014/main" id="{C569EC33-8C7A-464A-84C1-84A6189F42A2}"/>
              </a:ext>
            </a:extLst>
          </p:cNvPr>
          <p:cNvSpPr>
            <a:spLocks noChangeArrowheads="1"/>
          </p:cNvSpPr>
          <p:nvPr/>
        </p:nvSpPr>
        <p:spPr bwMode="auto">
          <a:xfrm>
            <a:off x="228600" y="1828800"/>
            <a:ext cx="88836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The Recipient can grant time extension for extenuating circumstances.  Those extensions are:</a:t>
            </a:r>
          </a:p>
          <a:p>
            <a:pPr eaLnBrk="1" fontAlgn="auto" hangingPunct="1">
              <a:spcBef>
                <a:spcPct val="0"/>
              </a:spcBef>
              <a:spcAft>
                <a:spcPts val="0"/>
              </a:spcAft>
              <a:buClr>
                <a:srgbClr val="B0B1B3"/>
              </a:buClr>
              <a:buFont typeface="Wingdings" panose="05000000000000000000" pitchFamily="2" charset="2"/>
              <a:buNone/>
            </a:pPr>
            <a:endParaRPr lang="en-US" altLang="en-US" sz="2400" u="sng" dirty="0">
              <a:solidFill>
                <a:srgbClr val="333333"/>
              </a:solidFill>
              <a:latin typeface="Times New Roman" panose="02020603050405020304" pitchFamily="18" charset="0"/>
              <a:ea typeface="+mn-ea"/>
              <a:cs typeface="Times New Roman" panose="02020603050405020304" pitchFamily="18" charset="0"/>
            </a:endParaRPr>
          </a:p>
          <a:p>
            <a:pPr lvl="1" eaLnBrk="1" fontAlgn="auto" hangingPunct="1">
              <a:spcBef>
                <a:spcPct val="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Emergency work:     up to  6 additional months</a:t>
            </a:r>
          </a:p>
          <a:p>
            <a:pPr lvl="1" eaLnBrk="1" fontAlgn="auto" hangingPunct="1">
              <a:spcBef>
                <a:spcPct val="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Permanent work:      up to 30 additional months</a:t>
            </a:r>
            <a:endParaRPr lang="en-US" altLang="en-US" sz="2400" dirty="0">
              <a:solidFill>
                <a:srgbClr val="FF0000"/>
              </a:solidFill>
              <a:latin typeface="Times New Roman" panose="02020603050405020304" pitchFamily="18" charset="0"/>
              <a:ea typeface="+mn-ea"/>
              <a:cs typeface="Times New Roman" panose="02020603050405020304" pitchFamily="18" charset="0"/>
            </a:endParaRPr>
          </a:p>
          <a:p>
            <a:pPr lvl="1" eaLnBrk="1" fontAlgn="auto" hangingPunct="1">
              <a:spcBef>
                <a:spcPct val="0"/>
              </a:spcBef>
              <a:spcAft>
                <a:spcPts val="0"/>
              </a:spcAft>
              <a:buClr>
                <a:srgbClr val="B0B1B3"/>
              </a:buClr>
              <a:buFont typeface="Wingdings" panose="05000000000000000000" pitchFamily="2" charset="2"/>
              <a:buChar char="§"/>
            </a:pPr>
            <a:endParaRPr lang="en-US" altLang="en-US" sz="2400" dirty="0">
              <a:solidFill>
                <a:srgbClr val="333333"/>
              </a:solidFill>
              <a:latin typeface="Times New Roman" panose="02020603050405020304" pitchFamily="18" charset="0"/>
              <a:ea typeface="+mn-ea"/>
              <a:cs typeface="Times New Roman" panose="02020603050405020304" pitchFamily="18" charset="0"/>
            </a:endParaRPr>
          </a:p>
          <a:p>
            <a:pPr eaLnBrk="1" fontAlgn="auto" hangingPunct="1">
              <a:spcBef>
                <a:spcPct val="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The Regional Administrator may increase these time extensions on a case-by-case basis.</a:t>
            </a:r>
          </a:p>
          <a:p>
            <a:pPr eaLnBrk="1" fontAlgn="auto" hangingPunct="1">
              <a:spcBef>
                <a:spcPct val="0"/>
              </a:spcBef>
              <a:spcAft>
                <a:spcPts val="0"/>
              </a:spcAft>
              <a:buClr>
                <a:srgbClr val="B0B1B3"/>
              </a:buClr>
              <a:buFont typeface="Wingdings" panose="05000000000000000000" pitchFamily="2" charset="2"/>
              <a:buNone/>
            </a:pPr>
            <a:endParaRPr lang="en-US" altLang="en-US" sz="2400" dirty="0">
              <a:solidFill>
                <a:srgbClr val="333333"/>
              </a:solidFill>
              <a:latin typeface="Times New Roman" panose="02020603050405020304" pitchFamily="18" charset="0"/>
              <a:ea typeface="+mn-ea"/>
              <a:cs typeface="Times New Roman" panose="02020603050405020304" pitchFamily="18" charset="0"/>
            </a:endParaRPr>
          </a:p>
          <a:p>
            <a:pPr algn="ctr" eaLnBrk="1" fontAlgn="auto" hangingPunct="1">
              <a:spcBef>
                <a:spcPct val="0"/>
              </a:spcBef>
              <a:spcAft>
                <a:spcPts val="0"/>
              </a:spcAft>
              <a:buClr>
                <a:srgbClr val="B0B1B3"/>
              </a:buClr>
              <a:buFont typeface="Wingdings" panose="05000000000000000000" pitchFamily="2" charset="2"/>
              <a:buNone/>
            </a:pPr>
            <a:r>
              <a:rPr lang="en-US" altLang="en-US" sz="2400" b="1" u="sng" dirty="0">
                <a:solidFill>
                  <a:srgbClr val="333333"/>
                </a:solidFill>
                <a:latin typeface="Times New Roman" panose="02020603050405020304" pitchFamily="18" charset="0"/>
                <a:ea typeface="+mn-ea"/>
                <a:cs typeface="Times New Roman" panose="02020603050405020304" pitchFamily="18" charset="0"/>
              </a:rPr>
              <a:t>NOTE:  If the deadline for any project has been reached, without an approved time extension, no costs past the deadline date will be eligible for funding!</a:t>
            </a:r>
          </a:p>
        </p:txBody>
      </p:sp>
    </p:spTree>
    <p:extLst>
      <p:ext uri="{BB962C8B-B14F-4D97-AF65-F5344CB8AC3E}">
        <p14:creationId xmlns:p14="http://schemas.microsoft.com/office/powerpoint/2010/main" val="4076908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Special Considerations</a:t>
            </a:r>
          </a:p>
        </p:txBody>
      </p:sp>
      <p:sp>
        <p:nvSpPr>
          <p:cNvPr id="18" name="Rectangle 10">
            <a:extLst>
              <a:ext uri="{FF2B5EF4-FFF2-40B4-BE49-F238E27FC236}">
                <a16:creationId xmlns:a16="http://schemas.microsoft.com/office/drawing/2014/main" id="{EB2167B3-8199-413D-B480-1DF17AA19FA2}"/>
              </a:ext>
            </a:extLst>
          </p:cNvPr>
          <p:cNvSpPr>
            <a:spLocks noChangeArrowheads="1"/>
          </p:cNvSpPr>
          <p:nvPr/>
        </p:nvSpPr>
        <p:spPr bwMode="auto">
          <a:xfrm>
            <a:off x="1143000" y="52578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800">
              <a:solidFill>
                <a:prstClr val="white"/>
              </a:solidFill>
              <a:latin typeface="Times New Roman" panose="02020603050405020304" pitchFamily="18" charset="0"/>
              <a:ea typeface="+mn-ea"/>
              <a:cs typeface="+mn-cs"/>
            </a:endParaRPr>
          </a:p>
        </p:txBody>
      </p:sp>
      <p:sp>
        <p:nvSpPr>
          <p:cNvPr id="5" name="Rectangle 1027">
            <a:extLst>
              <a:ext uri="{FF2B5EF4-FFF2-40B4-BE49-F238E27FC236}">
                <a16:creationId xmlns:a16="http://schemas.microsoft.com/office/drawing/2014/main" id="{2DC5B0C1-7BE6-429B-AF71-871A84C81423}"/>
              </a:ext>
            </a:extLst>
          </p:cNvPr>
          <p:cNvSpPr>
            <a:spLocks noChangeArrowheads="1"/>
          </p:cNvSpPr>
          <p:nvPr/>
        </p:nvSpPr>
        <p:spPr bwMode="auto">
          <a:xfrm>
            <a:off x="457200" y="1905000"/>
            <a:ext cx="81359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sz="2800" dirty="0">
                <a:solidFill>
                  <a:srgbClr val="333333"/>
                </a:solidFill>
                <a:latin typeface="Times New Roman" panose="02020603050405020304" pitchFamily="18" charset="0"/>
                <a:ea typeface="+mn-ea"/>
                <a:cs typeface="Times New Roman" panose="02020603050405020304" pitchFamily="18" charset="0"/>
              </a:rPr>
              <a:t>Special considerations are issues other than program eligibility that could affect the scope of work and funding of a project.  These issues include:</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Insurance</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Hazard Mitigation</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Environmental Protection</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Floodplain Management</a:t>
            </a:r>
          </a:p>
          <a:p>
            <a:pPr lvl="1" eaLnBrk="1" fontAlgn="auto" hangingPunct="1">
              <a:spcBef>
                <a:spcPct val="30000"/>
              </a:spcBef>
              <a:spcAft>
                <a:spcPts val="0"/>
              </a:spcAft>
              <a:buClr>
                <a:srgbClr val="B0B1B3"/>
              </a:buClr>
              <a:buFont typeface="Wingdings" panose="05000000000000000000" pitchFamily="2" charset="2"/>
              <a:buChar char="§"/>
            </a:pPr>
            <a:r>
              <a:rPr lang="en-US" altLang="en-US" dirty="0">
                <a:solidFill>
                  <a:srgbClr val="333333"/>
                </a:solidFill>
                <a:latin typeface="Times New Roman" panose="02020603050405020304" pitchFamily="18" charset="0"/>
                <a:ea typeface="+mn-ea"/>
                <a:cs typeface="Times New Roman" panose="02020603050405020304" pitchFamily="18" charset="0"/>
              </a:rPr>
              <a:t>Historic Preservation and Cultural Resources</a:t>
            </a:r>
          </a:p>
        </p:txBody>
      </p:sp>
    </p:spTree>
    <p:extLst>
      <p:ext uri="{BB962C8B-B14F-4D97-AF65-F5344CB8AC3E}">
        <p14:creationId xmlns:p14="http://schemas.microsoft.com/office/powerpoint/2010/main" val="286895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Public Assistance Applied</a:t>
            </a:r>
          </a:p>
        </p:txBody>
      </p:sp>
      <p:sp>
        <p:nvSpPr>
          <p:cNvPr id="3" name="Rectangle 2">
            <a:extLst>
              <a:ext uri="{FF2B5EF4-FFF2-40B4-BE49-F238E27FC236}">
                <a16:creationId xmlns:a16="http://schemas.microsoft.com/office/drawing/2014/main" id="{1F824F17-3DAD-40E9-9FF5-5FC0889B8D09}"/>
              </a:ext>
            </a:extLst>
          </p:cNvPr>
          <p:cNvSpPr>
            <a:spLocks noChangeArrowheads="1"/>
          </p:cNvSpPr>
          <p:nvPr/>
        </p:nvSpPr>
        <p:spPr bwMode="auto">
          <a:xfrm>
            <a:off x="381000" y="1981200"/>
            <a:ext cx="81359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pPr>
            <a:r>
              <a:rPr lang="en-US" altLang="en-US" dirty="0">
                <a:solidFill>
                  <a:srgbClr val="333333"/>
                </a:solidFill>
                <a:latin typeface="Times New Roman" panose="02020603050405020304" pitchFamily="18" charset="0"/>
                <a:ea typeface="+mn-ea"/>
                <a:cs typeface="Times New Roman" panose="02020603050405020304" pitchFamily="18" charset="0"/>
              </a:rPr>
              <a:t>The Public Assistance Program assists in the restoration of community infrastructure.</a:t>
            </a:r>
          </a:p>
          <a:p>
            <a:pPr eaLnBrk="1" fontAlgn="auto" hangingPunct="1">
              <a:spcBef>
                <a:spcPct val="60000"/>
              </a:spcBef>
              <a:spcAft>
                <a:spcPts val="0"/>
              </a:spcAft>
              <a:buClr>
                <a:srgbClr val="B0B1B3"/>
              </a:buClr>
            </a:pPr>
            <a:r>
              <a:rPr lang="en-US" altLang="en-US" dirty="0">
                <a:solidFill>
                  <a:srgbClr val="333333"/>
                </a:solidFill>
                <a:latin typeface="Times New Roman" panose="02020603050405020304" pitchFamily="18" charset="0"/>
                <a:ea typeface="+mn-ea"/>
                <a:cs typeface="Times New Roman" panose="02020603050405020304" pitchFamily="18" charset="0"/>
              </a:rPr>
              <a:t>It is a supplemental cost </a:t>
            </a:r>
            <a:r>
              <a:rPr lang="en-US" altLang="en-US" b="1" u="sng" dirty="0">
                <a:solidFill>
                  <a:srgbClr val="333333"/>
                </a:solidFill>
                <a:latin typeface="Times New Roman" panose="02020603050405020304" pitchFamily="18" charset="0"/>
                <a:ea typeface="+mn-ea"/>
                <a:cs typeface="Times New Roman" panose="02020603050405020304" pitchFamily="18" charset="0"/>
              </a:rPr>
              <a:t>REIMBURSEMENT</a:t>
            </a:r>
            <a:r>
              <a:rPr lang="en-US" altLang="en-US" dirty="0">
                <a:solidFill>
                  <a:srgbClr val="333333"/>
                </a:solidFill>
                <a:latin typeface="Times New Roman" panose="02020603050405020304" pitchFamily="18" charset="0"/>
                <a:ea typeface="+mn-ea"/>
                <a:cs typeface="Times New Roman" panose="02020603050405020304" pitchFamily="18" charset="0"/>
              </a:rPr>
              <a:t> program with specific eligibility requirements.</a:t>
            </a:r>
          </a:p>
          <a:p>
            <a:pPr eaLnBrk="1" fontAlgn="auto" hangingPunct="1">
              <a:spcBef>
                <a:spcPct val="60000"/>
              </a:spcBef>
              <a:spcAft>
                <a:spcPts val="0"/>
              </a:spcAft>
              <a:buClr>
                <a:srgbClr val="B0B1B3"/>
              </a:buClr>
            </a:pPr>
            <a:r>
              <a:rPr lang="en-US" altLang="en-US" dirty="0">
                <a:solidFill>
                  <a:srgbClr val="333333"/>
                </a:solidFill>
                <a:latin typeface="Times New Roman" panose="02020603050405020304" pitchFamily="18" charset="0"/>
                <a:ea typeface="+mn-ea"/>
                <a:cs typeface="Times New Roman" panose="02020603050405020304" pitchFamily="18" charset="0"/>
              </a:rPr>
              <a:t>The FEMA share of eligible costs will be awarded to the recipient (grantee) for disbursement to the applicants.</a:t>
            </a:r>
          </a:p>
        </p:txBody>
      </p:sp>
    </p:spTree>
    <p:extLst>
      <p:ext uri="{BB962C8B-B14F-4D97-AF65-F5344CB8AC3E}">
        <p14:creationId xmlns:p14="http://schemas.microsoft.com/office/powerpoint/2010/main" val="2418669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Insurance</a:t>
            </a:r>
          </a:p>
        </p:txBody>
      </p:sp>
      <p:sp>
        <p:nvSpPr>
          <p:cNvPr id="11" name="Rectangle 1027">
            <a:extLst>
              <a:ext uri="{FF2B5EF4-FFF2-40B4-BE49-F238E27FC236}">
                <a16:creationId xmlns:a16="http://schemas.microsoft.com/office/drawing/2014/main" id="{1A57CF46-2662-4078-884F-E982F9F93B40}"/>
              </a:ext>
            </a:extLst>
          </p:cNvPr>
          <p:cNvSpPr>
            <a:spLocks noChangeArrowheads="1"/>
          </p:cNvSpPr>
          <p:nvPr/>
        </p:nvSpPr>
        <p:spPr bwMode="auto">
          <a:xfrm>
            <a:off x="457200" y="1905000"/>
            <a:ext cx="81359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Actual or anticipated insurance proceeds will be deducted from the eligible project costs for facilities that are insured.</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All applicants are required to obtain and maintain insurance coverage on all insurable facilities as a condition of Public Assistance funding.</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For flood damaged facilities located within a Special Flood Hazard Area that are not covered by flood insurance, </a:t>
            </a:r>
            <a:r>
              <a:rPr lang="en-US" altLang="en-US" sz="2400" u="sng" dirty="0">
                <a:solidFill>
                  <a:srgbClr val="333333"/>
                </a:solidFill>
                <a:latin typeface="Times New Roman" panose="02020603050405020304" pitchFamily="18" charset="0"/>
                <a:ea typeface="+mn-ea"/>
                <a:cs typeface="Times New Roman" panose="02020603050405020304" pitchFamily="18" charset="0"/>
              </a:rPr>
              <a:t>FEDERAL ASSISTANCE WILL BE REDUCED BY THE MAXIMUM FLOOD INSURANCE PROCEEDS THAT WOULD HAVE BEEN PAYABLE HAD THE FACILITY BEEN INSURED.</a:t>
            </a:r>
          </a:p>
        </p:txBody>
      </p:sp>
    </p:spTree>
    <p:extLst>
      <p:ext uri="{BB962C8B-B14F-4D97-AF65-F5344CB8AC3E}">
        <p14:creationId xmlns:p14="http://schemas.microsoft.com/office/powerpoint/2010/main" val="3337210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406 Hazard Mitigation</a:t>
            </a:r>
          </a:p>
        </p:txBody>
      </p:sp>
      <p:sp>
        <p:nvSpPr>
          <p:cNvPr id="4" name="Rectangle 12">
            <a:extLst>
              <a:ext uri="{FF2B5EF4-FFF2-40B4-BE49-F238E27FC236}">
                <a16:creationId xmlns:a16="http://schemas.microsoft.com/office/drawing/2014/main" id="{546087D8-ABA1-4E1F-B0CF-CF0BA9F90EA5}"/>
              </a:ext>
            </a:extLst>
          </p:cNvPr>
          <p:cNvSpPr>
            <a:spLocks noChangeArrowheads="1"/>
          </p:cNvSpPr>
          <p:nvPr/>
        </p:nvSpPr>
        <p:spPr bwMode="auto">
          <a:xfrm>
            <a:off x="838200" y="2209800"/>
            <a:ext cx="678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endParaRPr lang="en-US" altLang="en-US" sz="2400" b="1" u="sng">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endParaRPr lang="en-US" altLang="en-US" sz="2400" b="1" u="sng">
              <a:solidFill>
                <a:prstClr val="black"/>
              </a:solidFill>
              <a:latin typeface="Times New Roman" panose="02020603050405020304" pitchFamily="18" charset="0"/>
              <a:ea typeface="+mn-ea"/>
              <a:cs typeface="+mn-cs"/>
            </a:endParaRPr>
          </a:p>
        </p:txBody>
      </p:sp>
      <p:sp>
        <p:nvSpPr>
          <p:cNvPr id="5" name="Rectangle 10">
            <a:extLst>
              <a:ext uri="{FF2B5EF4-FFF2-40B4-BE49-F238E27FC236}">
                <a16:creationId xmlns:a16="http://schemas.microsoft.com/office/drawing/2014/main" id="{651CE54E-08D4-4AB7-84EB-08306AD1ACBC}"/>
              </a:ext>
            </a:extLst>
          </p:cNvPr>
          <p:cNvSpPr>
            <a:spLocks noChangeArrowheads="1"/>
          </p:cNvSpPr>
          <p:nvPr/>
        </p:nvSpPr>
        <p:spPr bwMode="auto">
          <a:xfrm>
            <a:off x="1447800" y="46482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800">
              <a:solidFill>
                <a:prstClr val="black"/>
              </a:solidFill>
              <a:latin typeface="Times New Roman" panose="02020603050405020304" pitchFamily="18" charset="0"/>
              <a:ea typeface="+mn-ea"/>
              <a:cs typeface="+mn-cs"/>
            </a:endParaRPr>
          </a:p>
        </p:txBody>
      </p:sp>
      <p:sp>
        <p:nvSpPr>
          <p:cNvPr id="6" name="Rectangle 13">
            <a:extLst>
              <a:ext uri="{FF2B5EF4-FFF2-40B4-BE49-F238E27FC236}">
                <a16:creationId xmlns:a16="http://schemas.microsoft.com/office/drawing/2014/main" id="{833168A9-09E1-4C69-B49F-512FAE1EEDEE}"/>
              </a:ext>
            </a:extLst>
          </p:cNvPr>
          <p:cNvSpPr>
            <a:spLocks noChangeArrowheads="1"/>
          </p:cNvSpPr>
          <p:nvPr/>
        </p:nvSpPr>
        <p:spPr bwMode="auto">
          <a:xfrm>
            <a:off x="762000" y="28956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400">
              <a:solidFill>
                <a:prstClr val="black"/>
              </a:solidFill>
              <a:latin typeface="Times New Roman" panose="02020603050405020304" pitchFamily="18" charset="0"/>
              <a:ea typeface="+mn-ea"/>
              <a:cs typeface="+mn-cs"/>
            </a:endParaRPr>
          </a:p>
        </p:txBody>
      </p:sp>
      <p:sp>
        <p:nvSpPr>
          <p:cNvPr id="7" name="Rectangle 172">
            <a:extLst>
              <a:ext uri="{FF2B5EF4-FFF2-40B4-BE49-F238E27FC236}">
                <a16:creationId xmlns:a16="http://schemas.microsoft.com/office/drawing/2014/main" id="{5B3F8CD9-6A84-47DA-9248-D5C7C075E3E6}"/>
              </a:ext>
            </a:extLst>
          </p:cNvPr>
          <p:cNvSpPr>
            <a:spLocks noChangeArrowheads="1"/>
          </p:cNvSpPr>
          <p:nvPr/>
        </p:nvSpPr>
        <p:spPr bwMode="auto">
          <a:xfrm>
            <a:off x="1447800" y="29718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p:txBody>
      </p:sp>
      <p:grpSp>
        <p:nvGrpSpPr>
          <p:cNvPr id="9" name="Group 3">
            <a:extLst>
              <a:ext uri="{FF2B5EF4-FFF2-40B4-BE49-F238E27FC236}">
                <a16:creationId xmlns:a16="http://schemas.microsoft.com/office/drawing/2014/main" id="{BE32813F-801A-4316-8805-30BFD2635C04}"/>
              </a:ext>
            </a:extLst>
          </p:cNvPr>
          <p:cNvGrpSpPr>
            <a:grpSpLocks/>
          </p:cNvGrpSpPr>
          <p:nvPr/>
        </p:nvGrpSpPr>
        <p:grpSpPr bwMode="auto">
          <a:xfrm>
            <a:off x="5334000" y="1820862"/>
            <a:ext cx="1993900" cy="2293938"/>
            <a:chOff x="3353" y="739"/>
            <a:chExt cx="1256" cy="1445"/>
          </a:xfrm>
        </p:grpSpPr>
        <p:grpSp>
          <p:nvGrpSpPr>
            <p:cNvPr id="10" name="Group 4">
              <a:extLst>
                <a:ext uri="{FF2B5EF4-FFF2-40B4-BE49-F238E27FC236}">
                  <a16:creationId xmlns:a16="http://schemas.microsoft.com/office/drawing/2014/main" id="{8635F01C-0FB1-429C-AB34-84CFC1C935D6}"/>
                </a:ext>
              </a:extLst>
            </p:cNvPr>
            <p:cNvGrpSpPr>
              <a:grpSpLocks/>
            </p:cNvGrpSpPr>
            <p:nvPr/>
          </p:nvGrpSpPr>
          <p:grpSpPr bwMode="auto">
            <a:xfrm>
              <a:off x="3564" y="739"/>
              <a:ext cx="949" cy="1164"/>
              <a:chOff x="3174" y="726"/>
              <a:chExt cx="949" cy="1164"/>
            </a:xfrm>
          </p:grpSpPr>
          <p:sp>
            <p:nvSpPr>
              <p:cNvPr id="18" name="Freeform 5">
                <a:extLst>
                  <a:ext uri="{FF2B5EF4-FFF2-40B4-BE49-F238E27FC236}">
                    <a16:creationId xmlns:a16="http://schemas.microsoft.com/office/drawing/2014/main" id="{05F59DED-7B99-4424-925A-BEA4168389DF}"/>
                  </a:ext>
                </a:extLst>
              </p:cNvPr>
              <p:cNvSpPr>
                <a:spLocks/>
              </p:cNvSpPr>
              <p:nvPr/>
            </p:nvSpPr>
            <p:spPr bwMode="auto">
              <a:xfrm>
                <a:off x="3174" y="1229"/>
                <a:ext cx="946" cy="656"/>
              </a:xfrm>
              <a:custGeom>
                <a:avLst/>
                <a:gdLst>
                  <a:gd name="T0" fmla="*/ 1 w 1290"/>
                  <a:gd name="T1" fmla="*/ 1 h 1006"/>
                  <a:gd name="T2" fmla="*/ 0 w 1290"/>
                  <a:gd name="T3" fmla="*/ 1 h 1006"/>
                  <a:gd name="T4" fmla="*/ 1 w 1290"/>
                  <a:gd name="T5" fmla="*/ 1 h 1006"/>
                  <a:gd name="T6" fmla="*/ 1 w 1290"/>
                  <a:gd name="T7" fmla="*/ 1 h 1006"/>
                  <a:gd name="T8" fmla="*/ 1 w 1290"/>
                  <a:gd name="T9" fmla="*/ 1 h 1006"/>
                  <a:gd name="T10" fmla="*/ 1 w 1290"/>
                  <a:gd name="T11" fmla="*/ 0 h 1006"/>
                  <a:gd name="T12" fmla="*/ 1 w 1290"/>
                  <a:gd name="T13" fmla="*/ 1 h 1006"/>
                  <a:gd name="T14" fmla="*/ 1 w 1290"/>
                  <a:gd name="T15" fmla="*/ 1 h 1006"/>
                  <a:gd name="T16" fmla="*/ 0 60000 65536"/>
                  <a:gd name="T17" fmla="*/ 0 60000 65536"/>
                  <a:gd name="T18" fmla="*/ 0 60000 65536"/>
                  <a:gd name="T19" fmla="*/ 0 60000 65536"/>
                  <a:gd name="T20" fmla="*/ 0 60000 65536"/>
                  <a:gd name="T21" fmla="*/ 0 60000 65536"/>
                  <a:gd name="T22" fmla="*/ 0 60000 65536"/>
                  <a:gd name="T23" fmla="*/ 0 60000 65536"/>
                  <a:gd name="T24" fmla="*/ 0 w 1290"/>
                  <a:gd name="T25" fmla="*/ 0 h 1006"/>
                  <a:gd name="T26" fmla="*/ 1290 w 1290"/>
                  <a:gd name="T27" fmla="*/ 1006 h 10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0" h="1006">
                    <a:moveTo>
                      <a:pt x="7" y="280"/>
                    </a:moveTo>
                    <a:lnTo>
                      <a:pt x="0" y="1005"/>
                    </a:lnTo>
                    <a:lnTo>
                      <a:pt x="1289" y="999"/>
                    </a:lnTo>
                    <a:lnTo>
                      <a:pt x="1287" y="275"/>
                    </a:lnTo>
                    <a:lnTo>
                      <a:pt x="991" y="256"/>
                    </a:lnTo>
                    <a:lnTo>
                      <a:pt x="633" y="0"/>
                    </a:lnTo>
                    <a:lnTo>
                      <a:pt x="273" y="242"/>
                    </a:lnTo>
                    <a:lnTo>
                      <a:pt x="7" y="280"/>
                    </a:lnTo>
                  </a:path>
                </a:pathLst>
              </a:custGeom>
              <a:solidFill>
                <a:srgbClr val="808080"/>
              </a:solidFill>
              <a:ln w="12700" cap="rnd">
                <a:solidFill>
                  <a:srgbClr val="003333"/>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9" name="Freeform 6">
                <a:extLst>
                  <a:ext uri="{FF2B5EF4-FFF2-40B4-BE49-F238E27FC236}">
                    <a16:creationId xmlns:a16="http://schemas.microsoft.com/office/drawing/2014/main" id="{3AE02235-A81C-4F41-85A3-CC2B16529C61}"/>
                  </a:ext>
                </a:extLst>
              </p:cNvPr>
              <p:cNvSpPr>
                <a:spLocks/>
              </p:cNvSpPr>
              <p:nvPr/>
            </p:nvSpPr>
            <p:spPr bwMode="auto">
              <a:xfrm>
                <a:off x="3174" y="726"/>
                <a:ext cx="949" cy="661"/>
              </a:xfrm>
              <a:custGeom>
                <a:avLst/>
                <a:gdLst>
                  <a:gd name="T0" fmla="*/ 0 w 1294"/>
                  <a:gd name="T1" fmla="*/ 1 h 1013"/>
                  <a:gd name="T2" fmla="*/ 0 w 1294"/>
                  <a:gd name="T3" fmla="*/ 0 h 1013"/>
                  <a:gd name="T4" fmla="*/ 1 w 1294"/>
                  <a:gd name="T5" fmla="*/ 1 h 1013"/>
                  <a:gd name="T6" fmla="*/ 1 w 1294"/>
                  <a:gd name="T7" fmla="*/ 1 h 1013"/>
                  <a:gd name="T8" fmla="*/ 1 w 1294"/>
                  <a:gd name="T9" fmla="*/ 1 h 1013"/>
                  <a:gd name="T10" fmla="*/ 1 w 1294"/>
                  <a:gd name="T11" fmla="*/ 1 h 1013"/>
                  <a:gd name="T12" fmla="*/ 1 w 1294"/>
                  <a:gd name="T13" fmla="*/ 1 h 1013"/>
                  <a:gd name="T14" fmla="*/ 0 w 1294"/>
                  <a:gd name="T15" fmla="*/ 1 h 1013"/>
                  <a:gd name="T16" fmla="*/ 0 60000 65536"/>
                  <a:gd name="T17" fmla="*/ 0 60000 65536"/>
                  <a:gd name="T18" fmla="*/ 0 60000 65536"/>
                  <a:gd name="T19" fmla="*/ 0 60000 65536"/>
                  <a:gd name="T20" fmla="*/ 0 60000 65536"/>
                  <a:gd name="T21" fmla="*/ 0 60000 65536"/>
                  <a:gd name="T22" fmla="*/ 0 60000 65536"/>
                  <a:gd name="T23" fmla="*/ 0 60000 65536"/>
                  <a:gd name="T24" fmla="*/ 0 w 1294"/>
                  <a:gd name="T25" fmla="*/ 0 h 1013"/>
                  <a:gd name="T26" fmla="*/ 1294 w 1294"/>
                  <a:gd name="T27" fmla="*/ 1013 h 10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4" h="1013">
                    <a:moveTo>
                      <a:pt x="0" y="740"/>
                    </a:moveTo>
                    <a:lnTo>
                      <a:pt x="0" y="0"/>
                    </a:lnTo>
                    <a:lnTo>
                      <a:pt x="1289" y="6"/>
                    </a:lnTo>
                    <a:lnTo>
                      <a:pt x="1293" y="749"/>
                    </a:lnTo>
                    <a:lnTo>
                      <a:pt x="1004" y="781"/>
                    </a:lnTo>
                    <a:lnTo>
                      <a:pt x="618" y="1012"/>
                    </a:lnTo>
                    <a:lnTo>
                      <a:pt x="238" y="764"/>
                    </a:lnTo>
                    <a:lnTo>
                      <a:pt x="0" y="740"/>
                    </a:lnTo>
                  </a:path>
                </a:pathLst>
              </a:custGeom>
              <a:solidFill>
                <a:srgbClr val="808080"/>
              </a:solidFill>
              <a:ln w="12700" cap="rnd">
                <a:solidFill>
                  <a:srgbClr val="003333"/>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0" name="Freeform 7">
                <a:extLst>
                  <a:ext uri="{FF2B5EF4-FFF2-40B4-BE49-F238E27FC236}">
                    <a16:creationId xmlns:a16="http://schemas.microsoft.com/office/drawing/2014/main" id="{F21AE8A1-61AD-47D5-B180-E75C49A8B6A7}"/>
                  </a:ext>
                </a:extLst>
              </p:cNvPr>
              <p:cNvSpPr>
                <a:spLocks/>
              </p:cNvSpPr>
              <p:nvPr/>
            </p:nvSpPr>
            <p:spPr bwMode="auto">
              <a:xfrm>
                <a:off x="3424" y="1279"/>
                <a:ext cx="421" cy="76"/>
              </a:xfrm>
              <a:custGeom>
                <a:avLst/>
                <a:gdLst>
                  <a:gd name="T0" fmla="*/ 1 w 574"/>
                  <a:gd name="T1" fmla="*/ 1 h 117"/>
                  <a:gd name="T2" fmla="*/ 1 w 574"/>
                  <a:gd name="T3" fmla="*/ 0 h 117"/>
                  <a:gd name="T4" fmla="*/ 0 w 574"/>
                  <a:gd name="T5" fmla="*/ 0 h 117"/>
                  <a:gd name="T6" fmla="*/ 0 w 574"/>
                  <a:gd name="T7" fmla="*/ 1 h 117"/>
                  <a:gd name="T8" fmla="*/ 1 w 574"/>
                  <a:gd name="T9" fmla="*/ 1 h 117"/>
                  <a:gd name="T10" fmla="*/ 0 60000 65536"/>
                  <a:gd name="T11" fmla="*/ 0 60000 65536"/>
                  <a:gd name="T12" fmla="*/ 0 60000 65536"/>
                  <a:gd name="T13" fmla="*/ 0 60000 65536"/>
                  <a:gd name="T14" fmla="*/ 0 60000 65536"/>
                  <a:gd name="T15" fmla="*/ 0 w 574"/>
                  <a:gd name="T16" fmla="*/ 0 h 117"/>
                  <a:gd name="T17" fmla="*/ 574 w 574"/>
                  <a:gd name="T18" fmla="*/ 117 h 117"/>
                </a:gdLst>
                <a:ahLst/>
                <a:cxnLst>
                  <a:cxn ang="T10">
                    <a:pos x="T0" y="T1"/>
                  </a:cxn>
                  <a:cxn ang="T11">
                    <a:pos x="T2" y="T3"/>
                  </a:cxn>
                  <a:cxn ang="T12">
                    <a:pos x="T4" y="T5"/>
                  </a:cxn>
                  <a:cxn ang="T13">
                    <a:pos x="T6" y="T7"/>
                  </a:cxn>
                  <a:cxn ang="T14">
                    <a:pos x="T8" y="T9"/>
                  </a:cxn>
                </a:cxnLst>
                <a:rect l="T15" t="T16" r="T17" b="T18"/>
                <a:pathLst>
                  <a:path w="574" h="117">
                    <a:moveTo>
                      <a:pt x="573" y="116"/>
                    </a:moveTo>
                    <a:lnTo>
                      <a:pt x="573" y="0"/>
                    </a:lnTo>
                    <a:lnTo>
                      <a:pt x="0" y="0"/>
                    </a:lnTo>
                    <a:lnTo>
                      <a:pt x="0" y="116"/>
                    </a:lnTo>
                    <a:lnTo>
                      <a:pt x="573" y="116"/>
                    </a:lnTo>
                  </a:path>
                </a:pathLst>
              </a:custGeom>
              <a:solidFill>
                <a:srgbClr val="CCCCCC"/>
              </a:solidFill>
              <a:ln w="12700" cap="rnd">
                <a:solidFill>
                  <a:srgbClr val="003333"/>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1" name="Freeform 8">
                <a:extLst>
                  <a:ext uri="{FF2B5EF4-FFF2-40B4-BE49-F238E27FC236}">
                    <a16:creationId xmlns:a16="http://schemas.microsoft.com/office/drawing/2014/main" id="{55110A7B-A0CC-40F7-AE0A-0E158B940AE7}"/>
                  </a:ext>
                </a:extLst>
              </p:cNvPr>
              <p:cNvSpPr>
                <a:spLocks/>
              </p:cNvSpPr>
              <p:nvPr/>
            </p:nvSpPr>
            <p:spPr bwMode="auto">
              <a:xfrm>
                <a:off x="3468" y="735"/>
                <a:ext cx="340" cy="1152"/>
              </a:xfrm>
              <a:custGeom>
                <a:avLst/>
                <a:gdLst>
                  <a:gd name="T0" fmla="*/ 0 w 464"/>
                  <a:gd name="T1" fmla="*/ 1 h 1764"/>
                  <a:gd name="T2" fmla="*/ 0 w 464"/>
                  <a:gd name="T3" fmla="*/ 0 h 1764"/>
                  <a:gd name="T4" fmla="*/ 1 w 464"/>
                  <a:gd name="T5" fmla="*/ 0 h 1764"/>
                  <a:gd name="T6" fmla="*/ 1 w 464"/>
                  <a:gd name="T7" fmla="*/ 1 h 1764"/>
                  <a:gd name="T8" fmla="*/ 0 w 464"/>
                  <a:gd name="T9" fmla="*/ 1 h 1764"/>
                  <a:gd name="T10" fmla="*/ 0 60000 65536"/>
                  <a:gd name="T11" fmla="*/ 0 60000 65536"/>
                  <a:gd name="T12" fmla="*/ 0 60000 65536"/>
                  <a:gd name="T13" fmla="*/ 0 60000 65536"/>
                  <a:gd name="T14" fmla="*/ 0 60000 65536"/>
                  <a:gd name="T15" fmla="*/ 0 w 464"/>
                  <a:gd name="T16" fmla="*/ 0 h 1764"/>
                  <a:gd name="T17" fmla="*/ 464 w 464"/>
                  <a:gd name="T18" fmla="*/ 1764 h 1764"/>
                </a:gdLst>
                <a:ahLst/>
                <a:cxnLst>
                  <a:cxn ang="T10">
                    <a:pos x="T0" y="T1"/>
                  </a:cxn>
                  <a:cxn ang="T11">
                    <a:pos x="T2" y="T3"/>
                  </a:cxn>
                  <a:cxn ang="T12">
                    <a:pos x="T4" y="T5"/>
                  </a:cxn>
                  <a:cxn ang="T13">
                    <a:pos x="T6" y="T7"/>
                  </a:cxn>
                  <a:cxn ang="T14">
                    <a:pos x="T8" y="T9"/>
                  </a:cxn>
                </a:cxnLst>
                <a:rect l="T15" t="T16" r="T17" b="T18"/>
                <a:pathLst>
                  <a:path w="464" h="1764">
                    <a:moveTo>
                      <a:pt x="0" y="1763"/>
                    </a:moveTo>
                    <a:lnTo>
                      <a:pt x="0" y="0"/>
                    </a:lnTo>
                    <a:lnTo>
                      <a:pt x="463" y="0"/>
                    </a:lnTo>
                    <a:lnTo>
                      <a:pt x="463" y="1763"/>
                    </a:lnTo>
                    <a:lnTo>
                      <a:pt x="0" y="1763"/>
                    </a:lnTo>
                  </a:path>
                </a:pathLst>
              </a:custGeom>
              <a:solidFill>
                <a:srgbClr val="4D4D4D"/>
              </a:solidFill>
              <a:ln w="12700" cap="rnd">
                <a:solidFill>
                  <a:srgbClr val="003333"/>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2" name="Freeform 9">
                <a:extLst>
                  <a:ext uri="{FF2B5EF4-FFF2-40B4-BE49-F238E27FC236}">
                    <a16:creationId xmlns:a16="http://schemas.microsoft.com/office/drawing/2014/main" id="{35BBB196-6024-4120-851A-AA504A50811F}"/>
                  </a:ext>
                </a:extLst>
              </p:cNvPr>
              <p:cNvSpPr>
                <a:spLocks/>
              </p:cNvSpPr>
              <p:nvPr/>
            </p:nvSpPr>
            <p:spPr bwMode="auto">
              <a:xfrm>
                <a:off x="3632" y="738"/>
                <a:ext cx="1" cy="1152"/>
              </a:xfrm>
              <a:custGeom>
                <a:avLst/>
                <a:gdLst>
                  <a:gd name="T0" fmla="*/ 0 w 1"/>
                  <a:gd name="T1" fmla="*/ 0 h 1764"/>
                  <a:gd name="T2" fmla="*/ 0 w 1"/>
                  <a:gd name="T3" fmla="*/ 1 h 1764"/>
                  <a:gd name="T4" fmla="*/ 0 w 1"/>
                  <a:gd name="T5" fmla="*/ 1 h 1764"/>
                  <a:gd name="T6" fmla="*/ 0 w 1"/>
                  <a:gd name="T7" fmla="*/ 1 h 1764"/>
                  <a:gd name="T8" fmla="*/ 0 w 1"/>
                  <a:gd name="T9" fmla="*/ 1 h 1764"/>
                  <a:gd name="T10" fmla="*/ 0 60000 65536"/>
                  <a:gd name="T11" fmla="*/ 0 60000 65536"/>
                  <a:gd name="T12" fmla="*/ 0 60000 65536"/>
                  <a:gd name="T13" fmla="*/ 0 60000 65536"/>
                  <a:gd name="T14" fmla="*/ 0 60000 65536"/>
                  <a:gd name="T15" fmla="*/ 0 w 1"/>
                  <a:gd name="T16" fmla="*/ 0 h 1764"/>
                  <a:gd name="T17" fmla="*/ 1 w 1"/>
                  <a:gd name="T18" fmla="*/ 1764 h 1764"/>
                </a:gdLst>
                <a:ahLst/>
                <a:cxnLst>
                  <a:cxn ang="T10">
                    <a:pos x="T0" y="T1"/>
                  </a:cxn>
                  <a:cxn ang="T11">
                    <a:pos x="T2" y="T3"/>
                  </a:cxn>
                  <a:cxn ang="T12">
                    <a:pos x="T4" y="T5"/>
                  </a:cxn>
                  <a:cxn ang="T13">
                    <a:pos x="T6" y="T7"/>
                  </a:cxn>
                  <a:cxn ang="T14">
                    <a:pos x="T8" y="T9"/>
                  </a:cxn>
                </a:cxnLst>
                <a:rect l="T15" t="T16" r="T17" b="T18"/>
                <a:pathLst>
                  <a:path w="1" h="1764">
                    <a:moveTo>
                      <a:pt x="0" y="0"/>
                    </a:moveTo>
                    <a:lnTo>
                      <a:pt x="0" y="1019"/>
                    </a:lnTo>
                    <a:lnTo>
                      <a:pt x="0" y="1542"/>
                    </a:lnTo>
                    <a:lnTo>
                      <a:pt x="0" y="1735"/>
                    </a:lnTo>
                    <a:lnTo>
                      <a:pt x="0" y="1763"/>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3" name="Freeform 10">
                <a:extLst>
                  <a:ext uri="{FF2B5EF4-FFF2-40B4-BE49-F238E27FC236}">
                    <a16:creationId xmlns:a16="http://schemas.microsoft.com/office/drawing/2014/main" id="{1D3E8613-E52C-48A6-90C7-C9C2A7A3D8F0}"/>
                  </a:ext>
                </a:extLst>
              </p:cNvPr>
              <p:cNvSpPr>
                <a:spLocks/>
              </p:cNvSpPr>
              <p:nvPr/>
            </p:nvSpPr>
            <p:spPr bwMode="auto">
              <a:xfrm>
                <a:off x="3528" y="1218"/>
                <a:ext cx="10" cy="22"/>
              </a:xfrm>
              <a:custGeom>
                <a:avLst/>
                <a:gdLst>
                  <a:gd name="T0" fmla="*/ 0 w 13"/>
                  <a:gd name="T1" fmla="*/ 1 h 33"/>
                  <a:gd name="T2" fmla="*/ 0 w 13"/>
                  <a:gd name="T3" fmla="*/ 1 h 33"/>
                  <a:gd name="T4" fmla="*/ 2 w 13"/>
                  <a:gd name="T5" fmla="*/ 1 h 33"/>
                  <a:gd name="T6" fmla="*/ 2 w 13"/>
                  <a:gd name="T7" fmla="*/ 1 h 33"/>
                  <a:gd name="T8" fmla="*/ 2 w 13"/>
                  <a:gd name="T9" fmla="*/ 1 h 33"/>
                  <a:gd name="T10" fmla="*/ 2 w 13"/>
                  <a:gd name="T11" fmla="*/ 1 h 33"/>
                  <a:gd name="T12" fmla="*/ 2 w 13"/>
                  <a:gd name="T13" fmla="*/ 1 h 33"/>
                  <a:gd name="T14" fmla="*/ 2 w 13"/>
                  <a:gd name="T15" fmla="*/ 1 h 33"/>
                  <a:gd name="T16" fmla="*/ 2 w 13"/>
                  <a:gd name="T17" fmla="*/ 1 h 33"/>
                  <a:gd name="T18" fmla="*/ 2 w 13"/>
                  <a:gd name="T19" fmla="*/ 1 h 33"/>
                  <a:gd name="T20" fmla="*/ 2 w 13"/>
                  <a:gd name="T21" fmla="*/ 1 h 33"/>
                  <a:gd name="T22" fmla="*/ 2 w 13"/>
                  <a:gd name="T23" fmla="*/ 1 h 33"/>
                  <a:gd name="T24" fmla="*/ 2 w 13"/>
                  <a:gd name="T25" fmla="*/ 0 h 33"/>
                  <a:gd name="T26" fmla="*/ 2 w 13"/>
                  <a:gd name="T27" fmla="*/ 1 h 33"/>
                  <a:gd name="T28" fmla="*/ 2 w 13"/>
                  <a:gd name="T29" fmla="*/ 1 h 33"/>
                  <a:gd name="T30" fmla="*/ 0 w 13"/>
                  <a:gd name="T31" fmla="*/ 1 h 33"/>
                  <a:gd name="T32" fmla="*/ 0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0" y="16"/>
                    </a:moveTo>
                    <a:lnTo>
                      <a:pt x="0" y="22"/>
                    </a:lnTo>
                    <a:lnTo>
                      <a:pt x="2" y="27"/>
                    </a:lnTo>
                    <a:lnTo>
                      <a:pt x="5" y="31"/>
                    </a:lnTo>
                    <a:lnTo>
                      <a:pt x="7" y="32"/>
                    </a:lnTo>
                    <a:lnTo>
                      <a:pt x="9" y="31"/>
                    </a:lnTo>
                    <a:lnTo>
                      <a:pt x="11" y="27"/>
                    </a:lnTo>
                    <a:lnTo>
                      <a:pt x="12" y="22"/>
                    </a:lnTo>
                    <a:lnTo>
                      <a:pt x="12" y="16"/>
                    </a:lnTo>
                    <a:lnTo>
                      <a:pt x="12" y="10"/>
                    </a:lnTo>
                    <a:lnTo>
                      <a:pt x="11" y="5"/>
                    </a:lnTo>
                    <a:lnTo>
                      <a:pt x="9" y="1"/>
                    </a:lnTo>
                    <a:lnTo>
                      <a:pt x="7" y="0"/>
                    </a:lnTo>
                    <a:lnTo>
                      <a:pt x="5" y="1"/>
                    </a:lnTo>
                    <a:lnTo>
                      <a:pt x="2" y="5"/>
                    </a:lnTo>
                    <a:lnTo>
                      <a:pt x="0" y="1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4" name="Freeform 11">
                <a:extLst>
                  <a:ext uri="{FF2B5EF4-FFF2-40B4-BE49-F238E27FC236}">
                    <a16:creationId xmlns:a16="http://schemas.microsoft.com/office/drawing/2014/main" id="{4B752B98-9104-4123-A590-57A0FB84FBD2}"/>
                  </a:ext>
                </a:extLst>
              </p:cNvPr>
              <p:cNvSpPr>
                <a:spLocks/>
              </p:cNvSpPr>
              <p:nvPr/>
            </p:nvSpPr>
            <p:spPr bwMode="auto">
              <a:xfrm>
                <a:off x="3510" y="1040"/>
                <a:ext cx="6" cy="31"/>
              </a:xfrm>
              <a:custGeom>
                <a:avLst/>
                <a:gdLst>
                  <a:gd name="T0" fmla="*/ 0 w 9"/>
                  <a:gd name="T1" fmla="*/ 1 h 47"/>
                  <a:gd name="T2" fmla="*/ 0 w 9"/>
                  <a:gd name="T3" fmla="*/ 1 h 47"/>
                  <a:gd name="T4" fmla="*/ 1 w 9"/>
                  <a:gd name="T5" fmla="*/ 1 h 47"/>
                  <a:gd name="T6" fmla="*/ 1 w 9"/>
                  <a:gd name="T7" fmla="*/ 1 h 47"/>
                  <a:gd name="T8" fmla="*/ 1 w 9"/>
                  <a:gd name="T9" fmla="*/ 1 h 47"/>
                  <a:gd name="T10" fmla="*/ 1 w 9"/>
                  <a:gd name="T11" fmla="*/ 1 h 47"/>
                  <a:gd name="T12" fmla="*/ 1 w 9"/>
                  <a:gd name="T13" fmla="*/ 1 h 47"/>
                  <a:gd name="T14" fmla="*/ 1 w 9"/>
                  <a:gd name="T15" fmla="*/ 1 h 47"/>
                  <a:gd name="T16" fmla="*/ 1 w 9"/>
                  <a:gd name="T17" fmla="*/ 1 h 47"/>
                  <a:gd name="T18" fmla="*/ 1 w 9"/>
                  <a:gd name="T19" fmla="*/ 1 h 47"/>
                  <a:gd name="T20" fmla="*/ 1 w 9"/>
                  <a:gd name="T21" fmla="*/ 1 h 47"/>
                  <a:gd name="T22" fmla="*/ 1 w 9"/>
                  <a:gd name="T23" fmla="*/ 1 h 47"/>
                  <a:gd name="T24" fmla="*/ 1 w 9"/>
                  <a:gd name="T25" fmla="*/ 0 h 47"/>
                  <a:gd name="T26" fmla="*/ 1 w 9"/>
                  <a:gd name="T27" fmla="*/ 1 h 47"/>
                  <a:gd name="T28" fmla="*/ 1 w 9"/>
                  <a:gd name="T29" fmla="*/ 1 h 47"/>
                  <a:gd name="T30" fmla="*/ 0 w 9"/>
                  <a:gd name="T31" fmla="*/ 1 h 47"/>
                  <a:gd name="T32" fmla="*/ 0 w 9"/>
                  <a:gd name="T33" fmla="*/ 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7"/>
                  <a:gd name="T53" fmla="*/ 9 w 9"/>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7">
                    <a:moveTo>
                      <a:pt x="0" y="23"/>
                    </a:moveTo>
                    <a:lnTo>
                      <a:pt x="0" y="33"/>
                    </a:lnTo>
                    <a:lnTo>
                      <a:pt x="1" y="40"/>
                    </a:lnTo>
                    <a:lnTo>
                      <a:pt x="2" y="44"/>
                    </a:lnTo>
                    <a:lnTo>
                      <a:pt x="5" y="46"/>
                    </a:lnTo>
                    <a:lnTo>
                      <a:pt x="6" y="44"/>
                    </a:lnTo>
                    <a:lnTo>
                      <a:pt x="7" y="40"/>
                    </a:lnTo>
                    <a:lnTo>
                      <a:pt x="8" y="33"/>
                    </a:lnTo>
                    <a:lnTo>
                      <a:pt x="8" y="23"/>
                    </a:lnTo>
                    <a:lnTo>
                      <a:pt x="8" y="12"/>
                    </a:lnTo>
                    <a:lnTo>
                      <a:pt x="7" y="6"/>
                    </a:lnTo>
                    <a:lnTo>
                      <a:pt x="6" y="2"/>
                    </a:lnTo>
                    <a:lnTo>
                      <a:pt x="5" y="0"/>
                    </a:lnTo>
                    <a:lnTo>
                      <a:pt x="2" y="2"/>
                    </a:lnTo>
                    <a:lnTo>
                      <a:pt x="1" y="6"/>
                    </a:lnTo>
                    <a:lnTo>
                      <a:pt x="0" y="12"/>
                    </a:lnTo>
                    <a:lnTo>
                      <a:pt x="0" y="23"/>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5" name="Freeform 12">
                <a:extLst>
                  <a:ext uri="{FF2B5EF4-FFF2-40B4-BE49-F238E27FC236}">
                    <a16:creationId xmlns:a16="http://schemas.microsoft.com/office/drawing/2014/main" id="{122B8BF7-1E5A-41FD-A7B0-A79CC50696DD}"/>
                  </a:ext>
                </a:extLst>
              </p:cNvPr>
              <p:cNvSpPr>
                <a:spLocks/>
              </p:cNvSpPr>
              <p:nvPr/>
            </p:nvSpPr>
            <p:spPr bwMode="auto">
              <a:xfrm>
                <a:off x="3548" y="1499"/>
                <a:ext cx="10" cy="26"/>
              </a:xfrm>
              <a:custGeom>
                <a:avLst/>
                <a:gdLst>
                  <a:gd name="T0" fmla="*/ 0 w 14"/>
                  <a:gd name="T1" fmla="*/ 1 h 40"/>
                  <a:gd name="T2" fmla="*/ 1 w 14"/>
                  <a:gd name="T3" fmla="*/ 1 h 40"/>
                  <a:gd name="T4" fmla="*/ 1 w 14"/>
                  <a:gd name="T5" fmla="*/ 1 h 40"/>
                  <a:gd name="T6" fmla="*/ 1 w 14"/>
                  <a:gd name="T7" fmla="*/ 1 h 40"/>
                  <a:gd name="T8" fmla="*/ 1 w 14"/>
                  <a:gd name="T9" fmla="*/ 1 h 40"/>
                  <a:gd name="T10" fmla="*/ 1 w 14"/>
                  <a:gd name="T11" fmla="*/ 1 h 40"/>
                  <a:gd name="T12" fmla="*/ 1 w 14"/>
                  <a:gd name="T13" fmla="*/ 1 h 40"/>
                  <a:gd name="T14" fmla="*/ 1 w 14"/>
                  <a:gd name="T15" fmla="*/ 1 h 40"/>
                  <a:gd name="T16" fmla="*/ 1 w 14"/>
                  <a:gd name="T17" fmla="*/ 1 h 40"/>
                  <a:gd name="T18" fmla="*/ 1 w 14"/>
                  <a:gd name="T19" fmla="*/ 1 h 40"/>
                  <a:gd name="T20" fmla="*/ 1 w 14"/>
                  <a:gd name="T21" fmla="*/ 1 h 40"/>
                  <a:gd name="T22" fmla="*/ 1 w 14"/>
                  <a:gd name="T23" fmla="*/ 1 h 40"/>
                  <a:gd name="T24" fmla="*/ 1 w 14"/>
                  <a:gd name="T25" fmla="*/ 0 h 40"/>
                  <a:gd name="T26" fmla="*/ 1 w 14"/>
                  <a:gd name="T27" fmla="*/ 1 h 40"/>
                  <a:gd name="T28" fmla="*/ 1 w 14"/>
                  <a:gd name="T29" fmla="*/ 1 h 40"/>
                  <a:gd name="T30" fmla="*/ 1 w 14"/>
                  <a:gd name="T31" fmla="*/ 1 h 40"/>
                  <a:gd name="T32" fmla="*/ 0 w 14"/>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6"/>
                    </a:moveTo>
                    <a:lnTo>
                      <a:pt x="1" y="26"/>
                    </a:lnTo>
                    <a:lnTo>
                      <a:pt x="2" y="33"/>
                    </a:lnTo>
                    <a:lnTo>
                      <a:pt x="5" y="37"/>
                    </a:lnTo>
                    <a:lnTo>
                      <a:pt x="7" y="39"/>
                    </a:lnTo>
                    <a:lnTo>
                      <a:pt x="10" y="37"/>
                    </a:lnTo>
                    <a:lnTo>
                      <a:pt x="11" y="33"/>
                    </a:lnTo>
                    <a:lnTo>
                      <a:pt x="12" y="26"/>
                    </a:lnTo>
                    <a:lnTo>
                      <a:pt x="13" y="16"/>
                    </a:lnTo>
                    <a:lnTo>
                      <a:pt x="12" y="10"/>
                    </a:lnTo>
                    <a:lnTo>
                      <a:pt x="11" y="5"/>
                    </a:lnTo>
                    <a:lnTo>
                      <a:pt x="10" y="2"/>
                    </a:lnTo>
                    <a:lnTo>
                      <a:pt x="7" y="0"/>
                    </a:lnTo>
                    <a:lnTo>
                      <a:pt x="5" y="2"/>
                    </a:lnTo>
                    <a:lnTo>
                      <a:pt x="2" y="5"/>
                    </a:lnTo>
                    <a:lnTo>
                      <a:pt x="1" y="1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6" name="Freeform 13">
                <a:extLst>
                  <a:ext uri="{FF2B5EF4-FFF2-40B4-BE49-F238E27FC236}">
                    <a16:creationId xmlns:a16="http://schemas.microsoft.com/office/drawing/2014/main" id="{699CB2CA-46C1-4FBF-8F65-88A88CC33F60}"/>
                  </a:ext>
                </a:extLst>
              </p:cNvPr>
              <p:cNvSpPr>
                <a:spLocks/>
              </p:cNvSpPr>
              <p:nvPr/>
            </p:nvSpPr>
            <p:spPr bwMode="auto">
              <a:xfrm>
                <a:off x="3544" y="902"/>
                <a:ext cx="4" cy="26"/>
              </a:xfrm>
              <a:custGeom>
                <a:avLst/>
                <a:gdLst>
                  <a:gd name="T0" fmla="*/ 0 w 5"/>
                  <a:gd name="T1" fmla="*/ 1 h 40"/>
                  <a:gd name="T2" fmla="*/ 1 w 5"/>
                  <a:gd name="T3" fmla="*/ 1 h 40"/>
                  <a:gd name="T4" fmla="*/ 1 w 5"/>
                  <a:gd name="T5" fmla="*/ 1 h 40"/>
                  <a:gd name="T6" fmla="*/ 2 w 5"/>
                  <a:gd name="T7" fmla="*/ 1 h 40"/>
                  <a:gd name="T8" fmla="*/ 2 w 5"/>
                  <a:gd name="T9" fmla="*/ 1 h 40"/>
                  <a:gd name="T10" fmla="*/ 2 w 5"/>
                  <a:gd name="T11" fmla="*/ 1 h 40"/>
                  <a:gd name="T12" fmla="*/ 2 w 5"/>
                  <a:gd name="T13" fmla="*/ 1 h 40"/>
                  <a:gd name="T14" fmla="*/ 2 w 5"/>
                  <a:gd name="T15" fmla="*/ 1 h 40"/>
                  <a:gd name="T16" fmla="*/ 2 w 5"/>
                  <a:gd name="T17" fmla="*/ 1 h 40"/>
                  <a:gd name="T18" fmla="*/ 2 w 5"/>
                  <a:gd name="T19" fmla="*/ 0 h 40"/>
                  <a:gd name="T20" fmla="*/ 2 w 5"/>
                  <a:gd name="T21" fmla="*/ 1 h 40"/>
                  <a:gd name="T22" fmla="*/ 1 w 5"/>
                  <a:gd name="T23" fmla="*/ 1 h 40"/>
                  <a:gd name="T24" fmla="*/ 1 w 5"/>
                  <a:gd name="T25" fmla="*/ 1 h 40"/>
                  <a:gd name="T26" fmla="*/ 0 w 5"/>
                  <a:gd name="T27" fmla="*/ 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40"/>
                  <a:gd name="T44" fmla="*/ 5 w 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40">
                    <a:moveTo>
                      <a:pt x="0" y="16"/>
                    </a:moveTo>
                    <a:lnTo>
                      <a:pt x="1" y="26"/>
                    </a:lnTo>
                    <a:lnTo>
                      <a:pt x="1" y="33"/>
                    </a:lnTo>
                    <a:lnTo>
                      <a:pt x="2" y="37"/>
                    </a:lnTo>
                    <a:lnTo>
                      <a:pt x="2" y="39"/>
                    </a:lnTo>
                    <a:lnTo>
                      <a:pt x="2" y="36"/>
                    </a:lnTo>
                    <a:lnTo>
                      <a:pt x="3" y="30"/>
                    </a:lnTo>
                    <a:lnTo>
                      <a:pt x="4" y="22"/>
                    </a:lnTo>
                    <a:lnTo>
                      <a:pt x="4" y="16"/>
                    </a:lnTo>
                    <a:lnTo>
                      <a:pt x="2" y="0"/>
                    </a:lnTo>
                    <a:lnTo>
                      <a:pt x="2" y="1"/>
                    </a:lnTo>
                    <a:lnTo>
                      <a:pt x="1" y="5"/>
                    </a:lnTo>
                    <a:lnTo>
                      <a:pt x="1" y="1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7" name="Freeform 14">
                <a:extLst>
                  <a:ext uri="{FF2B5EF4-FFF2-40B4-BE49-F238E27FC236}">
                    <a16:creationId xmlns:a16="http://schemas.microsoft.com/office/drawing/2014/main" id="{8E5CBA8B-83D6-4DFF-9553-D8513C61FFF5}"/>
                  </a:ext>
                </a:extLst>
              </p:cNvPr>
              <p:cNvSpPr>
                <a:spLocks/>
              </p:cNvSpPr>
              <p:nvPr/>
            </p:nvSpPr>
            <p:spPr bwMode="auto">
              <a:xfrm>
                <a:off x="3488" y="744"/>
                <a:ext cx="7" cy="31"/>
              </a:xfrm>
              <a:custGeom>
                <a:avLst/>
                <a:gdLst>
                  <a:gd name="T0" fmla="*/ 0 w 10"/>
                  <a:gd name="T1" fmla="*/ 1 h 48"/>
                  <a:gd name="T2" fmla="*/ 1 w 10"/>
                  <a:gd name="T3" fmla="*/ 1 h 48"/>
                  <a:gd name="T4" fmla="*/ 1 w 10"/>
                  <a:gd name="T5" fmla="*/ 1 h 48"/>
                  <a:gd name="T6" fmla="*/ 1 w 10"/>
                  <a:gd name="T7" fmla="*/ 1 h 48"/>
                  <a:gd name="T8" fmla="*/ 1 w 10"/>
                  <a:gd name="T9" fmla="*/ 1 h 48"/>
                  <a:gd name="T10" fmla="*/ 1 w 10"/>
                  <a:gd name="T11" fmla="*/ 1 h 48"/>
                  <a:gd name="T12" fmla="*/ 1 w 10"/>
                  <a:gd name="T13" fmla="*/ 1 h 48"/>
                  <a:gd name="T14" fmla="*/ 1 w 10"/>
                  <a:gd name="T15" fmla="*/ 1 h 48"/>
                  <a:gd name="T16" fmla="*/ 1 w 10"/>
                  <a:gd name="T17" fmla="*/ 1 h 48"/>
                  <a:gd name="T18" fmla="*/ 1 w 10"/>
                  <a:gd name="T19" fmla="*/ 1 h 48"/>
                  <a:gd name="T20" fmla="*/ 1 w 10"/>
                  <a:gd name="T21" fmla="*/ 1 h 48"/>
                  <a:gd name="T22" fmla="*/ 1 w 10"/>
                  <a:gd name="T23" fmla="*/ 1 h 48"/>
                  <a:gd name="T24" fmla="*/ 1 w 10"/>
                  <a:gd name="T25" fmla="*/ 0 h 48"/>
                  <a:gd name="T26" fmla="*/ 1 w 10"/>
                  <a:gd name="T27" fmla="*/ 1 h 48"/>
                  <a:gd name="T28" fmla="*/ 1 w 10"/>
                  <a:gd name="T29" fmla="*/ 1 h 48"/>
                  <a:gd name="T30" fmla="*/ 1 w 10"/>
                  <a:gd name="T31" fmla="*/ 1 h 48"/>
                  <a:gd name="T32" fmla="*/ 0 w 10"/>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0" y="24"/>
                    </a:moveTo>
                    <a:lnTo>
                      <a:pt x="1" y="34"/>
                    </a:lnTo>
                    <a:lnTo>
                      <a:pt x="2" y="42"/>
                    </a:lnTo>
                    <a:lnTo>
                      <a:pt x="3" y="46"/>
                    </a:lnTo>
                    <a:lnTo>
                      <a:pt x="6" y="47"/>
                    </a:lnTo>
                    <a:lnTo>
                      <a:pt x="7" y="46"/>
                    </a:lnTo>
                    <a:lnTo>
                      <a:pt x="8" y="42"/>
                    </a:lnTo>
                    <a:lnTo>
                      <a:pt x="9" y="34"/>
                    </a:lnTo>
                    <a:lnTo>
                      <a:pt x="9" y="24"/>
                    </a:lnTo>
                    <a:lnTo>
                      <a:pt x="9" y="14"/>
                    </a:lnTo>
                    <a:lnTo>
                      <a:pt x="8" y="6"/>
                    </a:lnTo>
                    <a:lnTo>
                      <a:pt x="7" y="2"/>
                    </a:lnTo>
                    <a:lnTo>
                      <a:pt x="6" y="0"/>
                    </a:lnTo>
                    <a:lnTo>
                      <a:pt x="3" y="2"/>
                    </a:lnTo>
                    <a:lnTo>
                      <a:pt x="2" y="6"/>
                    </a:lnTo>
                    <a:lnTo>
                      <a:pt x="1" y="14"/>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8" name="Freeform 15">
                <a:extLst>
                  <a:ext uri="{FF2B5EF4-FFF2-40B4-BE49-F238E27FC236}">
                    <a16:creationId xmlns:a16="http://schemas.microsoft.com/office/drawing/2014/main" id="{2B8E47E0-09AD-46B4-98B0-1B2FDAC195DB}"/>
                  </a:ext>
                </a:extLst>
              </p:cNvPr>
              <p:cNvSpPr>
                <a:spLocks/>
              </p:cNvSpPr>
              <p:nvPr/>
            </p:nvSpPr>
            <p:spPr bwMode="auto">
              <a:xfrm>
                <a:off x="3587" y="1076"/>
                <a:ext cx="11" cy="31"/>
              </a:xfrm>
              <a:custGeom>
                <a:avLst/>
                <a:gdLst>
                  <a:gd name="T0" fmla="*/ 0 w 15"/>
                  <a:gd name="T1" fmla="*/ 1 h 47"/>
                  <a:gd name="T2" fmla="*/ 1 w 15"/>
                  <a:gd name="T3" fmla="*/ 1 h 47"/>
                  <a:gd name="T4" fmla="*/ 1 w 15"/>
                  <a:gd name="T5" fmla="*/ 1 h 47"/>
                  <a:gd name="T6" fmla="*/ 1 w 15"/>
                  <a:gd name="T7" fmla="*/ 1 h 47"/>
                  <a:gd name="T8" fmla="*/ 1 w 15"/>
                  <a:gd name="T9" fmla="*/ 1 h 47"/>
                  <a:gd name="T10" fmla="*/ 1 w 15"/>
                  <a:gd name="T11" fmla="*/ 1 h 47"/>
                  <a:gd name="T12" fmla="*/ 1 w 15"/>
                  <a:gd name="T13" fmla="*/ 1 h 47"/>
                  <a:gd name="T14" fmla="*/ 1 w 15"/>
                  <a:gd name="T15" fmla="*/ 1 h 47"/>
                  <a:gd name="T16" fmla="*/ 1 w 15"/>
                  <a:gd name="T17" fmla="*/ 1 h 47"/>
                  <a:gd name="T18" fmla="*/ 1 w 15"/>
                  <a:gd name="T19" fmla="*/ 1 h 47"/>
                  <a:gd name="T20" fmla="*/ 1 w 15"/>
                  <a:gd name="T21" fmla="*/ 1 h 47"/>
                  <a:gd name="T22" fmla="*/ 1 w 15"/>
                  <a:gd name="T23" fmla="*/ 1 h 47"/>
                  <a:gd name="T24" fmla="*/ 1 w 15"/>
                  <a:gd name="T25" fmla="*/ 0 h 47"/>
                  <a:gd name="T26" fmla="*/ 1 w 15"/>
                  <a:gd name="T27" fmla="*/ 1 h 47"/>
                  <a:gd name="T28" fmla="*/ 1 w 15"/>
                  <a:gd name="T29" fmla="*/ 1 h 47"/>
                  <a:gd name="T30" fmla="*/ 1 w 15"/>
                  <a:gd name="T31" fmla="*/ 1 h 47"/>
                  <a:gd name="T32" fmla="*/ 0 w 15"/>
                  <a:gd name="T33" fmla="*/ 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7"/>
                  <a:gd name="T53" fmla="*/ 15 w 1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7">
                    <a:moveTo>
                      <a:pt x="0" y="23"/>
                    </a:moveTo>
                    <a:lnTo>
                      <a:pt x="1" y="34"/>
                    </a:lnTo>
                    <a:lnTo>
                      <a:pt x="2" y="40"/>
                    </a:lnTo>
                    <a:lnTo>
                      <a:pt x="4" y="44"/>
                    </a:lnTo>
                    <a:lnTo>
                      <a:pt x="7" y="46"/>
                    </a:lnTo>
                    <a:lnTo>
                      <a:pt x="10" y="44"/>
                    </a:lnTo>
                    <a:lnTo>
                      <a:pt x="12" y="40"/>
                    </a:lnTo>
                    <a:lnTo>
                      <a:pt x="14" y="34"/>
                    </a:lnTo>
                    <a:lnTo>
                      <a:pt x="14" y="23"/>
                    </a:lnTo>
                    <a:lnTo>
                      <a:pt x="14" y="13"/>
                    </a:lnTo>
                    <a:lnTo>
                      <a:pt x="12" y="5"/>
                    </a:lnTo>
                    <a:lnTo>
                      <a:pt x="10" y="1"/>
                    </a:lnTo>
                    <a:lnTo>
                      <a:pt x="7" y="0"/>
                    </a:lnTo>
                    <a:lnTo>
                      <a:pt x="4" y="1"/>
                    </a:lnTo>
                    <a:lnTo>
                      <a:pt x="2" y="5"/>
                    </a:lnTo>
                    <a:lnTo>
                      <a:pt x="1" y="13"/>
                    </a:lnTo>
                    <a:lnTo>
                      <a:pt x="0" y="23"/>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29" name="Freeform 16">
                <a:extLst>
                  <a:ext uri="{FF2B5EF4-FFF2-40B4-BE49-F238E27FC236}">
                    <a16:creationId xmlns:a16="http://schemas.microsoft.com/office/drawing/2014/main" id="{D155C2C4-1224-4B0A-B0CC-A36483FC4BCE}"/>
                  </a:ext>
                </a:extLst>
              </p:cNvPr>
              <p:cNvSpPr>
                <a:spLocks/>
              </p:cNvSpPr>
              <p:nvPr/>
            </p:nvSpPr>
            <p:spPr bwMode="auto">
              <a:xfrm>
                <a:off x="3735" y="1216"/>
                <a:ext cx="10" cy="21"/>
              </a:xfrm>
              <a:custGeom>
                <a:avLst/>
                <a:gdLst>
                  <a:gd name="T0" fmla="*/ 1 w 14"/>
                  <a:gd name="T1" fmla="*/ 1 h 33"/>
                  <a:gd name="T2" fmla="*/ 1 w 14"/>
                  <a:gd name="T3" fmla="*/ 1 h 33"/>
                  <a:gd name="T4" fmla="*/ 1 w 14"/>
                  <a:gd name="T5" fmla="*/ 1 h 33"/>
                  <a:gd name="T6" fmla="*/ 1 w 14"/>
                  <a:gd name="T7" fmla="*/ 1 h 33"/>
                  <a:gd name="T8" fmla="*/ 1 w 14"/>
                  <a:gd name="T9" fmla="*/ 1 h 33"/>
                  <a:gd name="T10" fmla="*/ 1 w 14"/>
                  <a:gd name="T11" fmla="*/ 1 h 33"/>
                  <a:gd name="T12" fmla="*/ 1 w 14"/>
                  <a:gd name="T13" fmla="*/ 1 h 33"/>
                  <a:gd name="T14" fmla="*/ 1 w 14"/>
                  <a:gd name="T15" fmla="*/ 1 h 33"/>
                  <a:gd name="T16" fmla="*/ 0 w 14"/>
                  <a:gd name="T17" fmla="*/ 1 h 33"/>
                  <a:gd name="T18" fmla="*/ 1 w 14"/>
                  <a:gd name="T19" fmla="*/ 1 h 33"/>
                  <a:gd name="T20" fmla="*/ 1 w 14"/>
                  <a:gd name="T21" fmla="*/ 1 h 33"/>
                  <a:gd name="T22" fmla="*/ 1 w 14"/>
                  <a:gd name="T23" fmla="*/ 1 h 33"/>
                  <a:gd name="T24" fmla="*/ 1 w 14"/>
                  <a:gd name="T25" fmla="*/ 0 h 33"/>
                  <a:gd name="T26" fmla="*/ 1 w 14"/>
                  <a:gd name="T27" fmla="*/ 1 h 33"/>
                  <a:gd name="T28" fmla="*/ 1 w 14"/>
                  <a:gd name="T29" fmla="*/ 1 h 33"/>
                  <a:gd name="T30" fmla="*/ 1 w 14"/>
                  <a:gd name="T31" fmla="*/ 1 h 33"/>
                  <a:gd name="T32" fmla="*/ 1 w 1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3"/>
                  <a:gd name="T53" fmla="*/ 14 w 1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3">
                    <a:moveTo>
                      <a:pt x="13" y="16"/>
                    </a:moveTo>
                    <a:lnTo>
                      <a:pt x="12" y="22"/>
                    </a:lnTo>
                    <a:lnTo>
                      <a:pt x="11" y="27"/>
                    </a:lnTo>
                    <a:lnTo>
                      <a:pt x="8" y="31"/>
                    </a:lnTo>
                    <a:lnTo>
                      <a:pt x="5" y="32"/>
                    </a:lnTo>
                    <a:lnTo>
                      <a:pt x="3" y="31"/>
                    </a:lnTo>
                    <a:lnTo>
                      <a:pt x="2" y="27"/>
                    </a:lnTo>
                    <a:lnTo>
                      <a:pt x="1" y="22"/>
                    </a:lnTo>
                    <a:lnTo>
                      <a:pt x="0" y="16"/>
                    </a:lnTo>
                    <a:lnTo>
                      <a:pt x="1" y="10"/>
                    </a:lnTo>
                    <a:lnTo>
                      <a:pt x="2" y="5"/>
                    </a:lnTo>
                    <a:lnTo>
                      <a:pt x="3" y="2"/>
                    </a:lnTo>
                    <a:lnTo>
                      <a:pt x="5" y="0"/>
                    </a:lnTo>
                    <a:lnTo>
                      <a:pt x="8" y="2"/>
                    </a:lnTo>
                    <a:lnTo>
                      <a:pt x="11" y="5"/>
                    </a:lnTo>
                    <a:lnTo>
                      <a:pt x="12" y="10"/>
                    </a:lnTo>
                    <a:lnTo>
                      <a:pt x="13"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0" name="Freeform 17">
                <a:extLst>
                  <a:ext uri="{FF2B5EF4-FFF2-40B4-BE49-F238E27FC236}">
                    <a16:creationId xmlns:a16="http://schemas.microsoft.com/office/drawing/2014/main" id="{124FF37D-3D67-4826-B249-64E34CA8DB83}"/>
                  </a:ext>
                </a:extLst>
              </p:cNvPr>
              <p:cNvSpPr>
                <a:spLocks/>
              </p:cNvSpPr>
              <p:nvPr/>
            </p:nvSpPr>
            <p:spPr bwMode="auto">
              <a:xfrm>
                <a:off x="3757" y="1037"/>
                <a:ext cx="7" cy="32"/>
              </a:xfrm>
              <a:custGeom>
                <a:avLst/>
                <a:gdLst>
                  <a:gd name="T0" fmla="*/ 2 w 9"/>
                  <a:gd name="T1" fmla="*/ 1 h 48"/>
                  <a:gd name="T2" fmla="*/ 2 w 9"/>
                  <a:gd name="T3" fmla="*/ 1 h 48"/>
                  <a:gd name="T4" fmla="*/ 2 w 9"/>
                  <a:gd name="T5" fmla="*/ 1 h 48"/>
                  <a:gd name="T6" fmla="*/ 2 w 9"/>
                  <a:gd name="T7" fmla="*/ 1 h 48"/>
                  <a:gd name="T8" fmla="*/ 2 w 9"/>
                  <a:gd name="T9" fmla="*/ 1 h 48"/>
                  <a:gd name="T10" fmla="*/ 2 w 9"/>
                  <a:gd name="T11" fmla="*/ 1 h 48"/>
                  <a:gd name="T12" fmla="*/ 1 w 9"/>
                  <a:gd name="T13" fmla="*/ 1 h 48"/>
                  <a:gd name="T14" fmla="*/ 0 w 9"/>
                  <a:gd name="T15" fmla="*/ 1 h 48"/>
                  <a:gd name="T16" fmla="*/ 0 w 9"/>
                  <a:gd name="T17" fmla="*/ 1 h 48"/>
                  <a:gd name="T18" fmla="*/ 0 w 9"/>
                  <a:gd name="T19" fmla="*/ 1 h 48"/>
                  <a:gd name="T20" fmla="*/ 1 w 9"/>
                  <a:gd name="T21" fmla="*/ 1 h 48"/>
                  <a:gd name="T22" fmla="*/ 2 w 9"/>
                  <a:gd name="T23" fmla="*/ 1 h 48"/>
                  <a:gd name="T24" fmla="*/ 2 w 9"/>
                  <a:gd name="T25" fmla="*/ 0 h 48"/>
                  <a:gd name="T26" fmla="*/ 2 w 9"/>
                  <a:gd name="T27" fmla="*/ 1 h 48"/>
                  <a:gd name="T28" fmla="*/ 2 w 9"/>
                  <a:gd name="T29" fmla="*/ 1 h 48"/>
                  <a:gd name="T30" fmla="*/ 2 w 9"/>
                  <a:gd name="T31" fmla="*/ 1 h 48"/>
                  <a:gd name="T32" fmla="*/ 2 w 9"/>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8"/>
                  <a:gd name="T53" fmla="*/ 9 w 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8">
                    <a:moveTo>
                      <a:pt x="8" y="23"/>
                    </a:moveTo>
                    <a:lnTo>
                      <a:pt x="7" y="33"/>
                    </a:lnTo>
                    <a:lnTo>
                      <a:pt x="7" y="41"/>
                    </a:lnTo>
                    <a:lnTo>
                      <a:pt x="5" y="45"/>
                    </a:lnTo>
                    <a:lnTo>
                      <a:pt x="3" y="47"/>
                    </a:lnTo>
                    <a:lnTo>
                      <a:pt x="2" y="45"/>
                    </a:lnTo>
                    <a:lnTo>
                      <a:pt x="1" y="41"/>
                    </a:lnTo>
                    <a:lnTo>
                      <a:pt x="0" y="33"/>
                    </a:lnTo>
                    <a:lnTo>
                      <a:pt x="0" y="23"/>
                    </a:lnTo>
                    <a:lnTo>
                      <a:pt x="0" y="13"/>
                    </a:lnTo>
                    <a:lnTo>
                      <a:pt x="1" y="6"/>
                    </a:lnTo>
                    <a:lnTo>
                      <a:pt x="2" y="2"/>
                    </a:lnTo>
                    <a:lnTo>
                      <a:pt x="3" y="0"/>
                    </a:lnTo>
                    <a:lnTo>
                      <a:pt x="5" y="2"/>
                    </a:lnTo>
                    <a:lnTo>
                      <a:pt x="7" y="6"/>
                    </a:lnTo>
                    <a:lnTo>
                      <a:pt x="7" y="13"/>
                    </a:lnTo>
                    <a:lnTo>
                      <a:pt x="8" y="23"/>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1" name="Freeform 18">
                <a:extLst>
                  <a:ext uri="{FF2B5EF4-FFF2-40B4-BE49-F238E27FC236}">
                    <a16:creationId xmlns:a16="http://schemas.microsoft.com/office/drawing/2014/main" id="{5673D86B-508E-464E-8E70-F7DA9F25AA44}"/>
                  </a:ext>
                </a:extLst>
              </p:cNvPr>
              <p:cNvSpPr>
                <a:spLocks/>
              </p:cNvSpPr>
              <p:nvPr/>
            </p:nvSpPr>
            <p:spPr bwMode="auto">
              <a:xfrm>
                <a:off x="3715" y="1496"/>
                <a:ext cx="10" cy="27"/>
              </a:xfrm>
              <a:custGeom>
                <a:avLst/>
                <a:gdLst>
                  <a:gd name="T0" fmla="*/ 2 w 13"/>
                  <a:gd name="T1" fmla="*/ 1 h 41"/>
                  <a:gd name="T2" fmla="*/ 2 w 13"/>
                  <a:gd name="T3" fmla="*/ 1 h 41"/>
                  <a:gd name="T4" fmla="*/ 2 w 13"/>
                  <a:gd name="T5" fmla="*/ 1 h 41"/>
                  <a:gd name="T6" fmla="*/ 2 w 13"/>
                  <a:gd name="T7" fmla="*/ 1 h 41"/>
                  <a:gd name="T8" fmla="*/ 2 w 13"/>
                  <a:gd name="T9" fmla="*/ 1 h 41"/>
                  <a:gd name="T10" fmla="*/ 2 w 13"/>
                  <a:gd name="T11" fmla="*/ 1 h 41"/>
                  <a:gd name="T12" fmla="*/ 2 w 13"/>
                  <a:gd name="T13" fmla="*/ 1 h 41"/>
                  <a:gd name="T14" fmla="*/ 1 w 13"/>
                  <a:gd name="T15" fmla="*/ 1 h 41"/>
                  <a:gd name="T16" fmla="*/ 0 w 13"/>
                  <a:gd name="T17" fmla="*/ 1 h 41"/>
                  <a:gd name="T18" fmla="*/ 1 w 13"/>
                  <a:gd name="T19" fmla="*/ 1 h 41"/>
                  <a:gd name="T20" fmla="*/ 2 w 13"/>
                  <a:gd name="T21" fmla="*/ 1 h 41"/>
                  <a:gd name="T22" fmla="*/ 2 w 13"/>
                  <a:gd name="T23" fmla="*/ 1 h 41"/>
                  <a:gd name="T24" fmla="*/ 2 w 13"/>
                  <a:gd name="T25" fmla="*/ 0 h 41"/>
                  <a:gd name="T26" fmla="*/ 2 w 13"/>
                  <a:gd name="T27" fmla="*/ 1 h 41"/>
                  <a:gd name="T28" fmla="*/ 2 w 13"/>
                  <a:gd name="T29" fmla="*/ 1 h 41"/>
                  <a:gd name="T30" fmla="*/ 2 w 13"/>
                  <a:gd name="T31" fmla="*/ 1 h 41"/>
                  <a:gd name="T32" fmla="*/ 2 w 13"/>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1"/>
                  <a:gd name="T53" fmla="*/ 13 w 1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1">
                    <a:moveTo>
                      <a:pt x="12" y="16"/>
                    </a:moveTo>
                    <a:lnTo>
                      <a:pt x="12" y="26"/>
                    </a:lnTo>
                    <a:lnTo>
                      <a:pt x="10" y="34"/>
                    </a:lnTo>
                    <a:lnTo>
                      <a:pt x="8" y="39"/>
                    </a:lnTo>
                    <a:lnTo>
                      <a:pt x="5" y="40"/>
                    </a:lnTo>
                    <a:lnTo>
                      <a:pt x="3" y="39"/>
                    </a:lnTo>
                    <a:lnTo>
                      <a:pt x="2" y="34"/>
                    </a:lnTo>
                    <a:lnTo>
                      <a:pt x="1" y="26"/>
                    </a:lnTo>
                    <a:lnTo>
                      <a:pt x="0" y="16"/>
                    </a:lnTo>
                    <a:lnTo>
                      <a:pt x="1" y="10"/>
                    </a:lnTo>
                    <a:lnTo>
                      <a:pt x="2" y="5"/>
                    </a:lnTo>
                    <a:lnTo>
                      <a:pt x="3" y="2"/>
                    </a:lnTo>
                    <a:lnTo>
                      <a:pt x="5" y="0"/>
                    </a:lnTo>
                    <a:lnTo>
                      <a:pt x="8" y="2"/>
                    </a:lnTo>
                    <a:lnTo>
                      <a:pt x="10" y="5"/>
                    </a:lnTo>
                    <a:lnTo>
                      <a:pt x="12" y="10"/>
                    </a:lnTo>
                    <a:lnTo>
                      <a:pt x="12"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2" name="Freeform 19">
                <a:extLst>
                  <a:ext uri="{FF2B5EF4-FFF2-40B4-BE49-F238E27FC236}">
                    <a16:creationId xmlns:a16="http://schemas.microsoft.com/office/drawing/2014/main" id="{9BD336F5-A4AF-4AED-955A-FFF320D6AAFF}"/>
                  </a:ext>
                </a:extLst>
              </p:cNvPr>
              <p:cNvSpPr>
                <a:spLocks/>
              </p:cNvSpPr>
              <p:nvPr/>
            </p:nvSpPr>
            <p:spPr bwMode="auto">
              <a:xfrm>
                <a:off x="3652" y="789"/>
                <a:ext cx="7" cy="26"/>
              </a:xfrm>
              <a:custGeom>
                <a:avLst/>
                <a:gdLst>
                  <a:gd name="T0" fmla="*/ 0 w 9"/>
                  <a:gd name="T1" fmla="*/ 1 h 40"/>
                  <a:gd name="T2" fmla="*/ 1 w 9"/>
                  <a:gd name="T3" fmla="*/ 1 h 40"/>
                  <a:gd name="T4" fmla="*/ 1 w 9"/>
                  <a:gd name="T5" fmla="*/ 1 h 40"/>
                  <a:gd name="T6" fmla="*/ 2 w 9"/>
                  <a:gd name="T7" fmla="*/ 1 h 40"/>
                  <a:gd name="T8" fmla="*/ 2 w 9"/>
                  <a:gd name="T9" fmla="*/ 1 h 40"/>
                  <a:gd name="T10" fmla="*/ 2 w 9"/>
                  <a:gd name="T11" fmla="*/ 1 h 40"/>
                  <a:gd name="T12" fmla="*/ 2 w 9"/>
                  <a:gd name="T13" fmla="*/ 1 h 40"/>
                  <a:gd name="T14" fmla="*/ 2 w 9"/>
                  <a:gd name="T15" fmla="*/ 1 h 40"/>
                  <a:gd name="T16" fmla="*/ 2 w 9"/>
                  <a:gd name="T17" fmla="*/ 1 h 40"/>
                  <a:gd name="T18" fmla="*/ 2 w 9"/>
                  <a:gd name="T19" fmla="*/ 1 h 40"/>
                  <a:gd name="T20" fmla="*/ 2 w 9"/>
                  <a:gd name="T21" fmla="*/ 1 h 40"/>
                  <a:gd name="T22" fmla="*/ 2 w 9"/>
                  <a:gd name="T23" fmla="*/ 1 h 40"/>
                  <a:gd name="T24" fmla="*/ 2 w 9"/>
                  <a:gd name="T25" fmla="*/ 0 h 40"/>
                  <a:gd name="T26" fmla="*/ 2 w 9"/>
                  <a:gd name="T27" fmla="*/ 1 h 40"/>
                  <a:gd name="T28" fmla="*/ 1 w 9"/>
                  <a:gd name="T29" fmla="*/ 1 h 40"/>
                  <a:gd name="T30" fmla="*/ 1 w 9"/>
                  <a:gd name="T31" fmla="*/ 1 h 40"/>
                  <a:gd name="T32" fmla="*/ 0 w 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0"/>
                  <a:gd name="T53" fmla="*/ 9 w 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0">
                    <a:moveTo>
                      <a:pt x="0" y="23"/>
                    </a:moveTo>
                    <a:lnTo>
                      <a:pt x="1" y="30"/>
                    </a:lnTo>
                    <a:lnTo>
                      <a:pt x="1" y="35"/>
                    </a:lnTo>
                    <a:lnTo>
                      <a:pt x="3" y="38"/>
                    </a:lnTo>
                    <a:lnTo>
                      <a:pt x="5" y="39"/>
                    </a:lnTo>
                    <a:lnTo>
                      <a:pt x="6" y="38"/>
                    </a:lnTo>
                    <a:lnTo>
                      <a:pt x="7" y="35"/>
                    </a:lnTo>
                    <a:lnTo>
                      <a:pt x="8" y="30"/>
                    </a:lnTo>
                    <a:lnTo>
                      <a:pt x="8" y="23"/>
                    </a:lnTo>
                    <a:lnTo>
                      <a:pt x="8" y="14"/>
                    </a:lnTo>
                    <a:lnTo>
                      <a:pt x="7" y="6"/>
                    </a:lnTo>
                    <a:lnTo>
                      <a:pt x="6" y="2"/>
                    </a:lnTo>
                    <a:lnTo>
                      <a:pt x="5" y="0"/>
                    </a:lnTo>
                    <a:lnTo>
                      <a:pt x="3" y="2"/>
                    </a:lnTo>
                    <a:lnTo>
                      <a:pt x="1" y="6"/>
                    </a:lnTo>
                    <a:lnTo>
                      <a:pt x="1" y="14"/>
                    </a:lnTo>
                    <a:lnTo>
                      <a:pt x="0" y="23"/>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3" name="Freeform 20">
                <a:extLst>
                  <a:ext uri="{FF2B5EF4-FFF2-40B4-BE49-F238E27FC236}">
                    <a16:creationId xmlns:a16="http://schemas.microsoft.com/office/drawing/2014/main" id="{20587605-C250-4BAC-A742-65FA1E522D96}"/>
                  </a:ext>
                </a:extLst>
              </p:cNvPr>
              <p:cNvSpPr>
                <a:spLocks/>
              </p:cNvSpPr>
              <p:nvPr/>
            </p:nvSpPr>
            <p:spPr bwMode="auto">
              <a:xfrm>
                <a:off x="3753" y="1550"/>
                <a:ext cx="10" cy="27"/>
              </a:xfrm>
              <a:custGeom>
                <a:avLst/>
                <a:gdLst>
                  <a:gd name="T0" fmla="*/ 0 w 13"/>
                  <a:gd name="T1" fmla="*/ 1 h 41"/>
                  <a:gd name="T2" fmla="*/ 1 w 13"/>
                  <a:gd name="T3" fmla="*/ 1 h 41"/>
                  <a:gd name="T4" fmla="*/ 2 w 13"/>
                  <a:gd name="T5" fmla="*/ 1 h 41"/>
                  <a:gd name="T6" fmla="*/ 2 w 13"/>
                  <a:gd name="T7" fmla="*/ 1 h 41"/>
                  <a:gd name="T8" fmla="*/ 2 w 13"/>
                  <a:gd name="T9" fmla="*/ 1 h 41"/>
                  <a:gd name="T10" fmla="*/ 2 w 13"/>
                  <a:gd name="T11" fmla="*/ 1 h 41"/>
                  <a:gd name="T12" fmla="*/ 2 w 13"/>
                  <a:gd name="T13" fmla="*/ 1 h 41"/>
                  <a:gd name="T14" fmla="*/ 2 w 13"/>
                  <a:gd name="T15" fmla="*/ 1 h 41"/>
                  <a:gd name="T16" fmla="*/ 2 w 13"/>
                  <a:gd name="T17" fmla="*/ 1 h 41"/>
                  <a:gd name="T18" fmla="*/ 2 w 13"/>
                  <a:gd name="T19" fmla="*/ 1 h 41"/>
                  <a:gd name="T20" fmla="*/ 2 w 13"/>
                  <a:gd name="T21" fmla="*/ 1 h 41"/>
                  <a:gd name="T22" fmla="*/ 2 w 13"/>
                  <a:gd name="T23" fmla="*/ 1 h 41"/>
                  <a:gd name="T24" fmla="*/ 2 w 13"/>
                  <a:gd name="T25" fmla="*/ 0 h 41"/>
                  <a:gd name="T26" fmla="*/ 2 w 13"/>
                  <a:gd name="T27" fmla="*/ 1 h 41"/>
                  <a:gd name="T28" fmla="*/ 2 w 13"/>
                  <a:gd name="T29" fmla="*/ 1 h 41"/>
                  <a:gd name="T30" fmla="*/ 1 w 13"/>
                  <a:gd name="T31" fmla="*/ 1 h 41"/>
                  <a:gd name="T32" fmla="*/ 0 w 13"/>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1"/>
                  <a:gd name="T53" fmla="*/ 13 w 1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1">
                    <a:moveTo>
                      <a:pt x="0" y="24"/>
                    </a:moveTo>
                    <a:lnTo>
                      <a:pt x="1" y="30"/>
                    </a:lnTo>
                    <a:lnTo>
                      <a:pt x="2" y="35"/>
                    </a:lnTo>
                    <a:lnTo>
                      <a:pt x="5" y="39"/>
                    </a:lnTo>
                    <a:lnTo>
                      <a:pt x="7" y="40"/>
                    </a:lnTo>
                    <a:lnTo>
                      <a:pt x="9" y="39"/>
                    </a:lnTo>
                    <a:lnTo>
                      <a:pt x="11" y="35"/>
                    </a:lnTo>
                    <a:lnTo>
                      <a:pt x="12" y="30"/>
                    </a:lnTo>
                    <a:lnTo>
                      <a:pt x="12" y="24"/>
                    </a:lnTo>
                    <a:lnTo>
                      <a:pt x="12" y="14"/>
                    </a:lnTo>
                    <a:lnTo>
                      <a:pt x="11" y="6"/>
                    </a:lnTo>
                    <a:lnTo>
                      <a:pt x="9" y="1"/>
                    </a:lnTo>
                    <a:lnTo>
                      <a:pt x="7" y="0"/>
                    </a:lnTo>
                    <a:lnTo>
                      <a:pt x="5" y="1"/>
                    </a:lnTo>
                    <a:lnTo>
                      <a:pt x="2" y="6"/>
                    </a:lnTo>
                    <a:lnTo>
                      <a:pt x="1" y="14"/>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4" name="Freeform 21">
                <a:extLst>
                  <a:ext uri="{FF2B5EF4-FFF2-40B4-BE49-F238E27FC236}">
                    <a16:creationId xmlns:a16="http://schemas.microsoft.com/office/drawing/2014/main" id="{D918C482-5695-4B76-9946-8BC2A24D5B41}"/>
                  </a:ext>
                </a:extLst>
              </p:cNvPr>
              <p:cNvSpPr>
                <a:spLocks/>
              </p:cNvSpPr>
              <p:nvPr/>
            </p:nvSpPr>
            <p:spPr bwMode="auto">
              <a:xfrm>
                <a:off x="3693" y="1259"/>
                <a:ext cx="8" cy="21"/>
              </a:xfrm>
              <a:custGeom>
                <a:avLst/>
                <a:gdLst>
                  <a:gd name="T0" fmla="*/ 0 w 12"/>
                  <a:gd name="T1" fmla="*/ 1 h 33"/>
                  <a:gd name="T2" fmla="*/ 0 w 12"/>
                  <a:gd name="T3" fmla="*/ 1 h 33"/>
                  <a:gd name="T4" fmla="*/ 1 w 12"/>
                  <a:gd name="T5" fmla="*/ 1 h 33"/>
                  <a:gd name="T6" fmla="*/ 1 w 12"/>
                  <a:gd name="T7" fmla="*/ 1 h 33"/>
                  <a:gd name="T8" fmla="*/ 1 w 12"/>
                  <a:gd name="T9" fmla="*/ 1 h 33"/>
                  <a:gd name="T10" fmla="*/ 1 w 12"/>
                  <a:gd name="T11" fmla="*/ 1 h 33"/>
                  <a:gd name="T12" fmla="*/ 1 w 12"/>
                  <a:gd name="T13" fmla="*/ 1 h 33"/>
                  <a:gd name="T14" fmla="*/ 1 w 12"/>
                  <a:gd name="T15" fmla="*/ 1 h 33"/>
                  <a:gd name="T16" fmla="*/ 1 w 12"/>
                  <a:gd name="T17" fmla="*/ 1 h 33"/>
                  <a:gd name="T18" fmla="*/ 1 w 12"/>
                  <a:gd name="T19" fmla="*/ 1 h 33"/>
                  <a:gd name="T20" fmla="*/ 1 w 12"/>
                  <a:gd name="T21" fmla="*/ 1 h 33"/>
                  <a:gd name="T22" fmla="*/ 1 w 12"/>
                  <a:gd name="T23" fmla="*/ 1 h 33"/>
                  <a:gd name="T24" fmla="*/ 1 w 12"/>
                  <a:gd name="T25" fmla="*/ 0 h 33"/>
                  <a:gd name="T26" fmla="*/ 1 w 12"/>
                  <a:gd name="T27" fmla="*/ 1 h 33"/>
                  <a:gd name="T28" fmla="*/ 1 w 12"/>
                  <a:gd name="T29" fmla="*/ 1 h 33"/>
                  <a:gd name="T30" fmla="*/ 0 w 12"/>
                  <a:gd name="T31" fmla="*/ 1 h 33"/>
                  <a:gd name="T32" fmla="*/ 0 w 12"/>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3"/>
                  <a:gd name="T53" fmla="*/ 12 w 1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3">
                    <a:moveTo>
                      <a:pt x="0" y="16"/>
                    </a:moveTo>
                    <a:lnTo>
                      <a:pt x="0" y="22"/>
                    </a:lnTo>
                    <a:lnTo>
                      <a:pt x="1" y="27"/>
                    </a:lnTo>
                    <a:lnTo>
                      <a:pt x="2" y="31"/>
                    </a:lnTo>
                    <a:lnTo>
                      <a:pt x="5" y="32"/>
                    </a:lnTo>
                    <a:lnTo>
                      <a:pt x="7" y="31"/>
                    </a:lnTo>
                    <a:lnTo>
                      <a:pt x="9" y="27"/>
                    </a:lnTo>
                    <a:lnTo>
                      <a:pt x="11" y="22"/>
                    </a:lnTo>
                    <a:lnTo>
                      <a:pt x="11" y="16"/>
                    </a:lnTo>
                    <a:lnTo>
                      <a:pt x="11" y="11"/>
                    </a:lnTo>
                    <a:lnTo>
                      <a:pt x="9" y="6"/>
                    </a:lnTo>
                    <a:lnTo>
                      <a:pt x="7" y="2"/>
                    </a:lnTo>
                    <a:lnTo>
                      <a:pt x="5" y="0"/>
                    </a:lnTo>
                    <a:lnTo>
                      <a:pt x="2" y="2"/>
                    </a:lnTo>
                    <a:lnTo>
                      <a:pt x="1" y="6"/>
                    </a:lnTo>
                    <a:lnTo>
                      <a:pt x="0" y="11"/>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5" name="Freeform 22">
                <a:extLst>
                  <a:ext uri="{FF2B5EF4-FFF2-40B4-BE49-F238E27FC236}">
                    <a16:creationId xmlns:a16="http://schemas.microsoft.com/office/drawing/2014/main" id="{9EF5EAB3-EBCD-46E9-A94A-B809BAED2DF2}"/>
                  </a:ext>
                </a:extLst>
              </p:cNvPr>
              <p:cNvSpPr>
                <a:spLocks/>
              </p:cNvSpPr>
              <p:nvPr/>
            </p:nvSpPr>
            <p:spPr bwMode="auto">
              <a:xfrm>
                <a:off x="3770" y="871"/>
                <a:ext cx="7" cy="52"/>
              </a:xfrm>
              <a:custGeom>
                <a:avLst/>
                <a:gdLst>
                  <a:gd name="T0" fmla="*/ 0 w 10"/>
                  <a:gd name="T1" fmla="*/ 1 h 80"/>
                  <a:gd name="T2" fmla="*/ 1 w 10"/>
                  <a:gd name="T3" fmla="*/ 1 h 80"/>
                  <a:gd name="T4" fmla="*/ 1 w 10"/>
                  <a:gd name="T5" fmla="*/ 1 h 80"/>
                  <a:gd name="T6" fmla="*/ 1 w 10"/>
                  <a:gd name="T7" fmla="*/ 1 h 80"/>
                  <a:gd name="T8" fmla="*/ 1 w 10"/>
                  <a:gd name="T9" fmla="*/ 1 h 80"/>
                  <a:gd name="T10" fmla="*/ 1 w 10"/>
                  <a:gd name="T11" fmla="*/ 1 h 80"/>
                  <a:gd name="T12" fmla="*/ 1 w 10"/>
                  <a:gd name="T13" fmla="*/ 1 h 80"/>
                  <a:gd name="T14" fmla="*/ 1 w 10"/>
                  <a:gd name="T15" fmla="*/ 1 h 80"/>
                  <a:gd name="T16" fmla="*/ 1 w 10"/>
                  <a:gd name="T17" fmla="*/ 1 h 80"/>
                  <a:gd name="T18" fmla="*/ 1 w 10"/>
                  <a:gd name="T19" fmla="*/ 1 h 80"/>
                  <a:gd name="T20" fmla="*/ 1 w 10"/>
                  <a:gd name="T21" fmla="*/ 1 h 80"/>
                  <a:gd name="T22" fmla="*/ 1 w 10"/>
                  <a:gd name="T23" fmla="*/ 1 h 80"/>
                  <a:gd name="T24" fmla="*/ 1 w 10"/>
                  <a:gd name="T25" fmla="*/ 0 h 80"/>
                  <a:gd name="T26" fmla="*/ 1 w 10"/>
                  <a:gd name="T27" fmla="*/ 1 h 80"/>
                  <a:gd name="T28" fmla="*/ 1 w 10"/>
                  <a:gd name="T29" fmla="*/ 1 h 80"/>
                  <a:gd name="T30" fmla="*/ 1 w 10"/>
                  <a:gd name="T31" fmla="*/ 1 h 80"/>
                  <a:gd name="T32" fmla="*/ 0 w 10"/>
                  <a:gd name="T33" fmla="*/ 1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0"/>
                  <a:gd name="T53" fmla="*/ 10 w 1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0">
                    <a:moveTo>
                      <a:pt x="0" y="40"/>
                    </a:moveTo>
                    <a:lnTo>
                      <a:pt x="1" y="56"/>
                    </a:lnTo>
                    <a:lnTo>
                      <a:pt x="1" y="68"/>
                    </a:lnTo>
                    <a:lnTo>
                      <a:pt x="3" y="76"/>
                    </a:lnTo>
                    <a:lnTo>
                      <a:pt x="4" y="79"/>
                    </a:lnTo>
                    <a:lnTo>
                      <a:pt x="6" y="76"/>
                    </a:lnTo>
                    <a:lnTo>
                      <a:pt x="8" y="68"/>
                    </a:lnTo>
                    <a:lnTo>
                      <a:pt x="8" y="56"/>
                    </a:lnTo>
                    <a:lnTo>
                      <a:pt x="9" y="40"/>
                    </a:lnTo>
                    <a:lnTo>
                      <a:pt x="8" y="24"/>
                    </a:lnTo>
                    <a:lnTo>
                      <a:pt x="8" y="11"/>
                    </a:lnTo>
                    <a:lnTo>
                      <a:pt x="6" y="3"/>
                    </a:lnTo>
                    <a:lnTo>
                      <a:pt x="4" y="0"/>
                    </a:lnTo>
                    <a:lnTo>
                      <a:pt x="3" y="3"/>
                    </a:lnTo>
                    <a:lnTo>
                      <a:pt x="1" y="11"/>
                    </a:lnTo>
                    <a:lnTo>
                      <a:pt x="1" y="24"/>
                    </a:lnTo>
                    <a:lnTo>
                      <a:pt x="0" y="40"/>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6" name="Freeform 23">
                <a:extLst>
                  <a:ext uri="{FF2B5EF4-FFF2-40B4-BE49-F238E27FC236}">
                    <a16:creationId xmlns:a16="http://schemas.microsoft.com/office/drawing/2014/main" id="{3E9B8B95-D6C9-4BEE-ACC3-CCEDC5724F96}"/>
                  </a:ext>
                </a:extLst>
              </p:cNvPr>
              <p:cNvSpPr>
                <a:spLocks/>
              </p:cNvSpPr>
              <p:nvPr/>
            </p:nvSpPr>
            <p:spPr bwMode="auto">
              <a:xfrm>
                <a:off x="3709" y="949"/>
                <a:ext cx="3" cy="20"/>
              </a:xfrm>
              <a:custGeom>
                <a:avLst/>
                <a:gdLst>
                  <a:gd name="T0" fmla="*/ 0 w 4"/>
                  <a:gd name="T1" fmla="*/ 1 h 31"/>
                  <a:gd name="T2" fmla="*/ 0 w 4"/>
                  <a:gd name="T3" fmla="*/ 1 h 31"/>
                  <a:gd name="T4" fmla="*/ 1 w 4"/>
                  <a:gd name="T5" fmla="*/ 1 h 31"/>
                  <a:gd name="T6" fmla="*/ 1 w 4"/>
                  <a:gd name="T7" fmla="*/ 1 h 31"/>
                  <a:gd name="T8" fmla="*/ 1 w 4"/>
                  <a:gd name="T9" fmla="*/ 1 h 31"/>
                  <a:gd name="T10" fmla="*/ 2 w 4"/>
                  <a:gd name="T11" fmla="*/ 1 h 31"/>
                  <a:gd name="T12" fmla="*/ 2 w 4"/>
                  <a:gd name="T13" fmla="*/ 1 h 31"/>
                  <a:gd name="T14" fmla="*/ 2 w 4"/>
                  <a:gd name="T15" fmla="*/ 1 h 31"/>
                  <a:gd name="T16" fmla="*/ 2 w 4"/>
                  <a:gd name="T17" fmla="*/ 1 h 31"/>
                  <a:gd name="T18" fmla="*/ 1 w 4"/>
                  <a:gd name="T19" fmla="*/ 0 h 31"/>
                  <a:gd name="T20" fmla="*/ 0 w 4"/>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1"/>
                  <a:gd name="T35" fmla="*/ 4 w 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1">
                    <a:moveTo>
                      <a:pt x="0" y="15"/>
                    </a:moveTo>
                    <a:lnTo>
                      <a:pt x="0" y="17"/>
                    </a:lnTo>
                    <a:lnTo>
                      <a:pt x="1" y="22"/>
                    </a:lnTo>
                    <a:lnTo>
                      <a:pt x="1" y="28"/>
                    </a:lnTo>
                    <a:lnTo>
                      <a:pt x="1" y="30"/>
                    </a:lnTo>
                    <a:lnTo>
                      <a:pt x="2" y="28"/>
                    </a:lnTo>
                    <a:lnTo>
                      <a:pt x="2" y="22"/>
                    </a:lnTo>
                    <a:lnTo>
                      <a:pt x="3" y="17"/>
                    </a:lnTo>
                    <a:lnTo>
                      <a:pt x="3" y="15"/>
                    </a:lnTo>
                    <a:lnTo>
                      <a:pt x="1" y="0"/>
                    </a:lnTo>
                    <a:lnTo>
                      <a:pt x="0" y="15"/>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7" name="Freeform 24">
                <a:extLst>
                  <a:ext uri="{FF2B5EF4-FFF2-40B4-BE49-F238E27FC236}">
                    <a16:creationId xmlns:a16="http://schemas.microsoft.com/office/drawing/2014/main" id="{BE194698-5C37-4F5E-B317-72761419C8B1}"/>
                  </a:ext>
                </a:extLst>
              </p:cNvPr>
              <p:cNvSpPr>
                <a:spLocks/>
              </p:cNvSpPr>
              <p:nvPr/>
            </p:nvSpPr>
            <p:spPr bwMode="auto">
              <a:xfrm>
                <a:off x="3174" y="1008"/>
                <a:ext cx="948" cy="578"/>
              </a:xfrm>
              <a:custGeom>
                <a:avLst/>
                <a:gdLst>
                  <a:gd name="T0" fmla="*/ 45 w 948"/>
                  <a:gd name="T1" fmla="*/ 101 h 578"/>
                  <a:gd name="T2" fmla="*/ 100 w 948"/>
                  <a:gd name="T3" fmla="*/ 100 h 578"/>
                  <a:gd name="T4" fmla="*/ 153 w 948"/>
                  <a:gd name="T5" fmla="*/ 104 h 578"/>
                  <a:gd name="T6" fmla="*/ 199 w 948"/>
                  <a:gd name="T7" fmla="*/ 105 h 578"/>
                  <a:gd name="T8" fmla="*/ 246 w 948"/>
                  <a:gd name="T9" fmla="*/ 97 h 578"/>
                  <a:gd name="T10" fmla="*/ 290 w 948"/>
                  <a:gd name="T11" fmla="*/ 87 h 578"/>
                  <a:gd name="T12" fmla="*/ 318 w 948"/>
                  <a:gd name="T13" fmla="*/ 71 h 578"/>
                  <a:gd name="T14" fmla="*/ 336 w 948"/>
                  <a:gd name="T15" fmla="*/ 34 h 578"/>
                  <a:gd name="T16" fmla="*/ 387 w 948"/>
                  <a:gd name="T17" fmla="*/ 21 h 578"/>
                  <a:gd name="T18" fmla="*/ 454 w 948"/>
                  <a:gd name="T19" fmla="*/ 6 h 578"/>
                  <a:gd name="T20" fmla="*/ 523 w 948"/>
                  <a:gd name="T21" fmla="*/ 1 h 578"/>
                  <a:gd name="T22" fmla="*/ 562 w 948"/>
                  <a:gd name="T23" fmla="*/ 10 h 578"/>
                  <a:gd name="T24" fmla="*/ 585 w 948"/>
                  <a:gd name="T25" fmla="*/ 21 h 578"/>
                  <a:gd name="T26" fmla="*/ 605 w 948"/>
                  <a:gd name="T27" fmla="*/ 30 h 578"/>
                  <a:gd name="T28" fmla="*/ 618 w 948"/>
                  <a:gd name="T29" fmla="*/ 45 h 578"/>
                  <a:gd name="T30" fmla="*/ 651 w 948"/>
                  <a:gd name="T31" fmla="*/ 75 h 578"/>
                  <a:gd name="T32" fmla="*/ 691 w 948"/>
                  <a:gd name="T33" fmla="*/ 104 h 578"/>
                  <a:gd name="T34" fmla="*/ 711 w 948"/>
                  <a:gd name="T35" fmla="*/ 128 h 578"/>
                  <a:gd name="T36" fmla="*/ 744 w 948"/>
                  <a:gd name="T37" fmla="*/ 162 h 578"/>
                  <a:gd name="T38" fmla="*/ 766 w 948"/>
                  <a:gd name="T39" fmla="*/ 189 h 578"/>
                  <a:gd name="T40" fmla="*/ 820 w 948"/>
                  <a:gd name="T41" fmla="*/ 187 h 578"/>
                  <a:gd name="T42" fmla="*/ 882 w 948"/>
                  <a:gd name="T43" fmla="*/ 187 h 578"/>
                  <a:gd name="T44" fmla="*/ 914 w 948"/>
                  <a:gd name="T45" fmla="*/ 200 h 578"/>
                  <a:gd name="T46" fmla="*/ 933 w 948"/>
                  <a:gd name="T47" fmla="*/ 198 h 578"/>
                  <a:gd name="T48" fmla="*/ 944 w 948"/>
                  <a:gd name="T49" fmla="*/ 400 h 578"/>
                  <a:gd name="T50" fmla="*/ 915 w 948"/>
                  <a:gd name="T51" fmla="*/ 412 h 578"/>
                  <a:gd name="T52" fmla="*/ 898 w 948"/>
                  <a:gd name="T53" fmla="*/ 445 h 578"/>
                  <a:gd name="T54" fmla="*/ 872 w 948"/>
                  <a:gd name="T55" fmla="*/ 467 h 578"/>
                  <a:gd name="T56" fmla="*/ 839 w 948"/>
                  <a:gd name="T57" fmla="*/ 481 h 578"/>
                  <a:gd name="T58" fmla="*/ 811 w 948"/>
                  <a:gd name="T59" fmla="*/ 512 h 578"/>
                  <a:gd name="T60" fmla="*/ 777 w 948"/>
                  <a:gd name="T61" fmla="*/ 549 h 578"/>
                  <a:gd name="T62" fmla="*/ 760 w 948"/>
                  <a:gd name="T63" fmla="*/ 571 h 578"/>
                  <a:gd name="T64" fmla="*/ 717 w 948"/>
                  <a:gd name="T65" fmla="*/ 575 h 578"/>
                  <a:gd name="T66" fmla="*/ 661 w 948"/>
                  <a:gd name="T67" fmla="*/ 578 h 578"/>
                  <a:gd name="T68" fmla="*/ 598 w 948"/>
                  <a:gd name="T69" fmla="*/ 577 h 578"/>
                  <a:gd name="T70" fmla="*/ 540 w 948"/>
                  <a:gd name="T71" fmla="*/ 565 h 578"/>
                  <a:gd name="T72" fmla="*/ 493 w 948"/>
                  <a:gd name="T73" fmla="*/ 536 h 578"/>
                  <a:gd name="T74" fmla="*/ 467 w 948"/>
                  <a:gd name="T75" fmla="*/ 485 h 578"/>
                  <a:gd name="T76" fmla="*/ 458 w 948"/>
                  <a:gd name="T77" fmla="*/ 452 h 578"/>
                  <a:gd name="T78" fmla="*/ 447 w 948"/>
                  <a:gd name="T79" fmla="*/ 441 h 578"/>
                  <a:gd name="T80" fmla="*/ 430 w 948"/>
                  <a:gd name="T81" fmla="*/ 415 h 578"/>
                  <a:gd name="T82" fmla="*/ 395 w 948"/>
                  <a:gd name="T83" fmla="*/ 381 h 578"/>
                  <a:gd name="T84" fmla="*/ 363 w 948"/>
                  <a:gd name="T85" fmla="*/ 362 h 578"/>
                  <a:gd name="T86" fmla="*/ 321 w 948"/>
                  <a:gd name="T87" fmla="*/ 374 h 578"/>
                  <a:gd name="T88" fmla="*/ 268 w 948"/>
                  <a:gd name="T89" fmla="*/ 386 h 578"/>
                  <a:gd name="T90" fmla="*/ 210 w 948"/>
                  <a:gd name="T91" fmla="*/ 397 h 578"/>
                  <a:gd name="T92" fmla="*/ 150 w 948"/>
                  <a:gd name="T93" fmla="*/ 404 h 578"/>
                  <a:gd name="T94" fmla="*/ 92 w 948"/>
                  <a:gd name="T95" fmla="*/ 410 h 578"/>
                  <a:gd name="T96" fmla="*/ 37 w 948"/>
                  <a:gd name="T97" fmla="*/ 414 h 578"/>
                  <a:gd name="T98" fmla="*/ 7 w 948"/>
                  <a:gd name="T99" fmla="*/ 408 h 578"/>
                  <a:gd name="T100" fmla="*/ 6 w 948"/>
                  <a:gd name="T101" fmla="*/ 383 h 578"/>
                  <a:gd name="T102" fmla="*/ 5 w 948"/>
                  <a:gd name="T103" fmla="*/ 378 h 578"/>
                  <a:gd name="T104" fmla="*/ 8 w 948"/>
                  <a:gd name="T105" fmla="*/ 346 h 578"/>
                  <a:gd name="T106" fmla="*/ 5 w 948"/>
                  <a:gd name="T107" fmla="*/ 180 h 578"/>
                  <a:gd name="T108" fmla="*/ 0 w 948"/>
                  <a:gd name="T109" fmla="*/ 127 h 5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578"/>
                  <a:gd name="T167" fmla="*/ 948 w 948"/>
                  <a:gd name="T168" fmla="*/ 578 h 5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578">
                    <a:moveTo>
                      <a:pt x="5" y="105"/>
                    </a:moveTo>
                    <a:lnTo>
                      <a:pt x="15" y="104"/>
                    </a:lnTo>
                    <a:lnTo>
                      <a:pt x="25" y="102"/>
                    </a:lnTo>
                    <a:lnTo>
                      <a:pt x="35" y="101"/>
                    </a:lnTo>
                    <a:lnTo>
                      <a:pt x="45" y="101"/>
                    </a:lnTo>
                    <a:lnTo>
                      <a:pt x="56" y="100"/>
                    </a:lnTo>
                    <a:lnTo>
                      <a:pt x="67" y="99"/>
                    </a:lnTo>
                    <a:lnTo>
                      <a:pt x="78" y="99"/>
                    </a:lnTo>
                    <a:lnTo>
                      <a:pt x="89" y="100"/>
                    </a:lnTo>
                    <a:lnTo>
                      <a:pt x="100" y="100"/>
                    </a:lnTo>
                    <a:lnTo>
                      <a:pt x="111" y="101"/>
                    </a:lnTo>
                    <a:lnTo>
                      <a:pt x="122" y="101"/>
                    </a:lnTo>
                    <a:lnTo>
                      <a:pt x="133" y="101"/>
                    </a:lnTo>
                    <a:lnTo>
                      <a:pt x="143" y="102"/>
                    </a:lnTo>
                    <a:lnTo>
                      <a:pt x="153" y="104"/>
                    </a:lnTo>
                    <a:lnTo>
                      <a:pt x="164" y="105"/>
                    </a:lnTo>
                    <a:lnTo>
                      <a:pt x="173" y="105"/>
                    </a:lnTo>
                    <a:lnTo>
                      <a:pt x="182" y="107"/>
                    </a:lnTo>
                    <a:lnTo>
                      <a:pt x="191" y="107"/>
                    </a:lnTo>
                    <a:lnTo>
                      <a:pt x="199" y="105"/>
                    </a:lnTo>
                    <a:lnTo>
                      <a:pt x="209" y="105"/>
                    </a:lnTo>
                    <a:lnTo>
                      <a:pt x="218" y="103"/>
                    </a:lnTo>
                    <a:lnTo>
                      <a:pt x="227" y="101"/>
                    </a:lnTo>
                    <a:lnTo>
                      <a:pt x="236" y="99"/>
                    </a:lnTo>
                    <a:lnTo>
                      <a:pt x="246" y="97"/>
                    </a:lnTo>
                    <a:lnTo>
                      <a:pt x="254" y="95"/>
                    </a:lnTo>
                    <a:lnTo>
                      <a:pt x="264" y="92"/>
                    </a:lnTo>
                    <a:lnTo>
                      <a:pt x="273" y="90"/>
                    </a:lnTo>
                    <a:lnTo>
                      <a:pt x="282" y="89"/>
                    </a:lnTo>
                    <a:lnTo>
                      <a:pt x="290" y="87"/>
                    </a:lnTo>
                    <a:lnTo>
                      <a:pt x="298" y="86"/>
                    </a:lnTo>
                    <a:lnTo>
                      <a:pt x="307" y="85"/>
                    </a:lnTo>
                    <a:lnTo>
                      <a:pt x="314" y="84"/>
                    </a:lnTo>
                    <a:lnTo>
                      <a:pt x="315" y="78"/>
                    </a:lnTo>
                    <a:lnTo>
                      <a:pt x="318" y="71"/>
                    </a:lnTo>
                    <a:lnTo>
                      <a:pt x="321" y="63"/>
                    </a:lnTo>
                    <a:lnTo>
                      <a:pt x="326" y="56"/>
                    </a:lnTo>
                    <a:lnTo>
                      <a:pt x="330" y="48"/>
                    </a:lnTo>
                    <a:lnTo>
                      <a:pt x="334" y="41"/>
                    </a:lnTo>
                    <a:lnTo>
                      <a:pt x="336" y="34"/>
                    </a:lnTo>
                    <a:lnTo>
                      <a:pt x="337" y="27"/>
                    </a:lnTo>
                    <a:lnTo>
                      <a:pt x="349" y="27"/>
                    </a:lnTo>
                    <a:lnTo>
                      <a:pt x="362" y="25"/>
                    </a:lnTo>
                    <a:lnTo>
                      <a:pt x="374" y="23"/>
                    </a:lnTo>
                    <a:lnTo>
                      <a:pt x="387" y="21"/>
                    </a:lnTo>
                    <a:lnTo>
                      <a:pt x="400" y="18"/>
                    </a:lnTo>
                    <a:lnTo>
                      <a:pt x="414" y="15"/>
                    </a:lnTo>
                    <a:lnTo>
                      <a:pt x="427" y="11"/>
                    </a:lnTo>
                    <a:lnTo>
                      <a:pt x="441" y="8"/>
                    </a:lnTo>
                    <a:lnTo>
                      <a:pt x="454" y="6"/>
                    </a:lnTo>
                    <a:lnTo>
                      <a:pt x="468" y="3"/>
                    </a:lnTo>
                    <a:lnTo>
                      <a:pt x="482" y="1"/>
                    </a:lnTo>
                    <a:lnTo>
                      <a:pt x="496" y="0"/>
                    </a:lnTo>
                    <a:lnTo>
                      <a:pt x="509" y="0"/>
                    </a:lnTo>
                    <a:lnTo>
                      <a:pt x="523" y="1"/>
                    </a:lnTo>
                    <a:lnTo>
                      <a:pt x="537" y="3"/>
                    </a:lnTo>
                    <a:lnTo>
                      <a:pt x="551" y="6"/>
                    </a:lnTo>
                    <a:lnTo>
                      <a:pt x="554" y="8"/>
                    </a:lnTo>
                    <a:lnTo>
                      <a:pt x="558" y="9"/>
                    </a:lnTo>
                    <a:lnTo>
                      <a:pt x="562" y="10"/>
                    </a:lnTo>
                    <a:lnTo>
                      <a:pt x="566" y="12"/>
                    </a:lnTo>
                    <a:lnTo>
                      <a:pt x="571" y="15"/>
                    </a:lnTo>
                    <a:lnTo>
                      <a:pt x="575" y="17"/>
                    </a:lnTo>
                    <a:lnTo>
                      <a:pt x="580" y="19"/>
                    </a:lnTo>
                    <a:lnTo>
                      <a:pt x="585" y="21"/>
                    </a:lnTo>
                    <a:lnTo>
                      <a:pt x="588" y="23"/>
                    </a:lnTo>
                    <a:lnTo>
                      <a:pt x="593" y="25"/>
                    </a:lnTo>
                    <a:lnTo>
                      <a:pt x="597" y="27"/>
                    </a:lnTo>
                    <a:lnTo>
                      <a:pt x="601" y="29"/>
                    </a:lnTo>
                    <a:lnTo>
                      <a:pt x="605" y="30"/>
                    </a:lnTo>
                    <a:lnTo>
                      <a:pt x="608" y="32"/>
                    </a:lnTo>
                    <a:lnTo>
                      <a:pt x="612" y="32"/>
                    </a:lnTo>
                    <a:lnTo>
                      <a:pt x="614" y="32"/>
                    </a:lnTo>
                    <a:lnTo>
                      <a:pt x="615" y="39"/>
                    </a:lnTo>
                    <a:lnTo>
                      <a:pt x="618" y="45"/>
                    </a:lnTo>
                    <a:lnTo>
                      <a:pt x="623" y="52"/>
                    </a:lnTo>
                    <a:lnTo>
                      <a:pt x="629" y="59"/>
                    </a:lnTo>
                    <a:lnTo>
                      <a:pt x="635" y="64"/>
                    </a:lnTo>
                    <a:lnTo>
                      <a:pt x="642" y="70"/>
                    </a:lnTo>
                    <a:lnTo>
                      <a:pt x="651" y="75"/>
                    </a:lnTo>
                    <a:lnTo>
                      <a:pt x="660" y="81"/>
                    </a:lnTo>
                    <a:lnTo>
                      <a:pt x="668" y="87"/>
                    </a:lnTo>
                    <a:lnTo>
                      <a:pt x="676" y="92"/>
                    </a:lnTo>
                    <a:lnTo>
                      <a:pt x="684" y="98"/>
                    </a:lnTo>
                    <a:lnTo>
                      <a:pt x="691" y="104"/>
                    </a:lnTo>
                    <a:lnTo>
                      <a:pt x="697" y="109"/>
                    </a:lnTo>
                    <a:lnTo>
                      <a:pt x="701" y="115"/>
                    </a:lnTo>
                    <a:lnTo>
                      <a:pt x="704" y="121"/>
                    </a:lnTo>
                    <a:lnTo>
                      <a:pt x="705" y="127"/>
                    </a:lnTo>
                    <a:lnTo>
                      <a:pt x="711" y="128"/>
                    </a:lnTo>
                    <a:lnTo>
                      <a:pt x="719" y="134"/>
                    </a:lnTo>
                    <a:lnTo>
                      <a:pt x="725" y="140"/>
                    </a:lnTo>
                    <a:lnTo>
                      <a:pt x="732" y="148"/>
                    </a:lnTo>
                    <a:lnTo>
                      <a:pt x="738" y="155"/>
                    </a:lnTo>
                    <a:lnTo>
                      <a:pt x="744" y="162"/>
                    </a:lnTo>
                    <a:lnTo>
                      <a:pt x="750" y="167"/>
                    </a:lnTo>
                    <a:lnTo>
                      <a:pt x="755" y="169"/>
                    </a:lnTo>
                    <a:lnTo>
                      <a:pt x="755" y="189"/>
                    </a:lnTo>
                    <a:lnTo>
                      <a:pt x="760" y="189"/>
                    </a:lnTo>
                    <a:lnTo>
                      <a:pt x="766" y="189"/>
                    </a:lnTo>
                    <a:lnTo>
                      <a:pt x="774" y="189"/>
                    </a:lnTo>
                    <a:lnTo>
                      <a:pt x="785" y="188"/>
                    </a:lnTo>
                    <a:lnTo>
                      <a:pt x="796" y="188"/>
                    </a:lnTo>
                    <a:lnTo>
                      <a:pt x="807" y="187"/>
                    </a:lnTo>
                    <a:lnTo>
                      <a:pt x="820" y="187"/>
                    </a:lnTo>
                    <a:lnTo>
                      <a:pt x="833" y="187"/>
                    </a:lnTo>
                    <a:lnTo>
                      <a:pt x="846" y="187"/>
                    </a:lnTo>
                    <a:lnTo>
                      <a:pt x="859" y="187"/>
                    </a:lnTo>
                    <a:lnTo>
                      <a:pt x="871" y="187"/>
                    </a:lnTo>
                    <a:lnTo>
                      <a:pt x="882" y="187"/>
                    </a:lnTo>
                    <a:lnTo>
                      <a:pt x="893" y="189"/>
                    </a:lnTo>
                    <a:lnTo>
                      <a:pt x="901" y="190"/>
                    </a:lnTo>
                    <a:lnTo>
                      <a:pt x="909" y="192"/>
                    </a:lnTo>
                    <a:lnTo>
                      <a:pt x="914" y="195"/>
                    </a:lnTo>
                    <a:lnTo>
                      <a:pt x="914" y="200"/>
                    </a:lnTo>
                    <a:lnTo>
                      <a:pt x="916" y="202"/>
                    </a:lnTo>
                    <a:lnTo>
                      <a:pt x="920" y="202"/>
                    </a:lnTo>
                    <a:lnTo>
                      <a:pt x="924" y="201"/>
                    </a:lnTo>
                    <a:lnTo>
                      <a:pt x="928" y="199"/>
                    </a:lnTo>
                    <a:lnTo>
                      <a:pt x="933" y="198"/>
                    </a:lnTo>
                    <a:lnTo>
                      <a:pt x="938" y="196"/>
                    </a:lnTo>
                    <a:lnTo>
                      <a:pt x="942" y="195"/>
                    </a:lnTo>
                    <a:lnTo>
                      <a:pt x="945" y="195"/>
                    </a:lnTo>
                    <a:lnTo>
                      <a:pt x="948" y="399"/>
                    </a:lnTo>
                    <a:lnTo>
                      <a:pt x="944" y="400"/>
                    </a:lnTo>
                    <a:lnTo>
                      <a:pt x="938" y="401"/>
                    </a:lnTo>
                    <a:lnTo>
                      <a:pt x="931" y="404"/>
                    </a:lnTo>
                    <a:lnTo>
                      <a:pt x="926" y="407"/>
                    </a:lnTo>
                    <a:lnTo>
                      <a:pt x="920" y="410"/>
                    </a:lnTo>
                    <a:lnTo>
                      <a:pt x="915" y="412"/>
                    </a:lnTo>
                    <a:lnTo>
                      <a:pt x="910" y="414"/>
                    </a:lnTo>
                    <a:lnTo>
                      <a:pt x="905" y="415"/>
                    </a:lnTo>
                    <a:lnTo>
                      <a:pt x="904" y="424"/>
                    </a:lnTo>
                    <a:lnTo>
                      <a:pt x="901" y="434"/>
                    </a:lnTo>
                    <a:lnTo>
                      <a:pt x="898" y="445"/>
                    </a:lnTo>
                    <a:lnTo>
                      <a:pt x="896" y="456"/>
                    </a:lnTo>
                    <a:lnTo>
                      <a:pt x="892" y="457"/>
                    </a:lnTo>
                    <a:lnTo>
                      <a:pt x="886" y="461"/>
                    </a:lnTo>
                    <a:lnTo>
                      <a:pt x="879" y="463"/>
                    </a:lnTo>
                    <a:lnTo>
                      <a:pt x="872" y="467"/>
                    </a:lnTo>
                    <a:lnTo>
                      <a:pt x="864" y="472"/>
                    </a:lnTo>
                    <a:lnTo>
                      <a:pt x="857" y="474"/>
                    </a:lnTo>
                    <a:lnTo>
                      <a:pt x="849" y="477"/>
                    </a:lnTo>
                    <a:lnTo>
                      <a:pt x="841" y="478"/>
                    </a:lnTo>
                    <a:lnTo>
                      <a:pt x="839" y="481"/>
                    </a:lnTo>
                    <a:lnTo>
                      <a:pt x="835" y="486"/>
                    </a:lnTo>
                    <a:lnTo>
                      <a:pt x="830" y="492"/>
                    </a:lnTo>
                    <a:lnTo>
                      <a:pt x="824" y="498"/>
                    </a:lnTo>
                    <a:lnTo>
                      <a:pt x="818" y="505"/>
                    </a:lnTo>
                    <a:lnTo>
                      <a:pt x="811" y="512"/>
                    </a:lnTo>
                    <a:lnTo>
                      <a:pt x="804" y="519"/>
                    </a:lnTo>
                    <a:lnTo>
                      <a:pt x="797" y="527"/>
                    </a:lnTo>
                    <a:lnTo>
                      <a:pt x="790" y="534"/>
                    </a:lnTo>
                    <a:lnTo>
                      <a:pt x="783" y="542"/>
                    </a:lnTo>
                    <a:lnTo>
                      <a:pt x="777" y="549"/>
                    </a:lnTo>
                    <a:lnTo>
                      <a:pt x="771" y="555"/>
                    </a:lnTo>
                    <a:lnTo>
                      <a:pt x="766" y="561"/>
                    </a:lnTo>
                    <a:lnTo>
                      <a:pt x="763" y="566"/>
                    </a:lnTo>
                    <a:lnTo>
                      <a:pt x="761" y="569"/>
                    </a:lnTo>
                    <a:lnTo>
                      <a:pt x="760" y="571"/>
                    </a:lnTo>
                    <a:lnTo>
                      <a:pt x="753" y="571"/>
                    </a:lnTo>
                    <a:lnTo>
                      <a:pt x="745" y="572"/>
                    </a:lnTo>
                    <a:lnTo>
                      <a:pt x="736" y="573"/>
                    </a:lnTo>
                    <a:lnTo>
                      <a:pt x="728" y="573"/>
                    </a:lnTo>
                    <a:lnTo>
                      <a:pt x="717" y="575"/>
                    </a:lnTo>
                    <a:lnTo>
                      <a:pt x="707" y="576"/>
                    </a:lnTo>
                    <a:lnTo>
                      <a:pt x="696" y="576"/>
                    </a:lnTo>
                    <a:lnTo>
                      <a:pt x="685" y="577"/>
                    </a:lnTo>
                    <a:lnTo>
                      <a:pt x="673" y="578"/>
                    </a:lnTo>
                    <a:lnTo>
                      <a:pt x="661" y="578"/>
                    </a:lnTo>
                    <a:lnTo>
                      <a:pt x="649" y="578"/>
                    </a:lnTo>
                    <a:lnTo>
                      <a:pt x="637" y="578"/>
                    </a:lnTo>
                    <a:lnTo>
                      <a:pt x="624" y="578"/>
                    </a:lnTo>
                    <a:lnTo>
                      <a:pt x="611" y="578"/>
                    </a:lnTo>
                    <a:lnTo>
                      <a:pt x="598" y="577"/>
                    </a:lnTo>
                    <a:lnTo>
                      <a:pt x="587" y="576"/>
                    </a:lnTo>
                    <a:lnTo>
                      <a:pt x="574" y="573"/>
                    </a:lnTo>
                    <a:lnTo>
                      <a:pt x="563" y="571"/>
                    </a:lnTo>
                    <a:lnTo>
                      <a:pt x="551" y="568"/>
                    </a:lnTo>
                    <a:lnTo>
                      <a:pt x="540" y="565"/>
                    </a:lnTo>
                    <a:lnTo>
                      <a:pt x="530" y="560"/>
                    </a:lnTo>
                    <a:lnTo>
                      <a:pt x="519" y="555"/>
                    </a:lnTo>
                    <a:lnTo>
                      <a:pt x="510" y="550"/>
                    </a:lnTo>
                    <a:lnTo>
                      <a:pt x="501" y="543"/>
                    </a:lnTo>
                    <a:lnTo>
                      <a:pt x="493" y="536"/>
                    </a:lnTo>
                    <a:lnTo>
                      <a:pt x="486" y="527"/>
                    </a:lnTo>
                    <a:lnTo>
                      <a:pt x="480" y="518"/>
                    </a:lnTo>
                    <a:lnTo>
                      <a:pt x="475" y="508"/>
                    </a:lnTo>
                    <a:lnTo>
                      <a:pt x="470" y="497"/>
                    </a:lnTo>
                    <a:lnTo>
                      <a:pt x="467" y="485"/>
                    </a:lnTo>
                    <a:lnTo>
                      <a:pt x="465" y="472"/>
                    </a:lnTo>
                    <a:lnTo>
                      <a:pt x="464" y="456"/>
                    </a:lnTo>
                    <a:lnTo>
                      <a:pt x="463" y="456"/>
                    </a:lnTo>
                    <a:lnTo>
                      <a:pt x="461" y="454"/>
                    </a:lnTo>
                    <a:lnTo>
                      <a:pt x="458" y="452"/>
                    </a:lnTo>
                    <a:lnTo>
                      <a:pt x="455" y="448"/>
                    </a:lnTo>
                    <a:lnTo>
                      <a:pt x="452" y="446"/>
                    </a:lnTo>
                    <a:lnTo>
                      <a:pt x="450" y="443"/>
                    </a:lnTo>
                    <a:lnTo>
                      <a:pt x="448" y="442"/>
                    </a:lnTo>
                    <a:lnTo>
                      <a:pt x="447" y="441"/>
                    </a:lnTo>
                    <a:lnTo>
                      <a:pt x="445" y="437"/>
                    </a:lnTo>
                    <a:lnTo>
                      <a:pt x="443" y="433"/>
                    </a:lnTo>
                    <a:lnTo>
                      <a:pt x="440" y="428"/>
                    </a:lnTo>
                    <a:lnTo>
                      <a:pt x="436" y="421"/>
                    </a:lnTo>
                    <a:lnTo>
                      <a:pt x="430" y="415"/>
                    </a:lnTo>
                    <a:lnTo>
                      <a:pt x="424" y="408"/>
                    </a:lnTo>
                    <a:lnTo>
                      <a:pt x="417" y="401"/>
                    </a:lnTo>
                    <a:lnTo>
                      <a:pt x="410" y="393"/>
                    </a:lnTo>
                    <a:lnTo>
                      <a:pt x="402" y="388"/>
                    </a:lnTo>
                    <a:lnTo>
                      <a:pt x="395" y="381"/>
                    </a:lnTo>
                    <a:lnTo>
                      <a:pt x="388" y="375"/>
                    </a:lnTo>
                    <a:lnTo>
                      <a:pt x="381" y="370"/>
                    </a:lnTo>
                    <a:lnTo>
                      <a:pt x="374" y="366"/>
                    </a:lnTo>
                    <a:lnTo>
                      <a:pt x="369" y="364"/>
                    </a:lnTo>
                    <a:lnTo>
                      <a:pt x="363" y="362"/>
                    </a:lnTo>
                    <a:lnTo>
                      <a:pt x="359" y="363"/>
                    </a:lnTo>
                    <a:lnTo>
                      <a:pt x="351" y="365"/>
                    </a:lnTo>
                    <a:lnTo>
                      <a:pt x="341" y="368"/>
                    </a:lnTo>
                    <a:lnTo>
                      <a:pt x="331" y="371"/>
                    </a:lnTo>
                    <a:lnTo>
                      <a:pt x="321" y="374"/>
                    </a:lnTo>
                    <a:lnTo>
                      <a:pt x="311" y="376"/>
                    </a:lnTo>
                    <a:lnTo>
                      <a:pt x="301" y="379"/>
                    </a:lnTo>
                    <a:lnTo>
                      <a:pt x="290" y="381"/>
                    </a:lnTo>
                    <a:lnTo>
                      <a:pt x="279" y="383"/>
                    </a:lnTo>
                    <a:lnTo>
                      <a:pt x="268" y="386"/>
                    </a:lnTo>
                    <a:lnTo>
                      <a:pt x="257" y="388"/>
                    </a:lnTo>
                    <a:lnTo>
                      <a:pt x="245" y="390"/>
                    </a:lnTo>
                    <a:lnTo>
                      <a:pt x="233" y="392"/>
                    </a:lnTo>
                    <a:lnTo>
                      <a:pt x="221" y="394"/>
                    </a:lnTo>
                    <a:lnTo>
                      <a:pt x="210" y="397"/>
                    </a:lnTo>
                    <a:lnTo>
                      <a:pt x="198" y="398"/>
                    </a:lnTo>
                    <a:lnTo>
                      <a:pt x="186" y="400"/>
                    </a:lnTo>
                    <a:lnTo>
                      <a:pt x="175" y="401"/>
                    </a:lnTo>
                    <a:lnTo>
                      <a:pt x="163" y="403"/>
                    </a:lnTo>
                    <a:lnTo>
                      <a:pt x="150" y="404"/>
                    </a:lnTo>
                    <a:lnTo>
                      <a:pt x="139" y="406"/>
                    </a:lnTo>
                    <a:lnTo>
                      <a:pt x="127" y="408"/>
                    </a:lnTo>
                    <a:lnTo>
                      <a:pt x="115" y="408"/>
                    </a:lnTo>
                    <a:lnTo>
                      <a:pt x="103" y="410"/>
                    </a:lnTo>
                    <a:lnTo>
                      <a:pt x="92" y="410"/>
                    </a:lnTo>
                    <a:lnTo>
                      <a:pt x="81" y="412"/>
                    </a:lnTo>
                    <a:lnTo>
                      <a:pt x="70" y="412"/>
                    </a:lnTo>
                    <a:lnTo>
                      <a:pt x="58" y="413"/>
                    </a:lnTo>
                    <a:lnTo>
                      <a:pt x="47" y="413"/>
                    </a:lnTo>
                    <a:lnTo>
                      <a:pt x="37" y="414"/>
                    </a:lnTo>
                    <a:lnTo>
                      <a:pt x="26" y="414"/>
                    </a:lnTo>
                    <a:lnTo>
                      <a:pt x="16" y="415"/>
                    </a:lnTo>
                    <a:lnTo>
                      <a:pt x="6" y="415"/>
                    </a:lnTo>
                    <a:lnTo>
                      <a:pt x="6" y="412"/>
                    </a:lnTo>
                    <a:lnTo>
                      <a:pt x="7" y="408"/>
                    </a:lnTo>
                    <a:lnTo>
                      <a:pt x="11" y="403"/>
                    </a:lnTo>
                    <a:lnTo>
                      <a:pt x="8" y="398"/>
                    </a:lnTo>
                    <a:lnTo>
                      <a:pt x="8" y="392"/>
                    </a:lnTo>
                    <a:lnTo>
                      <a:pt x="8" y="398"/>
                    </a:lnTo>
                    <a:lnTo>
                      <a:pt x="6" y="383"/>
                    </a:lnTo>
                    <a:lnTo>
                      <a:pt x="6" y="384"/>
                    </a:lnTo>
                    <a:lnTo>
                      <a:pt x="8" y="369"/>
                    </a:lnTo>
                    <a:lnTo>
                      <a:pt x="5" y="372"/>
                    </a:lnTo>
                    <a:lnTo>
                      <a:pt x="6" y="389"/>
                    </a:lnTo>
                    <a:lnTo>
                      <a:pt x="5" y="378"/>
                    </a:lnTo>
                    <a:lnTo>
                      <a:pt x="6" y="369"/>
                    </a:lnTo>
                    <a:lnTo>
                      <a:pt x="15" y="383"/>
                    </a:lnTo>
                    <a:lnTo>
                      <a:pt x="12" y="383"/>
                    </a:lnTo>
                    <a:lnTo>
                      <a:pt x="9" y="383"/>
                    </a:lnTo>
                    <a:lnTo>
                      <a:pt x="8" y="346"/>
                    </a:lnTo>
                    <a:lnTo>
                      <a:pt x="7" y="301"/>
                    </a:lnTo>
                    <a:lnTo>
                      <a:pt x="6" y="254"/>
                    </a:lnTo>
                    <a:lnTo>
                      <a:pt x="5" y="211"/>
                    </a:lnTo>
                    <a:lnTo>
                      <a:pt x="6" y="198"/>
                    </a:lnTo>
                    <a:lnTo>
                      <a:pt x="5" y="180"/>
                    </a:lnTo>
                    <a:lnTo>
                      <a:pt x="5" y="165"/>
                    </a:lnTo>
                    <a:lnTo>
                      <a:pt x="5" y="153"/>
                    </a:lnTo>
                    <a:lnTo>
                      <a:pt x="1" y="153"/>
                    </a:lnTo>
                    <a:lnTo>
                      <a:pt x="1" y="143"/>
                    </a:lnTo>
                    <a:lnTo>
                      <a:pt x="0" y="127"/>
                    </a:lnTo>
                    <a:lnTo>
                      <a:pt x="1" y="112"/>
                    </a:lnTo>
                    <a:lnTo>
                      <a:pt x="5" y="105"/>
                    </a:lnTo>
                  </a:path>
                </a:pathLst>
              </a:custGeom>
              <a:solidFill>
                <a:srgbClr val="00CC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38" name="Rectangle 25">
                <a:extLst>
                  <a:ext uri="{FF2B5EF4-FFF2-40B4-BE49-F238E27FC236}">
                    <a16:creationId xmlns:a16="http://schemas.microsoft.com/office/drawing/2014/main" id="{C2CDB54E-5EA4-4C64-986C-80EDC4C3A35C}"/>
                  </a:ext>
                </a:extLst>
              </p:cNvPr>
              <p:cNvSpPr>
                <a:spLocks noChangeArrowheads="1"/>
              </p:cNvSpPr>
              <p:nvPr/>
            </p:nvSpPr>
            <p:spPr bwMode="auto">
              <a:xfrm>
                <a:off x="3179" y="740"/>
                <a:ext cx="935" cy="1146"/>
              </a:xfrm>
              <a:prstGeom prst="rect">
                <a:avLst/>
              </a:prstGeom>
              <a:noFill/>
              <a:ln w="5715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400">
                  <a:solidFill>
                    <a:prstClr val="black"/>
                  </a:solidFill>
                  <a:latin typeface="Times New Roman" panose="02020603050405020304" pitchFamily="18" charset="0"/>
                  <a:ea typeface="+mn-ea"/>
                  <a:cs typeface="+mn-cs"/>
                </a:endParaRPr>
              </a:p>
            </p:txBody>
          </p:sp>
        </p:grpSp>
        <p:sp>
          <p:nvSpPr>
            <p:cNvPr id="12" name="Text Box 26">
              <a:extLst>
                <a:ext uri="{FF2B5EF4-FFF2-40B4-BE49-F238E27FC236}">
                  <a16:creationId xmlns:a16="http://schemas.microsoft.com/office/drawing/2014/main" id="{30F4F7FD-D4D2-472F-9B28-D2E61AC4CF0D}"/>
                </a:ext>
              </a:extLst>
            </p:cNvPr>
            <p:cNvSpPr txBox="1">
              <a:spLocks noChangeArrowheads="1"/>
            </p:cNvSpPr>
            <p:nvPr/>
          </p:nvSpPr>
          <p:spPr bwMode="auto">
            <a:xfrm>
              <a:off x="3353" y="1913"/>
              <a:ext cx="1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lnSpc>
                  <a:spcPct val="110000"/>
                </a:lnSpc>
                <a:spcBef>
                  <a:spcPct val="0"/>
                </a:spcBef>
                <a:spcAft>
                  <a:spcPts val="0"/>
                </a:spcAft>
                <a:buFontTx/>
                <a:buNone/>
              </a:pPr>
              <a:r>
                <a:rPr lang="en-US" altLang="en-US" sz="2000" b="1">
                  <a:solidFill>
                    <a:prstClr val="black"/>
                  </a:solidFill>
                  <a:latin typeface="Times New Roman" panose="02020603050405020304" pitchFamily="18" charset="0"/>
                  <a:ea typeface="+mn-ea"/>
                  <a:cs typeface="+mn-cs"/>
                </a:rPr>
                <a:t>Disaster damage</a:t>
              </a:r>
            </a:p>
          </p:txBody>
        </p:sp>
        <p:sp>
          <p:nvSpPr>
            <p:cNvPr id="13" name="Freeform 27">
              <a:extLst>
                <a:ext uri="{FF2B5EF4-FFF2-40B4-BE49-F238E27FC236}">
                  <a16:creationId xmlns:a16="http://schemas.microsoft.com/office/drawing/2014/main" id="{E0D05677-3E27-4710-8C97-26CB5ED1AD19}"/>
                </a:ext>
              </a:extLst>
            </p:cNvPr>
            <p:cNvSpPr>
              <a:spLocks/>
            </p:cNvSpPr>
            <p:nvPr/>
          </p:nvSpPr>
          <p:spPr bwMode="auto">
            <a:xfrm>
              <a:off x="3574" y="1264"/>
              <a:ext cx="490" cy="64"/>
            </a:xfrm>
            <a:custGeom>
              <a:avLst/>
              <a:gdLst>
                <a:gd name="T0" fmla="*/ 4 w 546"/>
                <a:gd name="T1" fmla="*/ 1 h 128"/>
                <a:gd name="T2" fmla="*/ 4 w 546"/>
                <a:gd name="T3" fmla="*/ 0 h 128"/>
                <a:gd name="T4" fmla="*/ 4 w 546"/>
                <a:gd name="T5" fmla="*/ 1 h 128"/>
                <a:gd name="T6" fmla="*/ 4 w 546"/>
                <a:gd name="T7" fmla="*/ 1 h 128"/>
                <a:gd name="T8" fmla="*/ 4 w 546"/>
                <a:gd name="T9" fmla="*/ 1 h 128"/>
                <a:gd name="T10" fmla="*/ 4 w 546"/>
                <a:gd name="T11" fmla="*/ 1 h 128"/>
                <a:gd name="T12" fmla="*/ 4 w 546"/>
                <a:gd name="T13" fmla="*/ 1 h 128"/>
                <a:gd name="T14" fmla="*/ 4 w 546"/>
                <a:gd name="T15" fmla="*/ 1 h 128"/>
                <a:gd name="T16" fmla="*/ 4 w 546"/>
                <a:gd name="T17" fmla="*/ 1 h 128"/>
                <a:gd name="T18" fmla="*/ 4 w 546"/>
                <a:gd name="T19" fmla="*/ 1 h 128"/>
                <a:gd name="T20" fmla="*/ 4 w 546"/>
                <a:gd name="T21" fmla="*/ 1 h 128"/>
                <a:gd name="T22" fmla="*/ 4 w 546"/>
                <a:gd name="T23" fmla="*/ 1 h 128"/>
                <a:gd name="T24" fmla="*/ 4 w 546"/>
                <a:gd name="T25" fmla="*/ 1 h 128"/>
                <a:gd name="T26" fmla="*/ 4 w 546"/>
                <a:gd name="T27" fmla="*/ 1 h 128"/>
                <a:gd name="T28" fmla="*/ 4 w 546"/>
                <a:gd name="T29" fmla="*/ 1 h 128"/>
                <a:gd name="T30" fmla="*/ 4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4" name="Freeform 28">
              <a:extLst>
                <a:ext uri="{FF2B5EF4-FFF2-40B4-BE49-F238E27FC236}">
                  <a16:creationId xmlns:a16="http://schemas.microsoft.com/office/drawing/2014/main" id="{4D5C9F89-7CF3-4F58-ADE4-2A82E84CAFB2}"/>
                </a:ext>
              </a:extLst>
            </p:cNvPr>
            <p:cNvSpPr>
              <a:spLocks/>
            </p:cNvSpPr>
            <p:nvPr/>
          </p:nvSpPr>
          <p:spPr bwMode="auto">
            <a:xfrm>
              <a:off x="3734" y="1160"/>
              <a:ext cx="490" cy="64"/>
            </a:xfrm>
            <a:custGeom>
              <a:avLst/>
              <a:gdLst>
                <a:gd name="T0" fmla="*/ 4 w 546"/>
                <a:gd name="T1" fmla="*/ 1 h 128"/>
                <a:gd name="T2" fmla="*/ 4 w 546"/>
                <a:gd name="T3" fmla="*/ 0 h 128"/>
                <a:gd name="T4" fmla="*/ 4 w 546"/>
                <a:gd name="T5" fmla="*/ 1 h 128"/>
                <a:gd name="T6" fmla="*/ 4 w 546"/>
                <a:gd name="T7" fmla="*/ 1 h 128"/>
                <a:gd name="T8" fmla="*/ 4 w 546"/>
                <a:gd name="T9" fmla="*/ 1 h 128"/>
                <a:gd name="T10" fmla="*/ 4 w 546"/>
                <a:gd name="T11" fmla="*/ 1 h 128"/>
                <a:gd name="T12" fmla="*/ 4 w 546"/>
                <a:gd name="T13" fmla="*/ 1 h 128"/>
                <a:gd name="T14" fmla="*/ 4 w 546"/>
                <a:gd name="T15" fmla="*/ 1 h 128"/>
                <a:gd name="T16" fmla="*/ 4 w 546"/>
                <a:gd name="T17" fmla="*/ 1 h 128"/>
                <a:gd name="T18" fmla="*/ 4 w 546"/>
                <a:gd name="T19" fmla="*/ 1 h 128"/>
                <a:gd name="T20" fmla="*/ 4 w 546"/>
                <a:gd name="T21" fmla="*/ 1 h 128"/>
                <a:gd name="T22" fmla="*/ 4 w 546"/>
                <a:gd name="T23" fmla="*/ 1 h 128"/>
                <a:gd name="T24" fmla="*/ 4 w 546"/>
                <a:gd name="T25" fmla="*/ 1 h 128"/>
                <a:gd name="T26" fmla="*/ 4 w 546"/>
                <a:gd name="T27" fmla="*/ 1 h 128"/>
                <a:gd name="T28" fmla="*/ 4 w 546"/>
                <a:gd name="T29" fmla="*/ 1 h 128"/>
                <a:gd name="T30" fmla="*/ 4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5" name="Freeform 29">
              <a:extLst>
                <a:ext uri="{FF2B5EF4-FFF2-40B4-BE49-F238E27FC236}">
                  <a16:creationId xmlns:a16="http://schemas.microsoft.com/office/drawing/2014/main" id="{5B38FABC-7908-45C1-B6A5-8439CEA5DC01}"/>
                </a:ext>
              </a:extLst>
            </p:cNvPr>
            <p:cNvSpPr>
              <a:spLocks/>
            </p:cNvSpPr>
            <p:nvPr/>
          </p:nvSpPr>
          <p:spPr bwMode="auto">
            <a:xfrm>
              <a:off x="3990" y="1320"/>
              <a:ext cx="490" cy="64"/>
            </a:xfrm>
            <a:custGeom>
              <a:avLst/>
              <a:gdLst>
                <a:gd name="T0" fmla="*/ 4 w 546"/>
                <a:gd name="T1" fmla="*/ 1 h 128"/>
                <a:gd name="T2" fmla="*/ 4 w 546"/>
                <a:gd name="T3" fmla="*/ 0 h 128"/>
                <a:gd name="T4" fmla="*/ 4 w 546"/>
                <a:gd name="T5" fmla="*/ 1 h 128"/>
                <a:gd name="T6" fmla="*/ 4 w 546"/>
                <a:gd name="T7" fmla="*/ 1 h 128"/>
                <a:gd name="T8" fmla="*/ 4 w 546"/>
                <a:gd name="T9" fmla="*/ 1 h 128"/>
                <a:gd name="T10" fmla="*/ 4 w 546"/>
                <a:gd name="T11" fmla="*/ 1 h 128"/>
                <a:gd name="T12" fmla="*/ 4 w 546"/>
                <a:gd name="T13" fmla="*/ 1 h 128"/>
                <a:gd name="T14" fmla="*/ 4 w 546"/>
                <a:gd name="T15" fmla="*/ 1 h 128"/>
                <a:gd name="T16" fmla="*/ 4 w 546"/>
                <a:gd name="T17" fmla="*/ 1 h 128"/>
                <a:gd name="T18" fmla="*/ 4 w 546"/>
                <a:gd name="T19" fmla="*/ 1 h 128"/>
                <a:gd name="T20" fmla="*/ 4 w 546"/>
                <a:gd name="T21" fmla="*/ 1 h 128"/>
                <a:gd name="T22" fmla="*/ 4 w 546"/>
                <a:gd name="T23" fmla="*/ 1 h 128"/>
                <a:gd name="T24" fmla="*/ 4 w 546"/>
                <a:gd name="T25" fmla="*/ 1 h 128"/>
                <a:gd name="T26" fmla="*/ 4 w 546"/>
                <a:gd name="T27" fmla="*/ 1 h 128"/>
                <a:gd name="T28" fmla="*/ 4 w 546"/>
                <a:gd name="T29" fmla="*/ 1 h 128"/>
                <a:gd name="T30" fmla="*/ 4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6" name="Freeform 30">
              <a:extLst>
                <a:ext uri="{FF2B5EF4-FFF2-40B4-BE49-F238E27FC236}">
                  <a16:creationId xmlns:a16="http://schemas.microsoft.com/office/drawing/2014/main" id="{F34297D5-F0C2-4058-9CC1-95B3CC91A35C}"/>
                </a:ext>
              </a:extLst>
            </p:cNvPr>
            <p:cNvSpPr>
              <a:spLocks/>
            </p:cNvSpPr>
            <p:nvPr/>
          </p:nvSpPr>
          <p:spPr bwMode="auto">
            <a:xfrm>
              <a:off x="4102" y="1432"/>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7" name="Freeform 31">
              <a:extLst>
                <a:ext uri="{FF2B5EF4-FFF2-40B4-BE49-F238E27FC236}">
                  <a16:creationId xmlns:a16="http://schemas.microsoft.com/office/drawing/2014/main" id="{21AE578A-5906-4327-86BD-B0CBD12255E6}"/>
                </a:ext>
              </a:extLst>
            </p:cNvPr>
            <p:cNvSpPr>
              <a:spLocks/>
            </p:cNvSpPr>
            <p:nvPr/>
          </p:nvSpPr>
          <p:spPr bwMode="auto">
            <a:xfrm>
              <a:off x="4198" y="1216"/>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grpSp>
      <p:grpSp>
        <p:nvGrpSpPr>
          <p:cNvPr id="39" name="Group 98">
            <a:extLst>
              <a:ext uri="{FF2B5EF4-FFF2-40B4-BE49-F238E27FC236}">
                <a16:creationId xmlns:a16="http://schemas.microsoft.com/office/drawing/2014/main" id="{E6523CF5-B064-48AF-9306-A42FD5E9E073}"/>
              </a:ext>
            </a:extLst>
          </p:cNvPr>
          <p:cNvGrpSpPr>
            <a:grpSpLocks/>
          </p:cNvGrpSpPr>
          <p:nvPr/>
        </p:nvGrpSpPr>
        <p:grpSpPr bwMode="auto">
          <a:xfrm>
            <a:off x="1600200" y="1831975"/>
            <a:ext cx="1550988" cy="2282825"/>
            <a:chOff x="1160" y="737"/>
            <a:chExt cx="977" cy="1438"/>
          </a:xfrm>
        </p:grpSpPr>
        <p:grpSp>
          <p:nvGrpSpPr>
            <p:cNvPr id="40" name="Group 99">
              <a:extLst>
                <a:ext uri="{FF2B5EF4-FFF2-40B4-BE49-F238E27FC236}">
                  <a16:creationId xmlns:a16="http://schemas.microsoft.com/office/drawing/2014/main" id="{4F75F351-A17B-4F4C-BE52-3054BB53EDBA}"/>
                </a:ext>
              </a:extLst>
            </p:cNvPr>
            <p:cNvGrpSpPr>
              <a:grpSpLocks/>
            </p:cNvGrpSpPr>
            <p:nvPr/>
          </p:nvGrpSpPr>
          <p:grpSpPr bwMode="auto">
            <a:xfrm>
              <a:off x="1253" y="737"/>
              <a:ext cx="884" cy="1169"/>
              <a:chOff x="427" y="748"/>
              <a:chExt cx="884" cy="1169"/>
            </a:xfrm>
          </p:grpSpPr>
          <p:sp>
            <p:nvSpPr>
              <p:cNvPr id="46" name="Freeform 100">
                <a:extLst>
                  <a:ext uri="{FF2B5EF4-FFF2-40B4-BE49-F238E27FC236}">
                    <a16:creationId xmlns:a16="http://schemas.microsoft.com/office/drawing/2014/main" id="{87365B18-62BE-4C3E-9D8D-FD5D3819DC9A}"/>
                  </a:ext>
                </a:extLst>
              </p:cNvPr>
              <p:cNvSpPr>
                <a:spLocks/>
              </p:cNvSpPr>
              <p:nvPr/>
            </p:nvSpPr>
            <p:spPr bwMode="auto">
              <a:xfrm>
                <a:off x="427" y="1086"/>
                <a:ext cx="884" cy="645"/>
              </a:xfrm>
              <a:custGeom>
                <a:avLst/>
                <a:gdLst>
                  <a:gd name="T0" fmla="*/ 1 w 1320"/>
                  <a:gd name="T1" fmla="*/ 1 h 997"/>
                  <a:gd name="T2" fmla="*/ 1 w 1320"/>
                  <a:gd name="T3" fmla="*/ 0 h 997"/>
                  <a:gd name="T4" fmla="*/ 0 w 1320"/>
                  <a:gd name="T5" fmla="*/ 0 h 997"/>
                  <a:gd name="T6" fmla="*/ 0 w 1320"/>
                  <a:gd name="T7" fmla="*/ 1 h 997"/>
                  <a:gd name="T8" fmla="*/ 1 w 1320"/>
                  <a:gd name="T9" fmla="*/ 1 h 997"/>
                  <a:gd name="T10" fmla="*/ 0 60000 65536"/>
                  <a:gd name="T11" fmla="*/ 0 60000 65536"/>
                  <a:gd name="T12" fmla="*/ 0 60000 65536"/>
                  <a:gd name="T13" fmla="*/ 0 60000 65536"/>
                  <a:gd name="T14" fmla="*/ 0 60000 65536"/>
                  <a:gd name="T15" fmla="*/ 0 w 1320"/>
                  <a:gd name="T16" fmla="*/ 0 h 997"/>
                  <a:gd name="T17" fmla="*/ 1320 w 1320"/>
                  <a:gd name="T18" fmla="*/ 997 h 997"/>
                </a:gdLst>
                <a:ahLst/>
                <a:cxnLst>
                  <a:cxn ang="T10">
                    <a:pos x="T0" y="T1"/>
                  </a:cxn>
                  <a:cxn ang="T11">
                    <a:pos x="T2" y="T3"/>
                  </a:cxn>
                  <a:cxn ang="T12">
                    <a:pos x="T4" y="T5"/>
                  </a:cxn>
                  <a:cxn ang="T13">
                    <a:pos x="T6" y="T7"/>
                  </a:cxn>
                  <a:cxn ang="T14">
                    <a:pos x="T8" y="T9"/>
                  </a:cxn>
                </a:cxnLst>
                <a:rect l="T15" t="T16" r="T17" b="T18"/>
                <a:pathLst>
                  <a:path w="1320" h="997">
                    <a:moveTo>
                      <a:pt x="1319" y="996"/>
                    </a:moveTo>
                    <a:lnTo>
                      <a:pt x="1319" y="0"/>
                    </a:lnTo>
                    <a:lnTo>
                      <a:pt x="0" y="0"/>
                    </a:lnTo>
                    <a:lnTo>
                      <a:pt x="0" y="996"/>
                    </a:lnTo>
                    <a:lnTo>
                      <a:pt x="1319" y="996"/>
                    </a:lnTo>
                  </a:path>
                </a:pathLst>
              </a:custGeom>
              <a:solidFill>
                <a:srgbClr val="00CCFF"/>
              </a:solidFill>
              <a:ln w="12700" cap="rnd">
                <a:solidFill>
                  <a:srgbClr val="4472C4"/>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Freeform 101">
                <a:extLst>
                  <a:ext uri="{FF2B5EF4-FFF2-40B4-BE49-F238E27FC236}">
                    <a16:creationId xmlns:a16="http://schemas.microsoft.com/office/drawing/2014/main" id="{8F09C190-BACE-4CB1-8E40-B1EABE4C4684}"/>
                  </a:ext>
                </a:extLst>
              </p:cNvPr>
              <p:cNvSpPr>
                <a:spLocks/>
              </p:cNvSpPr>
              <p:nvPr/>
            </p:nvSpPr>
            <p:spPr bwMode="auto">
              <a:xfrm>
                <a:off x="427" y="1248"/>
                <a:ext cx="883" cy="664"/>
              </a:xfrm>
              <a:custGeom>
                <a:avLst/>
                <a:gdLst>
                  <a:gd name="T0" fmla="*/ 1 w 1319"/>
                  <a:gd name="T1" fmla="*/ 1 h 1027"/>
                  <a:gd name="T2" fmla="*/ 0 w 1319"/>
                  <a:gd name="T3" fmla="*/ 1 h 1027"/>
                  <a:gd name="T4" fmla="*/ 1 w 1319"/>
                  <a:gd name="T5" fmla="*/ 1 h 1027"/>
                  <a:gd name="T6" fmla="*/ 1 w 1319"/>
                  <a:gd name="T7" fmla="*/ 1 h 1027"/>
                  <a:gd name="T8" fmla="*/ 1 w 1319"/>
                  <a:gd name="T9" fmla="*/ 1 h 1027"/>
                  <a:gd name="T10" fmla="*/ 1 w 1319"/>
                  <a:gd name="T11" fmla="*/ 0 h 1027"/>
                  <a:gd name="T12" fmla="*/ 1 w 1319"/>
                  <a:gd name="T13" fmla="*/ 1 h 1027"/>
                  <a:gd name="T14" fmla="*/ 1 w 1319"/>
                  <a:gd name="T15" fmla="*/ 1 h 1027"/>
                  <a:gd name="T16" fmla="*/ 0 60000 65536"/>
                  <a:gd name="T17" fmla="*/ 0 60000 65536"/>
                  <a:gd name="T18" fmla="*/ 0 60000 65536"/>
                  <a:gd name="T19" fmla="*/ 0 60000 65536"/>
                  <a:gd name="T20" fmla="*/ 0 60000 65536"/>
                  <a:gd name="T21" fmla="*/ 0 60000 65536"/>
                  <a:gd name="T22" fmla="*/ 0 60000 65536"/>
                  <a:gd name="T23" fmla="*/ 0 60000 65536"/>
                  <a:gd name="T24" fmla="*/ 0 w 1319"/>
                  <a:gd name="T25" fmla="*/ 0 h 1027"/>
                  <a:gd name="T26" fmla="*/ 1319 w 1319"/>
                  <a:gd name="T27" fmla="*/ 1027 h 10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9" h="1027">
                    <a:moveTo>
                      <a:pt x="7" y="286"/>
                    </a:moveTo>
                    <a:lnTo>
                      <a:pt x="0" y="1026"/>
                    </a:lnTo>
                    <a:lnTo>
                      <a:pt x="1318" y="1020"/>
                    </a:lnTo>
                    <a:lnTo>
                      <a:pt x="1316" y="281"/>
                    </a:lnTo>
                    <a:lnTo>
                      <a:pt x="1013" y="262"/>
                    </a:lnTo>
                    <a:lnTo>
                      <a:pt x="647" y="0"/>
                    </a:lnTo>
                    <a:lnTo>
                      <a:pt x="279" y="247"/>
                    </a:lnTo>
                    <a:lnTo>
                      <a:pt x="7" y="286"/>
                    </a:lnTo>
                  </a:path>
                </a:pathLst>
              </a:custGeom>
              <a:solidFill>
                <a:srgbClr val="808080"/>
              </a:solidFill>
              <a:ln w="12700" cap="rnd">
                <a:solidFill>
                  <a:srgbClr val="0033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Freeform 102">
                <a:extLst>
                  <a:ext uri="{FF2B5EF4-FFF2-40B4-BE49-F238E27FC236}">
                    <a16:creationId xmlns:a16="http://schemas.microsoft.com/office/drawing/2014/main" id="{A109D19A-69CC-4645-A506-4655348FDE5E}"/>
                  </a:ext>
                </a:extLst>
              </p:cNvPr>
              <p:cNvSpPr>
                <a:spLocks/>
              </p:cNvSpPr>
              <p:nvPr/>
            </p:nvSpPr>
            <p:spPr bwMode="auto">
              <a:xfrm>
                <a:off x="427" y="749"/>
                <a:ext cx="884" cy="659"/>
              </a:xfrm>
              <a:custGeom>
                <a:avLst/>
                <a:gdLst>
                  <a:gd name="T0" fmla="*/ 0 w 1320"/>
                  <a:gd name="T1" fmla="*/ 1 h 1019"/>
                  <a:gd name="T2" fmla="*/ 0 w 1320"/>
                  <a:gd name="T3" fmla="*/ 0 h 1019"/>
                  <a:gd name="T4" fmla="*/ 1 w 1320"/>
                  <a:gd name="T5" fmla="*/ 1 h 1019"/>
                  <a:gd name="T6" fmla="*/ 1 w 1320"/>
                  <a:gd name="T7" fmla="*/ 1 h 1019"/>
                  <a:gd name="T8" fmla="*/ 1 w 1320"/>
                  <a:gd name="T9" fmla="*/ 1 h 1019"/>
                  <a:gd name="T10" fmla="*/ 1 w 1320"/>
                  <a:gd name="T11" fmla="*/ 1 h 1019"/>
                  <a:gd name="T12" fmla="*/ 1 w 1320"/>
                  <a:gd name="T13" fmla="*/ 1 h 1019"/>
                  <a:gd name="T14" fmla="*/ 0 w 1320"/>
                  <a:gd name="T15" fmla="*/ 1 h 1019"/>
                  <a:gd name="T16" fmla="*/ 0 60000 65536"/>
                  <a:gd name="T17" fmla="*/ 0 60000 65536"/>
                  <a:gd name="T18" fmla="*/ 0 60000 65536"/>
                  <a:gd name="T19" fmla="*/ 0 60000 65536"/>
                  <a:gd name="T20" fmla="*/ 0 60000 65536"/>
                  <a:gd name="T21" fmla="*/ 0 60000 65536"/>
                  <a:gd name="T22" fmla="*/ 0 60000 65536"/>
                  <a:gd name="T23" fmla="*/ 0 60000 65536"/>
                  <a:gd name="T24" fmla="*/ 0 w 1320"/>
                  <a:gd name="T25" fmla="*/ 0 h 1019"/>
                  <a:gd name="T26" fmla="*/ 1320 w 1320"/>
                  <a:gd name="T27" fmla="*/ 1019 h 10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0" h="1019">
                    <a:moveTo>
                      <a:pt x="0" y="745"/>
                    </a:moveTo>
                    <a:lnTo>
                      <a:pt x="0" y="0"/>
                    </a:lnTo>
                    <a:lnTo>
                      <a:pt x="1318" y="6"/>
                    </a:lnTo>
                    <a:lnTo>
                      <a:pt x="1319" y="754"/>
                    </a:lnTo>
                    <a:lnTo>
                      <a:pt x="1027" y="786"/>
                    </a:lnTo>
                    <a:lnTo>
                      <a:pt x="632" y="1018"/>
                    </a:lnTo>
                    <a:lnTo>
                      <a:pt x="243" y="768"/>
                    </a:lnTo>
                    <a:lnTo>
                      <a:pt x="0" y="745"/>
                    </a:lnTo>
                  </a:path>
                </a:pathLst>
              </a:custGeom>
              <a:solidFill>
                <a:srgbClr val="808080"/>
              </a:solidFill>
              <a:ln w="12700" cap="rnd">
                <a:solidFill>
                  <a:srgbClr val="0033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9" name="Freeform 103">
                <a:extLst>
                  <a:ext uri="{FF2B5EF4-FFF2-40B4-BE49-F238E27FC236}">
                    <a16:creationId xmlns:a16="http://schemas.microsoft.com/office/drawing/2014/main" id="{11F212B5-678F-4A8E-96F3-6886E87DE980}"/>
                  </a:ext>
                </a:extLst>
              </p:cNvPr>
              <p:cNvSpPr>
                <a:spLocks/>
              </p:cNvSpPr>
              <p:nvPr/>
            </p:nvSpPr>
            <p:spPr bwMode="auto">
              <a:xfrm>
                <a:off x="660" y="1299"/>
                <a:ext cx="394" cy="77"/>
              </a:xfrm>
              <a:custGeom>
                <a:avLst/>
                <a:gdLst>
                  <a:gd name="T0" fmla="*/ 1 w 588"/>
                  <a:gd name="T1" fmla="*/ 1 h 119"/>
                  <a:gd name="T2" fmla="*/ 1 w 588"/>
                  <a:gd name="T3" fmla="*/ 0 h 119"/>
                  <a:gd name="T4" fmla="*/ 0 w 588"/>
                  <a:gd name="T5" fmla="*/ 0 h 119"/>
                  <a:gd name="T6" fmla="*/ 0 w 588"/>
                  <a:gd name="T7" fmla="*/ 1 h 119"/>
                  <a:gd name="T8" fmla="*/ 1 w 588"/>
                  <a:gd name="T9" fmla="*/ 1 h 119"/>
                  <a:gd name="T10" fmla="*/ 0 60000 65536"/>
                  <a:gd name="T11" fmla="*/ 0 60000 65536"/>
                  <a:gd name="T12" fmla="*/ 0 60000 65536"/>
                  <a:gd name="T13" fmla="*/ 0 60000 65536"/>
                  <a:gd name="T14" fmla="*/ 0 60000 65536"/>
                  <a:gd name="T15" fmla="*/ 0 w 588"/>
                  <a:gd name="T16" fmla="*/ 0 h 119"/>
                  <a:gd name="T17" fmla="*/ 588 w 588"/>
                  <a:gd name="T18" fmla="*/ 119 h 119"/>
                </a:gdLst>
                <a:ahLst/>
                <a:cxnLst>
                  <a:cxn ang="T10">
                    <a:pos x="T0" y="T1"/>
                  </a:cxn>
                  <a:cxn ang="T11">
                    <a:pos x="T2" y="T3"/>
                  </a:cxn>
                  <a:cxn ang="T12">
                    <a:pos x="T4" y="T5"/>
                  </a:cxn>
                  <a:cxn ang="T13">
                    <a:pos x="T6" y="T7"/>
                  </a:cxn>
                  <a:cxn ang="T14">
                    <a:pos x="T8" y="T9"/>
                  </a:cxn>
                </a:cxnLst>
                <a:rect l="T15" t="T16" r="T17" b="T18"/>
                <a:pathLst>
                  <a:path w="588" h="119">
                    <a:moveTo>
                      <a:pt x="587" y="118"/>
                    </a:moveTo>
                    <a:lnTo>
                      <a:pt x="587" y="0"/>
                    </a:lnTo>
                    <a:lnTo>
                      <a:pt x="0" y="0"/>
                    </a:lnTo>
                    <a:lnTo>
                      <a:pt x="0" y="118"/>
                    </a:lnTo>
                    <a:lnTo>
                      <a:pt x="587" y="118"/>
                    </a:lnTo>
                  </a:path>
                </a:pathLst>
              </a:custGeom>
              <a:solidFill>
                <a:srgbClr val="CCCCCC"/>
              </a:solidFill>
              <a:ln w="12700" cap="rnd">
                <a:solidFill>
                  <a:srgbClr val="0033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Freeform 104">
                <a:extLst>
                  <a:ext uri="{FF2B5EF4-FFF2-40B4-BE49-F238E27FC236}">
                    <a16:creationId xmlns:a16="http://schemas.microsoft.com/office/drawing/2014/main" id="{5FE3DA62-3DC0-4146-868F-CA686584492D}"/>
                  </a:ext>
                </a:extLst>
              </p:cNvPr>
              <p:cNvSpPr>
                <a:spLocks/>
              </p:cNvSpPr>
              <p:nvPr/>
            </p:nvSpPr>
            <p:spPr bwMode="auto">
              <a:xfrm>
                <a:off x="702" y="748"/>
                <a:ext cx="317" cy="1166"/>
              </a:xfrm>
              <a:custGeom>
                <a:avLst/>
                <a:gdLst>
                  <a:gd name="T0" fmla="*/ 0 w 473"/>
                  <a:gd name="T1" fmla="*/ 1 h 1801"/>
                  <a:gd name="T2" fmla="*/ 0 w 473"/>
                  <a:gd name="T3" fmla="*/ 0 h 1801"/>
                  <a:gd name="T4" fmla="*/ 1 w 473"/>
                  <a:gd name="T5" fmla="*/ 0 h 1801"/>
                  <a:gd name="T6" fmla="*/ 1 w 473"/>
                  <a:gd name="T7" fmla="*/ 1 h 1801"/>
                  <a:gd name="T8" fmla="*/ 0 w 473"/>
                  <a:gd name="T9" fmla="*/ 1 h 1801"/>
                  <a:gd name="T10" fmla="*/ 0 60000 65536"/>
                  <a:gd name="T11" fmla="*/ 0 60000 65536"/>
                  <a:gd name="T12" fmla="*/ 0 60000 65536"/>
                  <a:gd name="T13" fmla="*/ 0 60000 65536"/>
                  <a:gd name="T14" fmla="*/ 0 60000 65536"/>
                  <a:gd name="T15" fmla="*/ 0 w 473"/>
                  <a:gd name="T16" fmla="*/ 0 h 1801"/>
                  <a:gd name="T17" fmla="*/ 473 w 473"/>
                  <a:gd name="T18" fmla="*/ 1801 h 1801"/>
                </a:gdLst>
                <a:ahLst/>
                <a:cxnLst>
                  <a:cxn ang="T10">
                    <a:pos x="T0" y="T1"/>
                  </a:cxn>
                  <a:cxn ang="T11">
                    <a:pos x="T2" y="T3"/>
                  </a:cxn>
                  <a:cxn ang="T12">
                    <a:pos x="T4" y="T5"/>
                  </a:cxn>
                  <a:cxn ang="T13">
                    <a:pos x="T6" y="T7"/>
                  </a:cxn>
                  <a:cxn ang="T14">
                    <a:pos x="T8" y="T9"/>
                  </a:cxn>
                </a:cxnLst>
                <a:rect l="T15" t="T16" r="T17" b="T18"/>
                <a:pathLst>
                  <a:path w="473" h="1801">
                    <a:moveTo>
                      <a:pt x="0" y="1800"/>
                    </a:moveTo>
                    <a:lnTo>
                      <a:pt x="0" y="0"/>
                    </a:lnTo>
                    <a:lnTo>
                      <a:pt x="472" y="0"/>
                    </a:lnTo>
                    <a:lnTo>
                      <a:pt x="472" y="1800"/>
                    </a:lnTo>
                    <a:lnTo>
                      <a:pt x="0" y="1800"/>
                    </a:lnTo>
                  </a:path>
                </a:pathLst>
              </a:custGeom>
              <a:solidFill>
                <a:srgbClr val="4D4D4D"/>
              </a:solidFill>
              <a:ln w="12700" cap="rnd">
                <a:solidFill>
                  <a:srgbClr val="0033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 name="Freeform 105">
                <a:extLst>
                  <a:ext uri="{FF2B5EF4-FFF2-40B4-BE49-F238E27FC236}">
                    <a16:creationId xmlns:a16="http://schemas.microsoft.com/office/drawing/2014/main" id="{19EA545F-84C7-473E-938B-66D67197548F}"/>
                  </a:ext>
                </a:extLst>
              </p:cNvPr>
              <p:cNvSpPr>
                <a:spLocks/>
              </p:cNvSpPr>
              <p:nvPr/>
            </p:nvSpPr>
            <p:spPr bwMode="auto">
              <a:xfrm>
                <a:off x="855" y="751"/>
                <a:ext cx="1" cy="1166"/>
              </a:xfrm>
              <a:custGeom>
                <a:avLst/>
                <a:gdLst>
                  <a:gd name="T0" fmla="*/ 0 w 1"/>
                  <a:gd name="T1" fmla="*/ 0 h 1801"/>
                  <a:gd name="T2" fmla="*/ 0 w 1"/>
                  <a:gd name="T3" fmla="*/ 1 h 1801"/>
                  <a:gd name="T4" fmla="*/ 0 w 1"/>
                  <a:gd name="T5" fmla="*/ 1 h 1801"/>
                  <a:gd name="T6" fmla="*/ 0 w 1"/>
                  <a:gd name="T7" fmla="*/ 1 h 1801"/>
                  <a:gd name="T8" fmla="*/ 0 w 1"/>
                  <a:gd name="T9" fmla="*/ 1 h 1801"/>
                  <a:gd name="T10" fmla="*/ 0 60000 65536"/>
                  <a:gd name="T11" fmla="*/ 0 60000 65536"/>
                  <a:gd name="T12" fmla="*/ 0 60000 65536"/>
                  <a:gd name="T13" fmla="*/ 0 60000 65536"/>
                  <a:gd name="T14" fmla="*/ 0 60000 65536"/>
                  <a:gd name="T15" fmla="*/ 0 w 1"/>
                  <a:gd name="T16" fmla="*/ 0 h 1801"/>
                  <a:gd name="T17" fmla="*/ 1 w 1"/>
                  <a:gd name="T18" fmla="*/ 1801 h 1801"/>
                </a:gdLst>
                <a:ahLst/>
                <a:cxnLst>
                  <a:cxn ang="T10">
                    <a:pos x="T0" y="T1"/>
                  </a:cxn>
                  <a:cxn ang="T11">
                    <a:pos x="T2" y="T3"/>
                  </a:cxn>
                  <a:cxn ang="T12">
                    <a:pos x="T4" y="T5"/>
                  </a:cxn>
                  <a:cxn ang="T13">
                    <a:pos x="T6" y="T7"/>
                  </a:cxn>
                  <a:cxn ang="T14">
                    <a:pos x="T8" y="T9"/>
                  </a:cxn>
                </a:cxnLst>
                <a:rect l="T15" t="T16" r="T17" b="T18"/>
                <a:pathLst>
                  <a:path w="1" h="1801">
                    <a:moveTo>
                      <a:pt x="0" y="0"/>
                    </a:moveTo>
                    <a:lnTo>
                      <a:pt x="0" y="1041"/>
                    </a:lnTo>
                    <a:lnTo>
                      <a:pt x="0" y="1575"/>
                    </a:lnTo>
                    <a:lnTo>
                      <a:pt x="0" y="1772"/>
                    </a:lnTo>
                    <a:lnTo>
                      <a:pt x="0" y="1800"/>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 name="Freeform 106">
                <a:extLst>
                  <a:ext uri="{FF2B5EF4-FFF2-40B4-BE49-F238E27FC236}">
                    <a16:creationId xmlns:a16="http://schemas.microsoft.com/office/drawing/2014/main" id="{69D53B82-5C24-4971-B274-1AB06F5ADD0C}"/>
                  </a:ext>
                </a:extLst>
              </p:cNvPr>
              <p:cNvSpPr>
                <a:spLocks/>
              </p:cNvSpPr>
              <p:nvPr/>
            </p:nvSpPr>
            <p:spPr bwMode="auto">
              <a:xfrm>
                <a:off x="758" y="1237"/>
                <a:ext cx="9" cy="22"/>
              </a:xfrm>
              <a:custGeom>
                <a:avLst/>
                <a:gdLst>
                  <a:gd name="T0" fmla="*/ 0 w 14"/>
                  <a:gd name="T1" fmla="*/ 1 h 34"/>
                  <a:gd name="T2" fmla="*/ 1 w 14"/>
                  <a:gd name="T3" fmla="*/ 1 h 34"/>
                  <a:gd name="T4" fmla="*/ 1 w 14"/>
                  <a:gd name="T5" fmla="*/ 1 h 34"/>
                  <a:gd name="T6" fmla="*/ 1 w 14"/>
                  <a:gd name="T7" fmla="*/ 1 h 34"/>
                  <a:gd name="T8" fmla="*/ 1 w 14"/>
                  <a:gd name="T9" fmla="*/ 1 h 34"/>
                  <a:gd name="T10" fmla="*/ 1 w 14"/>
                  <a:gd name="T11" fmla="*/ 1 h 34"/>
                  <a:gd name="T12" fmla="*/ 1 w 14"/>
                  <a:gd name="T13" fmla="*/ 1 h 34"/>
                  <a:gd name="T14" fmla="*/ 1 w 14"/>
                  <a:gd name="T15" fmla="*/ 1 h 34"/>
                  <a:gd name="T16" fmla="*/ 1 w 14"/>
                  <a:gd name="T17" fmla="*/ 1 h 34"/>
                  <a:gd name="T18" fmla="*/ 1 w 14"/>
                  <a:gd name="T19" fmla="*/ 1 h 34"/>
                  <a:gd name="T20" fmla="*/ 1 w 14"/>
                  <a:gd name="T21" fmla="*/ 1 h 34"/>
                  <a:gd name="T22" fmla="*/ 1 w 14"/>
                  <a:gd name="T23" fmla="*/ 1 h 34"/>
                  <a:gd name="T24" fmla="*/ 1 w 14"/>
                  <a:gd name="T25" fmla="*/ 0 h 34"/>
                  <a:gd name="T26" fmla="*/ 1 w 14"/>
                  <a:gd name="T27" fmla="*/ 1 h 34"/>
                  <a:gd name="T28" fmla="*/ 1 w 14"/>
                  <a:gd name="T29" fmla="*/ 1 h 34"/>
                  <a:gd name="T30" fmla="*/ 1 w 14"/>
                  <a:gd name="T31" fmla="*/ 1 h 34"/>
                  <a:gd name="T32" fmla="*/ 0 w 1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4"/>
                  <a:gd name="T53" fmla="*/ 14 w 1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4">
                    <a:moveTo>
                      <a:pt x="0" y="17"/>
                    </a:moveTo>
                    <a:lnTo>
                      <a:pt x="1" y="23"/>
                    </a:lnTo>
                    <a:lnTo>
                      <a:pt x="2" y="28"/>
                    </a:lnTo>
                    <a:lnTo>
                      <a:pt x="5" y="32"/>
                    </a:lnTo>
                    <a:lnTo>
                      <a:pt x="8" y="33"/>
                    </a:lnTo>
                    <a:lnTo>
                      <a:pt x="10" y="32"/>
                    </a:lnTo>
                    <a:lnTo>
                      <a:pt x="11" y="28"/>
                    </a:lnTo>
                    <a:lnTo>
                      <a:pt x="12" y="23"/>
                    </a:lnTo>
                    <a:lnTo>
                      <a:pt x="13" y="17"/>
                    </a:lnTo>
                    <a:lnTo>
                      <a:pt x="12" y="11"/>
                    </a:lnTo>
                    <a:lnTo>
                      <a:pt x="11" y="5"/>
                    </a:lnTo>
                    <a:lnTo>
                      <a:pt x="10" y="2"/>
                    </a:lnTo>
                    <a:lnTo>
                      <a:pt x="8" y="0"/>
                    </a:lnTo>
                    <a:lnTo>
                      <a:pt x="5" y="2"/>
                    </a:lnTo>
                    <a:lnTo>
                      <a:pt x="2" y="5"/>
                    </a:lnTo>
                    <a:lnTo>
                      <a:pt x="1" y="11"/>
                    </a:lnTo>
                    <a:lnTo>
                      <a:pt x="0" y="17"/>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Freeform 107">
                <a:extLst>
                  <a:ext uri="{FF2B5EF4-FFF2-40B4-BE49-F238E27FC236}">
                    <a16:creationId xmlns:a16="http://schemas.microsoft.com/office/drawing/2014/main" id="{99A5177E-73E7-474C-97BF-5BD19B6FE772}"/>
                  </a:ext>
                </a:extLst>
              </p:cNvPr>
              <p:cNvSpPr>
                <a:spLocks/>
              </p:cNvSpPr>
              <p:nvPr/>
            </p:nvSpPr>
            <p:spPr bwMode="auto">
              <a:xfrm>
                <a:off x="740" y="1057"/>
                <a:ext cx="7" cy="31"/>
              </a:xfrm>
              <a:custGeom>
                <a:avLst/>
                <a:gdLst>
                  <a:gd name="T0" fmla="*/ 0 w 10"/>
                  <a:gd name="T1" fmla="*/ 1 h 48"/>
                  <a:gd name="T2" fmla="*/ 1 w 10"/>
                  <a:gd name="T3" fmla="*/ 1 h 48"/>
                  <a:gd name="T4" fmla="*/ 1 w 10"/>
                  <a:gd name="T5" fmla="*/ 1 h 48"/>
                  <a:gd name="T6" fmla="*/ 1 w 10"/>
                  <a:gd name="T7" fmla="*/ 1 h 48"/>
                  <a:gd name="T8" fmla="*/ 1 w 10"/>
                  <a:gd name="T9" fmla="*/ 1 h 48"/>
                  <a:gd name="T10" fmla="*/ 1 w 10"/>
                  <a:gd name="T11" fmla="*/ 1 h 48"/>
                  <a:gd name="T12" fmla="*/ 1 w 10"/>
                  <a:gd name="T13" fmla="*/ 1 h 48"/>
                  <a:gd name="T14" fmla="*/ 1 w 10"/>
                  <a:gd name="T15" fmla="*/ 1 h 48"/>
                  <a:gd name="T16" fmla="*/ 1 w 10"/>
                  <a:gd name="T17" fmla="*/ 1 h 48"/>
                  <a:gd name="T18" fmla="*/ 1 w 10"/>
                  <a:gd name="T19" fmla="*/ 1 h 48"/>
                  <a:gd name="T20" fmla="*/ 1 w 10"/>
                  <a:gd name="T21" fmla="*/ 1 h 48"/>
                  <a:gd name="T22" fmla="*/ 1 w 10"/>
                  <a:gd name="T23" fmla="*/ 1 h 48"/>
                  <a:gd name="T24" fmla="*/ 1 w 10"/>
                  <a:gd name="T25" fmla="*/ 0 h 48"/>
                  <a:gd name="T26" fmla="*/ 1 w 10"/>
                  <a:gd name="T27" fmla="*/ 1 h 48"/>
                  <a:gd name="T28" fmla="*/ 1 w 10"/>
                  <a:gd name="T29" fmla="*/ 1 h 48"/>
                  <a:gd name="T30" fmla="*/ 1 w 10"/>
                  <a:gd name="T31" fmla="*/ 1 h 48"/>
                  <a:gd name="T32" fmla="*/ 0 w 10"/>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0" y="23"/>
                    </a:moveTo>
                    <a:lnTo>
                      <a:pt x="1" y="34"/>
                    </a:lnTo>
                    <a:lnTo>
                      <a:pt x="1" y="41"/>
                    </a:lnTo>
                    <a:lnTo>
                      <a:pt x="3" y="45"/>
                    </a:lnTo>
                    <a:lnTo>
                      <a:pt x="6" y="47"/>
                    </a:lnTo>
                    <a:lnTo>
                      <a:pt x="7" y="45"/>
                    </a:lnTo>
                    <a:lnTo>
                      <a:pt x="8" y="41"/>
                    </a:lnTo>
                    <a:lnTo>
                      <a:pt x="8" y="34"/>
                    </a:lnTo>
                    <a:lnTo>
                      <a:pt x="9" y="23"/>
                    </a:lnTo>
                    <a:lnTo>
                      <a:pt x="8" y="13"/>
                    </a:lnTo>
                    <a:lnTo>
                      <a:pt x="8" y="6"/>
                    </a:lnTo>
                    <a:lnTo>
                      <a:pt x="7" y="2"/>
                    </a:lnTo>
                    <a:lnTo>
                      <a:pt x="6" y="0"/>
                    </a:lnTo>
                    <a:lnTo>
                      <a:pt x="3" y="2"/>
                    </a:lnTo>
                    <a:lnTo>
                      <a:pt x="1" y="6"/>
                    </a:lnTo>
                    <a:lnTo>
                      <a:pt x="1" y="13"/>
                    </a:lnTo>
                    <a:lnTo>
                      <a:pt x="0" y="23"/>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 name="Freeform 108">
                <a:extLst>
                  <a:ext uri="{FF2B5EF4-FFF2-40B4-BE49-F238E27FC236}">
                    <a16:creationId xmlns:a16="http://schemas.microsoft.com/office/drawing/2014/main" id="{CDC1BCB4-F0B6-4F28-AD7D-426A5B119981}"/>
                  </a:ext>
                </a:extLst>
              </p:cNvPr>
              <p:cNvSpPr>
                <a:spLocks/>
              </p:cNvSpPr>
              <p:nvPr/>
            </p:nvSpPr>
            <p:spPr bwMode="auto">
              <a:xfrm>
                <a:off x="777" y="1522"/>
                <a:ext cx="9" cy="25"/>
              </a:xfrm>
              <a:custGeom>
                <a:avLst/>
                <a:gdLst>
                  <a:gd name="T0" fmla="*/ 0 w 14"/>
                  <a:gd name="T1" fmla="*/ 1 h 40"/>
                  <a:gd name="T2" fmla="*/ 0 w 14"/>
                  <a:gd name="T3" fmla="*/ 1 h 40"/>
                  <a:gd name="T4" fmla="*/ 1 w 14"/>
                  <a:gd name="T5" fmla="*/ 1 h 40"/>
                  <a:gd name="T6" fmla="*/ 1 w 14"/>
                  <a:gd name="T7" fmla="*/ 1 h 40"/>
                  <a:gd name="T8" fmla="*/ 1 w 14"/>
                  <a:gd name="T9" fmla="*/ 1 h 40"/>
                  <a:gd name="T10" fmla="*/ 1 w 14"/>
                  <a:gd name="T11" fmla="*/ 1 h 40"/>
                  <a:gd name="T12" fmla="*/ 1 w 14"/>
                  <a:gd name="T13" fmla="*/ 1 h 40"/>
                  <a:gd name="T14" fmla="*/ 1 w 14"/>
                  <a:gd name="T15" fmla="*/ 1 h 40"/>
                  <a:gd name="T16" fmla="*/ 1 w 14"/>
                  <a:gd name="T17" fmla="*/ 1 h 40"/>
                  <a:gd name="T18" fmla="*/ 1 w 14"/>
                  <a:gd name="T19" fmla="*/ 1 h 40"/>
                  <a:gd name="T20" fmla="*/ 1 w 14"/>
                  <a:gd name="T21" fmla="*/ 1 h 40"/>
                  <a:gd name="T22" fmla="*/ 1 w 14"/>
                  <a:gd name="T23" fmla="*/ 1 h 40"/>
                  <a:gd name="T24" fmla="*/ 1 w 14"/>
                  <a:gd name="T25" fmla="*/ 0 h 40"/>
                  <a:gd name="T26" fmla="*/ 1 w 14"/>
                  <a:gd name="T27" fmla="*/ 1 h 40"/>
                  <a:gd name="T28" fmla="*/ 1 w 14"/>
                  <a:gd name="T29" fmla="*/ 1 h 40"/>
                  <a:gd name="T30" fmla="*/ 0 w 14"/>
                  <a:gd name="T31" fmla="*/ 1 h 40"/>
                  <a:gd name="T32" fmla="*/ 0 w 14"/>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6"/>
                    </a:moveTo>
                    <a:lnTo>
                      <a:pt x="0" y="26"/>
                    </a:lnTo>
                    <a:lnTo>
                      <a:pt x="2" y="33"/>
                    </a:lnTo>
                    <a:lnTo>
                      <a:pt x="5" y="38"/>
                    </a:lnTo>
                    <a:lnTo>
                      <a:pt x="7" y="39"/>
                    </a:lnTo>
                    <a:lnTo>
                      <a:pt x="9" y="38"/>
                    </a:lnTo>
                    <a:lnTo>
                      <a:pt x="11" y="33"/>
                    </a:lnTo>
                    <a:lnTo>
                      <a:pt x="12" y="26"/>
                    </a:lnTo>
                    <a:lnTo>
                      <a:pt x="13" y="16"/>
                    </a:lnTo>
                    <a:lnTo>
                      <a:pt x="12" y="10"/>
                    </a:lnTo>
                    <a:lnTo>
                      <a:pt x="11" y="5"/>
                    </a:lnTo>
                    <a:lnTo>
                      <a:pt x="9" y="1"/>
                    </a:lnTo>
                    <a:lnTo>
                      <a:pt x="7" y="0"/>
                    </a:lnTo>
                    <a:lnTo>
                      <a:pt x="5" y="1"/>
                    </a:lnTo>
                    <a:lnTo>
                      <a:pt x="2" y="5"/>
                    </a:lnTo>
                    <a:lnTo>
                      <a:pt x="0" y="1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 name="Freeform 109">
                <a:extLst>
                  <a:ext uri="{FF2B5EF4-FFF2-40B4-BE49-F238E27FC236}">
                    <a16:creationId xmlns:a16="http://schemas.microsoft.com/office/drawing/2014/main" id="{5EFB2348-5DAC-4E90-885C-7AA8AB4E9EFC}"/>
                  </a:ext>
                </a:extLst>
              </p:cNvPr>
              <p:cNvSpPr>
                <a:spLocks/>
              </p:cNvSpPr>
              <p:nvPr/>
            </p:nvSpPr>
            <p:spPr bwMode="auto">
              <a:xfrm>
                <a:off x="773" y="917"/>
                <a:ext cx="3" cy="26"/>
              </a:xfrm>
              <a:custGeom>
                <a:avLst/>
                <a:gdLst>
                  <a:gd name="T0" fmla="*/ 0 w 4"/>
                  <a:gd name="T1" fmla="*/ 1 h 41"/>
                  <a:gd name="T2" fmla="*/ 0 w 4"/>
                  <a:gd name="T3" fmla="*/ 1 h 41"/>
                  <a:gd name="T4" fmla="*/ 1 w 4"/>
                  <a:gd name="T5" fmla="*/ 1 h 41"/>
                  <a:gd name="T6" fmla="*/ 1 w 4"/>
                  <a:gd name="T7" fmla="*/ 1 h 41"/>
                  <a:gd name="T8" fmla="*/ 2 w 4"/>
                  <a:gd name="T9" fmla="*/ 1 h 41"/>
                  <a:gd name="T10" fmla="*/ 2 w 4"/>
                  <a:gd name="T11" fmla="*/ 1 h 41"/>
                  <a:gd name="T12" fmla="*/ 2 w 4"/>
                  <a:gd name="T13" fmla="*/ 1 h 41"/>
                  <a:gd name="T14" fmla="*/ 2 w 4"/>
                  <a:gd name="T15" fmla="*/ 1 h 41"/>
                  <a:gd name="T16" fmla="*/ 2 w 4"/>
                  <a:gd name="T17" fmla="*/ 1 h 41"/>
                  <a:gd name="T18" fmla="*/ 2 w 4"/>
                  <a:gd name="T19" fmla="*/ 0 h 41"/>
                  <a:gd name="T20" fmla="*/ 1 w 4"/>
                  <a:gd name="T21" fmla="*/ 1 h 41"/>
                  <a:gd name="T22" fmla="*/ 1 w 4"/>
                  <a:gd name="T23" fmla="*/ 1 h 41"/>
                  <a:gd name="T24" fmla="*/ 0 w 4"/>
                  <a:gd name="T25" fmla="*/ 1 h 41"/>
                  <a:gd name="T26" fmla="*/ 0 w 4"/>
                  <a:gd name="T27" fmla="*/ 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41"/>
                  <a:gd name="T44" fmla="*/ 4 w 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41">
                    <a:moveTo>
                      <a:pt x="0" y="16"/>
                    </a:moveTo>
                    <a:lnTo>
                      <a:pt x="0" y="27"/>
                    </a:lnTo>
                    <a:lnTo>
                      <a:pt x="1" y="34"/>
                    </a:lnTo>
                    <a:lnTo>
                      <a:pt x="1" y="38"/>
                    </a:lnTo>
                    <a:lnTo>
                      <a:pt x="2" y="40"/>
                    </a:lnTo>
                    <a:lnTo>
                      <a:pt x="2" y="37"/>
                    </a:lnTo>
                    <a:lnTo>
                      <a:pt x="3" y="31"/>
                    </a:lnTo>
                    <a:lnTo>
                      <a:pt x="3" y="23"/>
                    </a:lnTo>
                    <a:lnTo>
                      <a:pt x="3" y="16"/>
                    </a:lnTo>
                    <a:lnTo>
                      <a:pt x="2" y="0"/>
                    </a:lnTo>
                    <a:lnTo>
                      <a:pt x="1" y="2"/>
                    </a:lnTo>
                    <a:lnTo>
                      <a:pt x="1" y="5"/>
                    </a:lnTo>
                    <a:lnTo>
                      <a:pt x="0" y="11"/>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 name="Freeform 110">
                <a:extLst>
                  <a:ext uri="{FF2B5EF4-FFF2-40B4-BE49-F238E27FC236}">
                    <a16:creationId xmlns:a16="http://schemas.microsoft.com/office/drawing/2014/main" id="{A8066E46-39D7-4DA1-BC17-1D10EFBCA217}"/>
                  </a:ext>
                </a:extLst>
              </p:cNvPr>
              <p:cNvSpPr>
                <a:spLocks/>
              </p:cNvSpPr>
              <p:nvPr/>
            </p:nvSpPr>
            <p:spPr bwMode="auto">
              <a:xfrm>
                <a:off x="720" y="757"/>
                <a:ext cx="7" cy="32"/>
              </a:xfrm>
              <a:custGeom>
                <a:avLst/>
                <a:gdLst>
                  <a:gd name="T0" fmla="*/ 0 w 10"/>
                  <a:gd name="T1" fmla="*/ 1 h 49"/>
                  <a:gd name="T2" fmla="*/ 1 w 10"/>
                  <a:gd name="T3" fmla="*/ 1 h 49"/>
                  <a:gd name="T4" fmla="*/ 1 w 10"/>
                  <a:gd name="T5" fmla="*/ 1 h 49"/>
                  <a:gd name="T6" fmla="*/ 1 w 10"/>
                  <a:gd name="T7" fmla="*/ 1 h 49"/>
                  <a:gd name="T8" fmla="*/ 1 w 10"/>
                  <a:gd name="T9" fmla="*/ 1 h 49"/>
                  <a:gd name="T10" fmla="*/ 1 w 10"/>
                  <a:gd name="T11" fmla="*/ 1 h 49"/>
                  <a:gd name="T12" fmla="*/ 1 w 10"/>
                  <a:gd name="T13" fmla="*/ 1 h 49"/>
                  <a:gd name="T14" fmla="*/ 1 w 10"/>
                  <a:gd name="T15" fmla="*/ 1 h 49"/>
                  <a:gd name="T16" fmla="*/ 1 w 10"/>
                  <a:gd name="T17" fmla="*/ 1 h 49"/>
                  <a:gd name="T18" fmla="*/ 1 w 10"/>
                  <a:gd name="T19" fmla="*/ 1 h 49"/>
                  <a:gd name="T20" fmla="*/ 1 w 10"/>
                  <a:gd name="T21" fmla="*/ 1 h 49"/>
                  <a:gd name="T22" fmla="*/ 1 w 10"/>
                  <a:gd name="T23" fmla="*/ 1 h 49"/>
                  <a:gd name="T24" fmla="*/ 1 w 10"/>
                  <a:gd name="T25" fmla="*/ 0 h 49"/>
                  <a:gd name="T26" fmla="*/ 1 w 10"/>
                  <a:gd name="T27" fmla="*/ 1 h 49"/>
                  <a:gd name="T28" fmla="*/ 1 w 10"/>
                  <a:gd name="T29" fmla="*/ 1 h 49"/>
                  <a:gd name="T30" fmla="*/ 1 w 10"/>
                  <a:gd name="T31" fmla="*/ 1 h 49"/>
                  <a:gd name="T32" fmla="*/ 0 w 10"/>
                  <a:gd name="T33" fmla="*/ 1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9"/>
                  <a:gd name="T53" fmla="*/ 10 w 10"/>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9">
                    <a:moveTo>
                      <a:pt x="0" y="24"/>
                    </a:moveTo>
                    <a:lnTo>
                      <a:pt x="1" y="34"/>
                    </a:lnTo>
                    <a:lnTo>
                      <a:pt x="1" y="42"/>
                    </a:lnTo>
                    <a:lnTo>
                      <a:pt x="3" y="46"/>
                    </a:lnTo>
                    <a:lnTo>
                      <a:pt x="6" y="48"/>
                    </a:lnTo>
                    <a:lnTo>
                      <a:pt x="7" y="46"/>
                    </a:lnTo>
                    <a:lnTo>
                      <a:pt x="8" y="42"/>
                    </a:lnTo>
                    <a:lnTo>
                      <a:pt x="9" y="34"/>
                    </a:lnTo>
                    <a:lnTo>
                      <a:pt x="9" y="24"/>
                    </a:lnTo>
                    <a:lnTo>
                      <a:pt x="9" y="13"/>
                    </a:lnTo>
                    <a:lnTo>
                      <a:pt x="8" y="6"/>
                    </a:lnTo>
                    <a:lnTo>
                      <a:pt x="7" y="1"/>
                    </a:lnTo>
                    <a:lnTo>
                      <a:pt x="6" y="0"/>
                    </a:lnTo>
                    <a:lnTo>
                      <a:pt x="3" y="1"/>
                    </a:lnTo>
                    <a:lnTo>
                      <a:pt x="1" y="6"/>
                    </a:lnTo>
                    <a:lnTo>
                      <a:pt x="1" y="13"/>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 name="Freeform 111">
                <a:extLst>
                  <a:ext uri="{FF2B5EF4-FFF2-40B4-BE49-F238E27FC236}">
                    <a16:creationId xmlns:a16="http://schemas.microsoft.com/office/drawing/2014/main" id="{D29AA3FE-9A27-41D5-BE62-14FBB4609A6F}"/>
                  </a:ext>
                </a:extLst>
              </p:cNvPr>
              <p:cNvSpPr>
                <a:spLocks/>
              </p:cNvSpPr>
              <p:nvPr/>
            </p:nvSpPr>
            <p:spPr bwMode="auto">
              <a:xfrm>
                <a:off x="792" y="1842"/>
                <a:ext cx="3" cy="21"/>
              </a:xfrm>
              <a:custGeom>
                <a:avLst/>
                <a:gdLst>
                  <a:gd name="T0" fmla="*/ 0 w 4"/>
                  <a:gd name="T1" fmla="*/ 1 h 33"/>
                  <a:gd name="T2" fmla="*/ 0 w 4"/>
                  <a:gd name="T3" fmla="*/ 1 h 33"/>
                  <a:gd name="T4" fmla="*/ 1 w 4"/>
                  <a:gd name="T5" fmla="*/ 1 h 33"/>
                  <a:gd name="T6" fmla="*/ 2 w 4"/>
                  <a:gd name="T7" fmla="*/ 1 h 33"/>
                  <a:gd name="T8" fmla="*/ 2 w 4"/>
                  <a:gd name="T9" fmla="*/ 1 h 33"/>
                  <a:gd name="T10" fmla="*/ 2 w 4"/>
                  <a:gd name="T11" fmla="*/ 1 h 33"/>
                  <a:gd name="T12" fmla="*/ 2 w 4"/>
                  <a:gd name="T13" fmla="*/ 1 h 33"/>
                  <a:gd name="T14" fmla="*/ 2 w 4"/>
                  <a:gd name="T15" fmla="*/ 1 h 33"/>
                  <a:gd name="T16" fmla="*/ 2 w 4"/>
                  <a:gd name="T17" fmla="*/ 1 h 33"/>
                  <a:gd name="T18" fmla="*/ 2 w 4"/>
                  <a:gd name="T19" fmla="*/ 1 h 33"/>
                  <a:gd name="T20" fmla="*/ 2 w 4"/>
                  <a:gd name="T21" fmla="*/ 1 h 33"/>
                  <a:gd name="T22" fmla="*/ 2 w 4"/>
                  <a:gd name="T23" fmla="*/ 1 h 33"/>
                  <a:gd name="T24" fmla="*/ 2 w 4"/>
                  <a:gd name="T25" fmla="*/ 0 h 33"/>
                  <a:gd name="T26" fmla="*/ 0 w 4"/>
                  <a:gd name="T27" fmla="*/ 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3"/>
                  <a:gd name="T44" fmla="*/ 4 w 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3">
                    <a:moveTo>
                      <a:pt x="0" y="16"/>
                    </a:moveTo>
                    <a:lnTo>
                      <a:pt x="0" y="18"/>
                    </a:lnTo>
                    <a:lnTo>
                      <a:pt x="1" y="24"/>
                    </a:lnTo>
                    <a:lnTo>
                      <a:pt x="2" y="29"/>
                    </a:lnTo>
                    <a:lnTo>
                      <a:pt x="2" y="32"/>
                    </a:lnTo>
                    <a:lnTo>
                      <a:pt x="2" y="31"/>
                    </a:lnTo>
                    <a:lnTo>
                      <a:pt x="3" y="27"/>
                    </a:lnTo>
                    <a:lnTo>
                      <a:pt x="3" y="22"/>
                    </a:lnTo>
                    <a:lnTo>
                      <a:pt x="3" y="16"/>
                    </a:lnTo>
                    <a:lnTo>
                      <a:pt x="3" y="10"/>
                    </a:lnTo>
                    <a:lnTo>
                      <a:pt x="3" y="5"/>
                    </a:lnTo>
                    <a:lnTo>
                      <a:pt x="2" y="1"/>
                    </a:lnTo>
                    <a:lnTo>
                      <a:pt x="2" y="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 name="Freeform 112">
                <a:extLst>
                  <a:ext uri="{FF2B5EF4-FFF2-40B4-BE49-F238E27FC236}">
                    <a16:creationId xmlns:a16="http://schemas.microsoft.com/office/drawing/2014/main" id="{870A7D09-05F6-4EE1-8E05-FEC2E1E2AA9E}"/>
                  </a:ext>
                </a:extLst>
              </p:cNvPr>
              <p:cNvSpPr>
                <a:spLocks/>
              </p:cNvSpPr>
              <p:nvPr/>
            </p:nvSpPr>
            <p:spPr bwMode="auto">
              <a:xfrm>
                <a:off x="813" y="1093"/>
                <a:ext cx="10" cy="31"/>
              </a:xfrm>
              <a:custGeom>
                <a:avLst/>
                <a:gdLst>
                  <a:gd name="T0" fmla="*/ 0 w 15"/>
                  <a:gd name="T1" fmla="*/ 1 h 48"/>
                  <a:gd name="T2" fmla="*/ 1 w 15"/>
                  <a:gd name="T3" fmla="*/ 1 h 48"/>
                  <a:gd name="T4" fmla="*/ 1 w 15"/>
                  <a:gd name="T5" fmla="*/ 1 h 48"/>
                  <a:gd name="T6" fmla="*/ 1 w 15"/>
                  <a:gd name="T7" fmla="*/ 1 h 48"/>
                  <a:gd name="T8" fmla="*/ 1 w 15"/>
                  <a:gd name="T9" fmla="*/ 1 h 48"/>
                  <a:gd name="T10" fmla="*/ 1 w 15"/>
                  <a:gd name="T11" fmla="*/ 1 h 48"/>
                  <a:gd name="T12" fmla="*/ 1 w 15"/>
                  <a:gd name="T13" fmla="*/ 1 h 48"/>
                  <a:gd name="T14" fmla="*/ 1 w 15"/>
                  <a:gd name="T15" fmla="*/ 1 h 48"/>
                  <a:gd name="T16" fmla="*/ 1 w 15"/>
                  <a:gd name="T17" fmla="*/ 1 h 48"/>
                  <a:gd name="T18" fmla="*/ 1 w 15"/>
                  <a:gd name="T19" fmla="*/ 1 h 48"/>
                  <a:gd name="T20" fmla="*/ 1 w 15"/>
                  <a:gd name="T21" fmla="*/ 1 h 48"/>
                  <a:gd name="T22" fmla="*/ 1 w 15"/>
                  <a:gd name="T23" fmla="*/ 1 h 48"/>
                  <a:gd name="T24" fmla="*/ 1 w 15"/>
                  <a:gd name="T25" fmla="*/ 0 h 48"/>
                  <a:gd name="T26" fmla="*/ 1 w 15"/>
                  <a:gd name="T27" fmla="*/ 1 h 48"/>
                  <a:gd name="T28" fmla="*/ 1 w 15"/>
                  <a:gd name="T29" fmla="*/ 1 h 48"/>
                  <a:gd name="T30" fmla="*/ 1 w 15"/>
                  <a:gd name="T31" fmla="*/ 1 h 48"/>
                  <a:gd name="T32" fmla="*/ 0 w 15"/>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8"/>
                  <a:gd name="T53" fmla="*/ 15 w 1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8">
                    <a:moveTo>
                      <a:pt x="0" y="24"/>
                    </a:moveTo>
                    <a:lnTo>
                      <a:pt x="1" y="34"/>
                    </a:lnTo>
                    <a:lnTo>
                      <a:pt x="2" y="41"/>
                    </a:lnTo>
                    <a:lnTo>
                      <a:pt x="4" y="45"/>
                    </a:lnTo>
                    <a:lnTo>
                      <a:pt x="7" y="47"/>
                    </a:lnTo>
                    <a:lnTo>
                      <a:pt x="10" y="45"/>
                    </a:lnTo>
                    <a:lnTo>
                      <a:pt x="12" y="41"/>
                    </a:lnTo>
                    <a:lnTo>
                      <a:pt x="14" y="34"/>
                    </a:lnTo>
                    <a:lnTo>
                      <a:pt x="14" y="24"/>
                    </a:lnTo>
                    <a:lnTo>
                      <a:pt x="14" y="13"/>
                    </a:lnTo>
                    <a:lnTo>
                      <a:pt x="12" y="5"/>
                    </a:lnTo>
                    <a:lnTo>
                      <a:pt x="10" y="1"/>
                    </a:lnTo>
                    <a:lnTo>
                      <a:pt x="7" y="0"/>
                    </a:lnTo>
                    <a:lnTo>
                      <a:pt x="4" y="1"/>
                    </a:lnTo>
                    <a:lnTo>
                      <a:pt x="2" y="5"/>
                    </a:lnTo>
                    <a:lnTo>
                      <a:pt x="1" y="13"/>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 name="Freeform 113">
                <a:extLst>
                  <a:ext uri="{FF2B5EF4-FFF2-40B4-BE49-F238E27FC236}">
                    <a16:creationId xmlns:a16="http://schemas.microsoft.com/office/drawing/2014/main" id="{14476E21-8259-49BE-AB4D-F88A57389120}"/>
                  </a:ext>
                </a:extLst>
              </p:cNvPr>
              <p:cNvSpPr>
                <a:spLocks/>
              </p:cNvSpPr>
              <p:nvPr/>
            </p:nvSpPr>
            <p:spPr bwMode="auto">
              <a:xfrm>
                <a:off x="951" y="1235"/>
                <a:ext cx="9" cy="21"/>
              </a:xfrm>
              <a:custGeom>
                <a:avLst/>
                <a:gdLst>
                  <a:gd name="T0" fmla="*/ 1 w 13"/>
                  <a:gd name="T1" fmla="*/ 1 h 33"/>
                  <a:gd name="T2" fmla="*/ 1 w 13"/>
                  <a:gd name="T3" fmla="*/ 1 h 33"/>
                  <a:gd name="T4" fmla="*/ 1 w 13"/>
                  <a:gd name="T5" fmla="*/ 1 h 33"/>
                  <a:gd name="T6" fmla="*/ 1 w 13"/>
                  <a:gd name="T7" fmla="*/ 1 h 33"/>
                  <a:gd name="T8" fmla="*/ 1 w 13"/>
                  <a:gd name="T9" fmla="*/ 1 h 33"/>
                  <a:gd name="T10" fmla="*/ 1 w 13"/>
                  <a:gd name="T11" fmla="*/ 1 h 33"/>
                  <a:gd name="T12" fmla="*/ 1 w 13"/>
                  <a:gd name="T13" fmla="*/ 1 h 33"/>
                  <a:gd name="T14" fmla="*/ 0 w 13"/>
                  <a:gd name="T15" fmla="*/ 1 h 33"/>
                  <a:gd name="T16" fmla="*/ 0 w 13"/>
                  <a:gd name="T17" fmla="*/ 1 h 33"/>
                  <a:gd name="T18" fmla="*/ 0 w 13"/>
                  <a:gd name="T19" fmla="*/ 1 h 33"/>
                  <a:gd name="T20" fmla="*/ 1 w 13"/>
                  <a:gd name="T21" fmla="*/ 1 h 33"/>
                  <a:gd name="T22" fmla="*/ 1 w 13"/>
                  <a:gd name="T23" fmla="*/ 1 h 33"/>
                  <a:gd name="T24" fmla="*/ 1 w 13"/>
                  <a:gd name="T25" fmla="*/ 0 h 33"/>
                  <a:gd name="T26" fmla="*/ 1 w 13"/>
                  <a:gd name="T27" fmla="*/ 1 h 33"/>
                  <a:gd name="T28" fmla="*/ 1 w 13"/>
                  <a:gd name="T29" fmla="*/ 1 h 33"/>
                  <a:gd name="T30" fmla="*/ 1 w 13"/>
                  <a:gd name="T31" fmla="*/ 1 h 33"/>
                  <a:gd name="T32" fmla="*/ 1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12" y="16"/>
                    </a:moveTo>
                    <a:lnTo>
                      <a:pt x="12" y="22"/>
                    </a:lnTo>
                    <a:lnTo>
                      <a:pt x="10" y="27"/>
                    </a:lnTo>
                    <a:lnTo>
                      <a:pt x="8" y="31"/>
                    </a:lnTo>
                    <a:lnTo>
                      <a:pt x="5" y="32"/>
                    </a:lnTo>
                    <a:lnTo>
                      <a:pt x="3" y="31"/>
                    </a:lnTo>
                    <a:lnTo>
                      <a:pt x="1" y="27"/>
                    </a:lnTo>
                    <a:lnTo>
                      <a:pt x="0" y="22"/>
                    </a:lnTo>
                    <a:lnTo>
                      <a:pt x="0" y="16"/>
                    </a:lnTo>
                    <a:lnTo>
                      <a:pt x="0" y="10"/>
                    </a:lnTo>
                    <a:lnTo>
                      <a:pt x="1" y="5"/>
                    </a:lnTo>
                    <a:lnTo>
                      <a:pt x="3" y="1"/>
                    </a:lnTo>
                    <a:lnTo>
                      <a:pt x="5" y="0"/>
                    </a:lnTo>
                    <a:lnTo>
                      <a:pt x="8" y="1"/>
                    </a:lnTo>
                    <a:lnTo>
                      <a:pt x="10" y="5"/>
                    </a:lnTo>
                    <a:lnTo>
                      <a:pt x="12" y="10"/>
                    </a:lnTo>
                    <a:lnTo>
                      <a:pt x="12"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 name="Freeform 114">
                <a:extLst>
                  <a:ext uri="{FF2B5EF4-FFF2-40B4-BE49-F238E27FC236}">
                    <a16:creationId xmlns:a16="http://schemas.microsoft.com/office/drawing/2014/main" id="{737A1411-1040-4063-A106-4D6E9140D681}"/>
                  </a:ext>
                </a:extLst>
              </p:cNvPr>
              <p:cNvSpPr>
                <a:spLocks/>
              </p:cNvSpPr>
              <p:nvPr/>
            </p:nvSpPr>
            <p:spPr bwMode="auto">
              <a:xfrm>
                <a:off x="971" y="1054"/>
                <a:ext cx="6" cy="32"/>
              </a:xfrm>
              <a:custGeom>
                <a:avLst/>
                <a:gdLst>
                  <a:gd name="T0" fmla="*/ 1 w 9"/>
                  <a:gd name="T1" fmla="*/ 1 h 49"/>
                  <a:gd name="T2" fmla="*/ 1 w 9"/>
                  <a:gd name="T3" fmla="*/ 1 h 49"/>
                  <a:gd name="T4" fmla="*/ 1 w 9"/>
                  <a:gd name="T5" fmla="*/ 1 h 49"/>
                  <a:gd name="T6" fmla="*/ 1 w 9"/>
                  <a:gd name="T7" fmla="*/ 1 h 49"/>
                  <a:gd name="T8" fmla="*/ 1 w 9"/>
                  <a:gd name="T9" fmla="*/ 1 h 49"/>
                  <a:gd name="T10" fmla="*/ 1 w 9"/>
                  <a:gd name="T11" fmla="*/ 1 h 49"/>
                  <a:gd name="T12" fmla="*/ 1 w 9"/>
                  <a:gd name="T13" fmla="*/ 1 h 49"/>
                  <a:gd name="T14" fmla="*/ 0 w 9"/>
                  <a:gd name="T15" fmla="*/ 1 h 49"/>
                  <a:gd name="T16" fmla="*/ 0 w 9"/>
                  <a:gd name="T17" fmla="*/ 1 h 49"/>
                  <a:gd name="T18" fmla="*/ 0 w 9"/>
                  <a:gd name="T19" fmla="*/ 1 h 49"/>
                  <a:gd name="T20" fmla="*/ 1 w 9"/>
                  <a:gd name="T21" fmla="*/ 1 h 49"/>
                  <a:gd name="T22" fmla="*/ 1 w 9"/>
                  <a:gd name="T23" fmla="*/ 1 h 49"/>
                  <a:gd name="T24" fmla="*/ 1 w 9"/>
                  <a:gd name="T25" fmla="*/ 0 h 49"/>
                  <a:gd name="T26" fmla="*/ 1 w 9"/>
                  <a:gd name="T27" fmla="*/ 1 h 49"/>
                  <a:gd name="T28" fmla="*/ 1 w 9"/>
                  <a:gd name="T29" fmla="*/ 1 h 49"/>
                  <a:gd name="T30" fmla="*/ 1 w 9"/>
                  <a:gd name="T31" fmla="*/ 1 h 49"/>
                  <a:gd name="T32" fmla="*/ 1 w 9"/>
                  <a:gd name="T33" fmla="*/ 1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9"/>
                  <a:gd name="T53" fmla="*/ 9 w 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9">
                    <a:moveTo>
                      <a:pt x="8" y="23"/>
                    </a:moveTo>
                    <a:lnTo>
                      <a:pt x="7" y="34"/>
                    </a:lnTo>
                    <a:lnTo>
                      <a:pt x="7" y="42"/>
                    </a:lnTo>
                    <a:lnTo>
                      <a:pt x="5" y="46"/>
                    </a:lnTo>
                    <a:lnTo>
                      <a:pt x="3" y="48"/>
                    </a:lnTo>
                    <a:lnTo>
                      <a:pt x="2" y="46"/>
                    </a:lnTo>
                    <a:lnTo>
                      <a:pt x="1" y="42"/>
                    </a:lnTo>
                    <a:lnTo>
                      <a:pt x="0" y="34"/>
                    </a:lnTo>
                    <a:lnTo>
                      <a:pt x="0" y="23"/>
                    </a:lnTo>
                    <a:lnTo>
                      <a:pt x="0" y="13"/>
                    </a:lnTo>
                    <a:lnTo>
                      <a:pt x="1" y="6"/>
                    </a:lnTo>
                    <a:lnTo>
                      <a:pt x="2" y="2"/>
                    </a:lnTo>
                    <a:lnTo>
                      <a:pt x="3" y="0"/>
                    </a:lnTo>
                    <a:lnTo>
                      <a:pt x="5" y="2"/>
                    </a:lnTo>
                    <a:lnTo>
                      <a:pt x="7" y="6"/>
                    </a:lnTo>
                    <a:lnTo>
                      <a:pt x="7" y="13"/>
                    </a:lnTo>
                    <a:lnTo>
                      <a:pt x="8" y="23"/>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 name="Freeform 115">
                <a:extLst>
                  <a:ext uri="{FF2B5EF4-FFF2-40B4-BE49-F238E27FC236}">
                    <a16:creationId xmlns:a16="http://schemas.microsoft.com/office/drawing/2014/main" id="{A24F7AC4-486C-48E9-9EC3-F3B6676CC447}"/>
                  </a:ext>
                </a:extLst>
              </p:cNvPr>
              <p:cNvSpPr>
                <a:spLocks/>
              </p:cNvSpPr>
              <p:nvPr/>
            </p:nvSpPr>
            <p:spPr bwMode="auto">
              <a:xfrm>
                <a:off x="933" y="1519"/>
                <a:ext cx="8" cy="27"/>
              </a:xfrm>
              <a:custGeom>
                <a:avLst/>
                <a:gdLst>
                  <a:gd name="T0" fmla="*/ 1 w 13"/>
                  <a:gd name="T1" fmla="*/ 1 h 42"/>
                  <a:gd name="T2" fmla="*/ 1 w 13"/>
                  <a:gd name="T3" fmla="*/ 1 h 42"/>
                  <a:gd name="T4" fmla="*/ 1 w 13"/>
                  <a:gd name="T5" fmla="*/ 1 h 42"/>
                  <a:gd name="T6" fmla="*/ 1 w 13"/>
                  <a:gd name="T7" fmla="*/ 1 h 42"/>
                  <a:gd name="T8" fmla="*/ 1 w 13"/>
                  <a:gd name="T9" fmla="*/ 1 h 42"/>
                  <a:gd name="T10" fmla="*/ 1 w 13"/>
                  <a:gd name="T11" fmla="*/ 1 h 42"/>
                  <a:gd name="T12" fmla="*/ 1 w 13"/>
                  <a:gd name="T13" fmla="*/ 1 h 42"/>
                  <a:gd name="T14" fmla="*/ 0 w 13"/>
                  <a:gd name="T15" fmla="*/ 1 h 42"/>
                  <a:gd name="T16" fmla="*/ 0 w 13"/>
                  <a:gd name="T17" fmla="*/ 1 h 42"/>
                  <a:gd name="T18" fmla="*/ 0 w 13"/>
                  <a:gd name="T19" fmla="*/ 1 h 42"/>
                  <a:gd name="T20" fmla="*/ 1 w 13"/>
                  <a:gd name="T21" fmla="*/ 1 h 42"/>
                  <a:gd name="T22" fmla="*/ 1 w 13"/>
                  <a:gd name="T23" fmla="*/ 1 h 42"/>
                  <a:gd name="T24" fmla="*/ 1 w 13"/>
                  <a:gd name="T25" fmla="*/ 0 h 42"/>
                  <a:gd name="T26" fmla="*/ 1 w 13"/>
                  <a:gd name="T27" fmla="*/ 1 h 42"/>
                  <a:gd name="T28" fmla="*/ 1 w 13"/>
                  <a:gd name="T29" fmla="*/ 1 h 42"/>
                  <a:gd name="T30" fmla="*/ 1 w 13"/>
                  <a:gd name="T31" fmla="*/ 1 h 42"/>
                  <a:gd name="T32" fmla="*/ 1 w 13"/>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12" y="16"/>
                    </a:moveTo>
                    <a:lnTo>
                      <a:pt x="12" y="26"/>
                    </a:lnTo>
                    <a:lnTo>
                      <a:pt x="10" y="34"/>
                    </a:lnTo>
                    <a:lnTo>
                      <a:pt x="8" y="39"/>
                    </a:lnTo>
                    <a:lnTo>
                      <a:pt x="5" y="41"/>
                    </a:lnTo>
                    <a:lnTo>
                      <a:pt x="3" y="39"/>
                    </a:lnTo>
                    <a:lnTo>
                      <a:pt x="1" y="34"/>
                    </a:lnTo>
                    <a:lnTo>
                      <a:pt x="0" y="26"/>
                    </a:lnTo>
                    <a:lnTo>
                      <a:pt x="0" y="16"/>
                    </a:lnTo>
                    <a:lnTo>
                      <a:pt x="0" y="10"/>
                    </a:lnTo>
                    <a:lnTo>
                      <a:pt x="1" y="5"/>
                    </a:lnTo>
                    <a:lnTo>
                      <a:pt x="3" y="1"/>
                    </a:lnTo>
                    <a:lnTo>
                      <a:pt x="5" y="0"/>
                    </a:lnTo>
                    <a:lnTo>
                      <a:pt x="8" y="1"/>
                    </a:lnTo>
                    <a:lnTo>
                      <a:pt x="10" y="5"/>
                    </a:lnTo>
                    <a:lnTo>
                      <a:pt x="12" y="10"/>
                    </a:lnTo>
                    <a:lnTo>
                      <a:pt x="12"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 name="Freeform 116">
                <a:extLst>
                  <a:ext uri="{FF2B5EF4-FFF2-40B4-BE49-F238E27FC236}">
                    <a16:creationId xmlns:a16="http://schemas.microsoft.com/office/drawing/2014/main" id="{1A6B3AF7-7844-4969-8636-80B12837C230}"/>
                  </a:ext>
                </a:extLst>
              </p:cNvPr>
              <p:cNvSpPr>
                <a:spLocks/>
              </p:cNvSpPr>
              <p:nvPr/>
            </p:nvSpPr>
            <p:spPr bwMode="auto">
              <a:xfrm>
                <a:off x="874" y="803"/>
                <a:ext cx="6" cy="27"/>
              </a:xfrm>
              <a:custGeom>
                <a:avLst/>
                <a:gdLst>
                  <a:gd name="T0" fmla="*/ 0 w 9"/>
                  <a:gd name="T1" fmla="*/ 1 h 41"/>
                  <a:gd name="T2" fmla="*/ 1 w 9"/>
                  <a:gd name="T3" fmla="*/ 1 h 41"/>
                  <a:gd name="T4" fmla="*/ 1 w 9"/>
                  <a:gd name="T5" fmla="*/ 1 h 41"/>
                  <a:gd name="T6" fmla="*/ 1 w 9"/>
                  <a:gd name="T7" fmla="*/ 1 h 41"/>
                  <a:gd name="T8" fmla="*/ 1 w 9"/>
                  <a:gd name="T9" fmla="*/ 1 h 41"/>
                  <a:gd name="T10" fmla="*/ 1 w 9"/>
                  <a:gd name="T11" fmla="*/ 1 h 41"/>
                  <a:gd name="T12" fmla="*/ 1 w 9"/>
                  <a:gd name="T13" fmla="*/ 1 h 41"/>
                  <a:gd name="T14" fmla="*/ 1 w 9"/>
                  <a:gd name="T15" fmla="*/ 1 h 41"/>
                  <a:gd name="T16" fmla="*/ 1 w 9"/>
                  <a:gd name="T17" fmla="*/ 1 h 41"/>
                  <a:gd name="T18" fmla="*/ 1 w 9"/>
                  <a:gd name="T19" fmla="*/ 1 h 41"/>
                  <a:gd name="T20" fmla="*/ 1 w 9"/>
                  <a:gd name="T21" fmla="*/ 1 h 41"/>
                  <a:gd name="T22" fmla="*/ 1 w 9"/>
                  <a:gd name="T23" fmla="*/ 1 h 41"/>
                  <a:gd name="T24" fmla="*/ 1 w 9"/>
                  <a:gd name="T25" fmla="*/ 0 h 41"/>
                  <a:gd name="T26" fmla="*/ 1 w 9"/>
                  <a:gd name="T27" fmla="*/ 1 h 41"/>
                  <a:gd name="T28" fmla="*/ 1 w 9"/>
                  <a:gd name="T29" fmla="*/ 1 h 41"/>
                  <a:gd name="T30" fmla="*/ 1 w 9"/>
                  <a:gd name="T31" fmla="*/ 1 h 41"/>
                  <a:gd name="T32" fmla="*/ 0 w 9"/>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1"/>
                  <a:gd name="T53" fmla="*/ 9 w 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1">
                    <a:moveTo>
                      <a:pt x="0" y="24"/>
                    </a:moveTo>
                    <a:lnTo>
                      <a:pt x="1" y="30"/>
                    </a:lnTo>
                    <a:lnTo>
                      <a:pt x="1" y="35"/>
                    </a:lnTo>
                    <a:lnTo>
                      <a:pt x="3" y="39"/>
                    </a:lnTo>
                    <a:lnTo>
                      <a:pt x="5" y="40"/>
                    </a:lnTo>
                    <a:lnTo>
                      <a:pt x="6" y="39"/>
                    </a:lnTo>
                    <a:lnTo>
                      <a:pt x="7" y="35"/>
                    </a:lnTo>
                    <a:lnTo>
                      <a:pt x="8" y="30"/>
                    </a:lnTo>
                    <a:lnTo>
                      <a:pt x="8" y="24"/>
                    </a:lnTo>
                    <a:lnTo>
                      <a:pt x="8" y="14"/>
                    </a:lnTo>
                    <a:lnTo>
                      <a:pt x="7" y="6"/>
                    </a:lnTo>
                    <a:lnTo>
                      <a:pt x="6" y="2"/>
                    </a:lnTo>
                    <a:lnTo>
                      <a:pt x="5" y="0"/>
                    </a:lnTo>
                    <a:lnTo>
                      <a:pt x="3" y="2"/>
                    </a:lnTo>
                    <a:lnTo>
                      <a:pt x="1" y="6"/>
                    </a:lnTo>
                    <a:lnTo>
                      <a:pt x="1" y="14"/>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 name="Freeform 117">
                <a:extLst>
                  <a:ext uri="{FF2B5EF4-FFF2-40B4-BE49-F238E27FC236}">
                    <a16:creationId xmlns:a16="http://schemas.microsoft.com/office/drawing/2014/main" id="{44D827E6-603E-4496-AF75-CE97D2C8E1AD}"/>
                  </a:ext>
                </a:extLst>
              </p:cNvPr>
              <p:cNvSpPr>
                <a:spLocks/>
              </p:cNvSpPr>
              <p:nvPr/>
            </p:nvSpPr>
            <p:spPr bwMode="auto">
              <a:xfrm>
                <a:off x="968" y="1573"/>
                <a:ext cx="9" cy="27"/>
              </a:xfrm>
              <a:custGeom>
                <a:avLst/>
                <a:gdLst>
                  <a:gd name="T0" fmla="*/ 0 w 13"/>
                  <a:gd name="T1" fmla="*/ 1 h 42"/>
                  <a:gd name="T2" fmla="*/ 1 w 13"/>
                  <a:gd name="T3" fmla="*/ 1 h 42"/>
                  <a:gd name="T4" fmla="*/ 1 w 13"/>
                  <a:gd name="T5" fmla="*/ 1 h 42"/>
                  <a:gd name="T6" fmla="*/ 1 w 13"/>
                  <a:gd name="T7" fmla="*/ 1 h 42"/>
                  <a:gd name="T8" fmla="*/ 1 w 13"/>
                  <a:gd name="T9" fmla="*/ 1 h 42"/>
                  <a:gd name="T10" fmla="*/ 1 w 13"/>
                  <a:gd name="T11" fmla="*/ 1 h 42"/>
                  <a:gd name="T12" fmla="*/ 1 w 13"/>
                  <a:gd name="T13" fmla="*/ 1 h 42"/>
                  <a:gd name="T14" fmla="*/ 1 w 13"/>
                  <a:gd name="T15" fmla="*/ 1 h 42"/>
                  <a:gd name="T16" fmla="*/ 1 w 13"/>
                  <a:gd name="T17" fmla="*/ 1 h 42"/>
                  <a:gd name="T18" fmla="*/ 1 w 13"/>
                  <a:gd name="T19" fmla="*/ 1 h 42"/>
                  <a:gd name="T20" fmla="*/ 1 w 13"/>
                  <a:gd name="T21" fmla="*/ 1 h 42"/>
                  <a:gd name="T22" fmla="*/ 1 w 13"/>
                  <a:gd name="T23" fmla="*/ 1 h 42"/>
                  <a:gd name="T24" fmla="*/ 1 w 13"/>
                  <a:gd name="T25" fmla="*/ 0 h 42"/>
                  <a:gd name="T26" fmla="*/ 1 w 13"/>
                  <a:gd name="T27" fmla="*/ 1 h 42"/>
                  <a:gd name="T28" fmla="*/ 1 w 13"/>
                  <a:gd name="T29" fmla="*/ 1 h 42"/>
                  <a:gd name="T30" fmla="*/ 1 w 13"/>
                  <a:gd name="T31" fmla="*/ 1 h 42"/>
                  <a:gd name="T32" fmla="*/ 0 w 13"/>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0" y="25"/>
                    </a:moveTo>
                    <a:lnTo>
                      <a:pt x="1" y="31"/>
                    </a:lnTo>
                    <a:lnTo>
                      <a:pt x="2" y="36"/>
                    </a:lnTo>
                    <a:lnTo>
                      <a:pt x="5" y="40"/>
                    </a:lnTo>
                    <a:lnTo>
                      <a:pt x="7" y="41"/>
                    </a:lnTo>
                    <a:lnTo>
                      <a:pt x="9" y="40"/>
                    </a:lnTo>
                    <a:lnTo>
                      <a:pt x="11" y="36"/>
                    </a:lnTo>
                    <a:lnTo>
                      <a:pt x="12" y="31"/>
                    </a:lnTo>
                    <a:lnTo>
                      <a:pt x="12" y="25"/>
                    </a:lnTo>
                    <a:lnTo>
                      <a:pt x="12" y="14"/>
                    </a:lnTo>
                    <a:lnTo>
                      <a:pt x="11" y="6"/>
                    </a:lnTo>
                    <a:lnTo>
                      <a:pt x="9" y="2"/>
                    </a:lnTo>
                    <a:lnTo>
                      <a:pt x="7" y="0"/>
                    </a:lnTo>
                    <a:lnTo>
                      <a:pt x="5" y="2"/>
                    </a:lnTo>
                    <a:lnTo>
                      <a:pt x="2" y="6"/>
                    </a:lnTo>
                    <a:lnTo>
                      <a:pt x="1" y="14"/>
                    </a:lnTo>
                    <a:lnTo>
                      <a:pt x="0" y="25"/>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Freeform 118">
                <a:extLst>
                  <a:ext uri="{FF2B5EF4-FFF2-40B4-BE49-F238E27FC236}">
                    <a16:creationId xmlns:a16="http://schemas.microsoft.com/office/drawing/2014/main" id="{71924F23-2092-40C7-B334-D537364DF5A3}"/>
                  </a:ext>
                </a:extLst>
              </p:cNvPr>
              <p:cNvSpPr>
                <a:spLocks/>
              </p:cNvSpPr>
              <p:nvPr/>
            </p:nvSpPr>
            <p:spPr bwMode="auto">
              <a:xfrm>
                <a:off x="911" y="1278"/>
                <a:ext cx="9" cy="21"/>
              </a:xfrm>
              <a:custGeom>
                <a:avLst/>
                <a:gdLst>
                  <a:gd name="T0" fmla="*/ 0 w 13"/>
                  <a:gd name="T1" fmla="*/ 1 h 33"/>
                  <a:gd name="T2" fmla="*/ 0 w 13"/>
                  <a:gd name="T3" fmla="*/ 1 h 33"/>
                  <a:gd name="T4" fmla="*/ 1 w 13"/>
                  <a:gd name="T5" fmla="*/ 1 h 33"/>
                  <a:gd name="T6" fmla="*/ 1 w 13"/>
                  <a:gd name="T7" fmla="*/ 1 h 33"/>
                  <a:gd name="T8" fmla="*/ 1 w 13"/>
                  <a:gd name="T9" fmla="*/ 1 h 33"/>
                  <a:gd name="T10" fmla="*/ 1 w 13"/>
                  <a:gd name="T11" fmla="*/ 1 h 33"/>
                  <a:gd name="T12" fmla="*/ 1 w 13"/>
                  <a:gd name="T13" fmla="*/ 1 h 33"/>
                  <a:gd name="T14" fmla="*/ 1 w 13"/>
                  <a:gd name="T15" fmla="*/ 1 h 33"/>
                  <a:gd name="T16" fmla="*/ 1 w 13"/>
                  <a:gd name="T17" fmla="*/ 1 h 33"/>
                  <a:gd name="T18" fmla="*/ 1 w 13"/>
                  <a:gd name="T19" fmla="*/ 1 h 33"/>
                  <a:gd name="T20" fmla="*/ 1 w 13"/>
                  <a:gd name="T21" fmla="*/ 1 h 33"/>
                  <a:gd name="T22" fmla="*/ 1 w 13"/>
                  <a:gd name="T23" fmla="*/ 1 h 33"/>
                  <a:gd name="T24" fmla="*/ 1 w 13"/>
                  <a:gd name="T25" fmla="*/ 0 h 33"/>
                  <a:gd name="T26" fmla="*/ 1 w 13"/>
                  <a:gd name="T27" fmla="*/ 1 h 33"/>
                  <a:gd name="T28" fmla="*/ 1 w 13"/>
                  <a:gd name="T29" fmla="*/ 1 h 33"/>
                  <a:gd name="T30" fmla="*/ 0 w 13"/>
                  <a:gd name="T31" fmla="*/ 1 h 33"/>
                  <a:gd name="T32" fmla="*/ 0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0" y="17"/>
                    </a:moveTo>
                    <a:lnTo>
                      <a:pt x="0" y="22"/>
                    </a:lnTo>
                    <a:lnTo>
                      <a:pt x="1" y="28"/>
                    </a:lnTo>
                    <a:lnTo>
                      <a:pt x="2" y="31"/>
                    </a:lnTo>
                    <a:lnTo>
                      <a:pt x="5" y="32"/>
                    </a:lnTo>
                    <a:lnTo>
                      <a:pt x="8" y="31"/>
                    </a:lnTo>
                    <a:lnTo>
                      <a:pt x="10" y="28"/>
                    </a:lnTo>
                    <a:lnTo>
                      <a:pt x="11" y="22"/>
                    </a:lnTo>
                    <a:lnTo>
                      <a:pt x="12" y="17"/>
                    </a:lnTo>
                    <a:lnTo>
                      <a:pt x="11" y="11"/>
                    </a:lnTo>
                    <a:lnTo>
                      <a:pt x="10" y="6"/>
                    </a:lnTo>
                    <a:lnTo>
                      <a:pt x="8" y="2"/>
                    </a:lnTo>
                    <a:lnTo>
                      <a:pt x="5" y="0"/>
                    </a:lnTo>
                    <a:lnTo>
                      <a:pt x="2" y="2"/>
                    </a:lnTo>
                    <a:lnTo>
                      <a:pt x="1" y="6"/>
                    </a:lnTo>
                    <a:lnTo>
                      <a:pt x="0" y="11"/>
                    </a:lnTo>
                    <a:lnTo>
                      <a:pt x="0" y="17"/>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5" name="Freeform 119">
                <a:extLst>
                  <a:ext uri="{FF2B5EF4-FFF2-40B4-BE49-F238E27FC236}">
                    <a16:creationId xmlns:a16="http://schemas.microsoft.com/office/drawing/2014/main" id="{B0036DCB-1230-47DA-AF34-749E75BFEF5E}"/>
                  </a:ext>
                </a:extLst>
              </p:cNvPr>
              <p:cNvSpPr>
                <a:spLocks/>
              </p:cNvSpPr>
              <p:nvPr/>
            </p:nvSpPr>
            <p:spPr bwMode="auto">
              <a:xfrm>
                <a:off x="984" y="886"/>
                <a:ext cx="6" cy="52"/>
              </a:xfrm>
              <a:custGeom>
                <a:avLst/>
                <a:gdLst>
                  <a:gd name="T0" fmla="*/ 0 w 10"/>
                  <a:gd name="T1" fmla="*/ 1 h 81"/>
                  <a:gd name="T2" fmla="*/ 0 w 10"/>
                  <a:gd name="T3" fmla="*/ 1 h 81"/>
                  <a:gd name="T4" fmla="*/ 1 w 10"/>
                  <a:gd name="T5" fmla="*/ 1 h 81"/>
                  <a:gd name="T6" fmla="*/ 1 w 10"/>
                  <a:gd name="T7" fmla="*/ 1 h 81"/>
                  <a:gd name="T8" fmla="*/ 1 w 10"/>
                  <a:gd name="T9" fmla="*/ 1 h 81"/>
                  <a:gd name="T10" fmla="*/ 1 w 10"/>
                  <a:gd name="T11" fmla="*/ 1 h 81"/>
                  <a:gd name="T12" fmla="*/ 1 w 10"/>
                  <a:gd name="T13" fmla="*/ 1 h 81"/>
                  <a:gd name="T14" fmla="*/ 1 w 10"/>
                  <a:gd name="T15" fmla="*/ 1 h 81"/>
                  <a:gd name="T16" fmla="*/ 1 w 10"/>
                  <a:gd name="T17" fmla="*/ 1 h 81"/>
                  <a:gd name="T18" fmla="*/ 1 w 10"/>
                  <a:gd name="T19" fmla="*/ 1 h 81"/>
                  <a:gd name="T20" fmla="*/ 1 w 10"/>
                  <a:gd name="T21" fmla="*/ 1 h 81"/>
                  <a:gd name="T22" fmla="*/ 1 w 10"/>
                  <a:gd name="T23" fmla="*/ 1 h 81"/>
                  <a:gd name="T24" fmla="*/ 1 w 10"/>
                  <a:gd name="T25" fmla="*/ 0 h 81"/>
                  <a:gd name="T26" fmla="*/ 1 w 10"/>
                  <a:gd name="T27" fmla="*/ 1 h 81"/>
                  <a:gd name="T28" fmla="*/ 1 w 10"/>
                  <a:gd name="T29" fmla="*/ 1 h 81"/>
                  <a:gd name="T30" fmla="*/ 0 w 10"/>
                  <a:gd name="T31" fmla="*/ 1 h 81"/>
                  <a:gd name="T32" fmla="*/ 0 w 10"/>
                  <a:gd name="T33" fmla="*/ 1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1"/>
                  <a:gd name="T53" fmla="*/ 10 w 10"/>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1">
                    <a:moveTo>
                      <a:pt x="0" y="40"/>
                    </a:moveTo>
                    <a:lnTo>
                      <a:pt x="0" y="57"/>
                    </a:lnTo>
                    <a:lnTo>
                      <a:pt x="1" y="69"/>
                    </a:lnTo>
                    <a:lnTo>
                      <a:pt x="2" y="77"/>
                    </a:lnTo>
                    <a:lnTo>
                      <a:pt x="3" y="80"/>
                    </a:lnTo>
                    <a:lnTo>
                      <a:pt x="6" y="77"/>
                    </a:lnTo>
                    <a:lnTo>
                      <a:pt x="7" y="69"/>
                    </a:lnTo>
                    <a:lnTo>
                      <a:pt x="8" y="57"/>
                    </a:lnTo>
                    <a:lnTo>
                      <a:pt x="9" y="40"/>
                    </a:lnTo>
                    <a:lnTo>
                      <a:pt x="8" y="24"/>
                    </a:lnTo>
                    <a:lnTo>
                      <a:pt x="7" y="11"/>
                    </a:lnTo>
                    <a:lnTo>
                      <a:pt x="6" y="3"/>
                    </a:lnTo>
                    <a:lnTo>
                      <a:pt x="3" y="0"/>
                    </a:lnTo>
                    <a:lnTo>
                      <a:pt x="2" y="3"/>
                    </a:lnTo>
                    <a:lnTo>
                      <a:pt x="1" y="11"/>
                    </a:lnTo>
                    <a:lnTo>
                      <a:pt x="0" y="24"/>
                    </a:lnTo>
                    <a:lnTo>
                      <a:pt x="0" y="40"/>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6" name="Freeform 120">
                <a:extLst>
                  <a:ext uri="{FF2B5EF4-FFF2-40B4-BE49-F238E27FC236}">
                    <a16:creationId xmlns:a16="http://schemas.microsoft.com/office/drawing/2014/main" id="{386920B4-2ADD-4718-A722-4E190C1E9488}"/>
                  </a:ext>
                </a:extLst>
              </p:cNvPr>
              <p:cNvSpPr>
                <a:spLocks/>
              </p:cNvSpPr>
              <p:nvPr/>
            </p:nvSpPr>
            <p:spPr bwMode="auto">
              <a:xfrm>
                <a:off x="984" y="1894"/>
                <a:ext cx="2" cy="20"/>
              </a:xfrm>
              <a:custGeom>
                <a:avLst/>
                <a:gdLst>
                  <a:gd name="T0" fmla="*/ 0 w 4"/>
                  <a:gd name="T1" fmla="*/ 1 h 32"/>
                  <a:gd name="T2" fmla="*/ 0 w 4"/>
                  <a:gd name="T3" fmla="*/ 1 h 32"/>
                  <a:gd name="T4" fmla="*/ 1 w 4"/>
                  <a:gd name="T5" fmla="*/ 1 h 32"/>
                  <a:gd name="T6" fmla="*/ 1 w 4"/>
                  <a:gd name="T7" fmla="*/ 1 h 32"/>
                  <a:gd name="T8" fmla="*/ 1 w 4"/>
                  <a:gd name="T9" fmla="*/ 1 h 32"/>
                  <a:gd name="T10" fmla="*/ 1 w 4"/>
                  <a:gd name="T11" fmla="*/ 1 h 32"/>
                  <a:gd name="T12" fmla="*/ 1 w 4"/>
                  <a:gd name="T13" fmla="*/ 1 h 32"/>
                  <a:gd name="T14" fmla="*/ 1 w 4"/>
                  <a:gd name="T15" fmla="*/ 1 h 32"/>
                  <a:gd name="T16" fmla="*/ 1 w 4"/>
                  <a:gd name="T17" fmla="*/ 1 h 32"/>
                  <a:gd name="T18" fmla="*/ 1 w 4"/>
                  <a:gd name="T19" fmla="*/ 0 h 32"/>
                  <a:gd name="T20" fmla="*/ 1 w 4"/>
                  <a:gd name="T21" fmla="*/ 1 h 32"/>
                  <a:gd name="T22" fmla="*/ 1 w 4"/>
                  <a:gd name="T23" fmla="*/ 1 h 32"/>
                  <a:gd name="T24" fmla="*/ 0 w 4"/>
                  <a:gd name="T25" fmla="*/ 1 h 32"/>
                  <a:gd name="T26" fmla="*/ 0 w 4"/>
                  <a:gd name="T27" fmla="*/ 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2"/>
                  <a:gd name="T44" fmla="*/ 4 w 4"/>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2">
                    <a:moveTo>
                      <a:pt x="0" y="15"/>
                    </a:moveTo>
                    <a:lnTo>
                      <a:pt x="0" y="25"/>
                    </a:lnTo>
                    <a:lnTo>
                      <a:pt x="1" y="29"/>
                    </a:lnTo>
                    <a:lnTo>
                      <a:pt x="1" y="31"/>
                    </a:lnTo>
                    <a:lnTo>
                      <a:pt x="2" y="31"/>
                    </a:lnTo>
                    <a:lnTo>
                      <a:pt x="2" y="30"/>
                    </a:lnTo>
                    <a:lnTo>
                      <a:pt x="3" y="26"/>
                    </a:lnTo>
                    <a:lnTo>
                      <a:pt x="3" y="21"/>
                    </a:lnTo>
                    <a:lnTo>
                      <a:pt x="3" y="15"/>
                    </a:lnTo>
                    <a:lnTo>
                      <a:pt x="2" y="0"/>
                    </a:lnTo>
                    <a:lnTo>
                      <a:pt x="1" y="1"/>
                    </a:lnTo>
                    <a:lnTo>
                      <a:pt x="1" y="5"/>
                    </a:lnTo>
                    <a:lnTo>
                      <a:pt x="0" y="9"/>
                    </a:lnTo>
                    <a:lnTo>
                      <a:pt x="0" y="15"/>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7" name="Freeform 121">
                <a:extLst>
                  <a:ext uri="{FF2B5EF4-FFF2-40B4-BE49-F238E27FC236}">
                    <a16:creationId xmlns:a16="http://schemas.microsoft.com/office/drawing/2014/main" id="{463B1AB6-F675-4B74-95C4-D98BAD6B6EBE}"/>
                  </a:ext>
                </a:extLst>
              </p:cNvPr>
              <p:cNvSpPr>
                <a:spLocks/>
              </p:cNvSpPr>
              <p:nvPr/>
            </p:nvSpPr>
            <p:spPr bwMode="auto">
              <a:xfrm>
                <a:off x="926" y="964"/>
                <a:ext cx="3" cy="21"/>
              </a:xfrm>
              <a:custGeom>
                <a:avLst/>
                <a:gdLst>
                  <a:gd name="T0" fmla="*/ 0 w 5"/>
                  <a:gd name="T1" fmla="*/ 1 h 32"/>
                  <a:gd name="T2" fmla="*/ 0 w 5"/>
                  <a:gd name="T3" fmla="*/ 1 h 32"/>
                  <a:gd name="T4" fmla="*/ 1 w 5"/>
                  <a:gd name="T5" fmla="*/ 1 h 32"/>
                  <a:gd name="T6" fmla="*/ 1 w 5"/>
                  <a:gd name="T7" fmla="*/ 1 h 32"/>
                  <a:gd name="T8" fmla="*/ 1 w 5"/>
                  <a:gd name="T9" fmla="*/ 1 h 32"/>
                  <a:gd name="T10" fmla="*/ 1 w 5"/>
                  <a:gd name="T11" fmla="*/ 1 h 32"/>
                  <a:gd name="T12" fmla="*/ 1 w 5"/>
                  <a:gd name="T13" fmla="*/ 1 h 32"/>
                  <a:gd name="T14" fmla="*/ 1 w 5"/>
                  <a:gd name="T15" fmla="*/ 1 h 32"/>
                  <a:gd name="T16" fmla="*/ 1 w 5"/>
                  <a:gd name="T17" fmla="*/ 1 h 32"/>
                  <a:gd name="T18" fmla="*/ 1 w 5"/>
                  <a:gd name="T19" fmla="*/ 0 h 32"/>
                  <a:gd name="T20" fmla="*/ 0 w 5"/>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32"/>
                  <a:gd name="T35" fmla="*/ 5 w 5"/>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32">
                    <a:moveTo>
                      <a:pt x="0" y="15"/>
                    </a:moveTo>
                    <a:lnTo>
                      <a:pt x="0" y="17"/>
                    </a:lnTo>
                    <a:lnTo>
                      <a:pt x="1" y="23"/>
                    </a:lnTo>
                    <a:lnTo>
                      <a:pt x="2" y="28"/>
                    </a:lnTo>
                    <a:lnTo>
                      <a:pt x="2" y="31"/>
                    </a:lnTo>
                    <a:lnTo>
                      <a:pt x="2" y="28"/>
                    </a:lnTo>
                    <a:lnTo>
                      <a:pt x="3" y="23"/>
                    </a:lnTo>
                    <a:lnTo>
                      <a:pt x="4" y="17"/>
                    </a:lnTo>
                    <a:lnTo>
                      <a:pt x="4" y="15"/>
                    </a:lnTo>
                    <a:lnTo>
                      <a:pt x="2" y="0"/>
                    </a:lnTo>
                    <a:lnTo>
                      <a:pt x="0" y="15"/>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8" name="Freeform 122">
                <a:extLst>
                  <a:ext uri="{FF2B5EF4-FFF2-40B4-BE49-F238E27FC236}">
                    <a16:creationId xmlns:a16="http://schemas.microsoft.com/office/drawing/2014/main" id="{CE17425A-A28E-4D06-BFCE-B3F9DA255C29}"/>
                  </a:ext>
                </a:extLst>
              </p:cNvPr>
              <p:cNvSpPr>
                <a:spLocks/>
              </p:cNvSpPr>
              <p:nvPr/>
            </p:nvSpPr>
            <p:spPr bwMode="auto">
              <a:xfrm>
                <a:off x="947" y="1702"/>
                <a:ext cx="10" cy="27"/>
              </a:xfrm>
              <a:custGeom>
                <a:avLst/>
                <a:gdLst>
                  <a:gd name="T0" fmla="*/ 0 w 15"/>
                  <a:gd name="T1" fmla="*/ 1 h 41"/>
                  <a:gd name="T2" fmla="*/ 0 w 15"/>
                  <a:gd name="T3" fmla="*/ 1 h 41"/>
                  <a:gd name="T4" fmla="*/ 1 w 15"/>
                  <a:gd name="T5" fmla="*/ 1 h 41"/>
                  <a:gd name="T6" fmla="*/ 1 w 15"/>
                  <a:gd name="T7" fmla="*/ 1 h 41"/>
                  <a:gd name="T8" fmla="*/ 1 w 15"/>
                  <a:gd name="T9" fmla="*/ 1 h 41"/>
                  <a:gd name="T10" fmla="*/ 1 w 15"/>
                  <a:gd name="T11" fmla="*/ 1 h 41"/>
                  <a:gd name="T12" fmla="*/ 1 w 15"/>
                  <a:gd name="T13" fmla="*/ 1 h 41"/>
                  <a:gd name="T14" fmla="*/ 1 w 15"/>
                  <a:gd name="T15" fmla="*/ 1 h 41"/>
                  <a:gd name="T16" fmla="*/ 1 w 15"/>
                  <a:gd name="T17" fmla="*/ 1 h 41"/>
                  <a:gd name="T18" fmla="*/ 1 w 15"/>
                  <a:gd name="T19" fmla="*/ 1 h 41"/>
                  <a:gd name="T20" fmla="*/ 1 w 15"/>
                  <a:gd name="T21" fmla="*/ 1 h 41"/>
                  <a:gd name="T22" fmla="*/ 1 w 15"/>
                  <a:gd name="T23" fmla="*/ 0 h 41"/>
                  <a:gd name="T24" fmla="*/ 1 w 15"/>
                  <a:gd name="T25" fmla="*/ 0 h 41"/>
                  <a:gd name="T26" fmla="*/ 1 w 15"/>
                  <a:gd name="T27" fmla="*/ 0 h 41"/>
                  <a:gd name="T28" fmla="*/ 1 w 15"/>
                  <a:gd name="T29" fmla="*/ 1 h 41"/>
                  <a:gd name="T30" fmla="*/ 0 w 15"/>
                  <a:gd name="T31" fmla="*/ 1 h 41"/>
                  <a:gd name="T32" fmla="*/ 0 w 15"/>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1"/>
                  <a:gd name="T53" fmla="*/ 15 w 1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1">
                    <a:moveTo>
                      <a:pt x="0" y="16"/>
                    </a:moveTo>
                    <a:lnTo>
                      <a:pt x="0" y="27"/>
                    </a:lnTo>
                    <a:lnTo>
                      <a:pt x="2" y="34"/>
                    </a:lnTo>
                    <a:lnTo>
                      <a:pt x="4" y="38"/>
                    </a:lnTo>
                    <a:lnTo>
                      <a:pt x="7" y="40"/>
                    </a:lnTo>
                    <a:lnTo>
                      <a:pt x="9" y="38"/>
                    </a:lnTo>
                    <a:lnTo>
                      <a:pt x="12" y="34"/>
                    </a:lnTo>
                    <a:lnTo>
                      <a:pt x="13" y="27"/>
                    </a:lnTo>
                    <a:lnTo>
                      <a:pt x="14" y="16"/>
                    </a:lnTo>
                    <a:lnTo>
                      <a:pt x="13" y="7"/>
                    </a:lnTo>
                    <a:lnTo>
                      <a:pt x="12" y="2"/>
                    </a:lnTo>
                    <a:lnTo>
                      <a:pt x="9" y="0"/>
                    </a:lnTo>
                    <a:lnTo>
                      <a:pt x="7" y="0"/>
                    </a:lnTo>
                    <a:lnTo>
                      <a:pt x="4" y="0"/>
                    </a:lnTo>
                    <a:lnTo>
                      <a:pt x="2" y="2"/>
                    </a:lnTo>
                    <a:lnTo>
                      <a:pt x="0" y="7"/>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9" name="Freeform 123">
                <a:extLst>
                  <a:ext uri="{FF2B5EF4-FFF2-40B4-BE49-F238E27FC236}">
                    <a16:creationId xmlns:a16="http://schemas.microsoft.com/office/drawing/2014/main" id="{E9A562CB-F585-4BBA-AD2E-A075F45229BE}"/>
                  </a:ext>
                </a:extLst>
              </p:cNvPr>
              <p:cNvSpPr>
                <a:spLocks/>
              </p:cNvSpPr>
              <p:nvPr/>
            </p:nvSpPr>
            <p:spPr bwMode="auto">
              <a:xfrm>
                <a:off x="874" y="1738"/>
                <a:ext cx="8" cy="28"/>
              </a:xfrm>
              <a:custGeom>
                <a:avLst/>
                <a:gdLst>
                  <a:gd name="T0" fmla="*/ 0 w 12"/>
                  <a:gd name="T1" fmla="*/ 1 h 42"/>
                  <a:gd name="T2" fmla="*/ 1 w 12"/>
                  <a:gd name="T3" fmla="*/ 1 h 42"/>
                  <a:gd name="T4" fmla="*/ 1 w 12"/>
                  <a:gd name="T5" fmla="*/ 1 h 42"/>
                  <a:gd name="T6" fmla="*/ 1 w 12"/>
                  <a:gd name="T7" fmla="*/ 1 h 42"/>
                  <a:gd name="T8" fmla="*/ 1 w 12"/>
                  <a:gd name="T9" fmla="*/ 1 h 42"/>
                  <a:gd name="T10" fmla="*/ 1 w 12"/>
                  <a:gd name="T11" fmla="*/ 1 h 42"/>
                  <a:gd name="T12" fmla="*/ 1 w 12"/>
                  <a:gd name="T13" fmla="*/ 1 h 42"/>
                  <a:gd name="T14" fmla="*/ 1 w 12"/>
                  <a:gd name="T15" fmla="*/ 1 h 42"/>
                  <a:gd name="T16" fmla="*/ 1 w 12"/>
                  <a:gd name="T17" fmla="*/ 1 h 42"/>
                  <a:gd name="T18" fmla="*/ 1 w 12"/>
                  <a:gd name="T19" fmla="*/ 1 h 42"/>
                  <a:gd name="T20" fmla="*/ 1 w 12"/>
                  <a:gd name="T21" fmla="*/ 1 h 42"/>
                  <a:gd name="T22" fmla="*/ 1 w 12"/>
                  <a:gd name="T23" fmla="*/ 1 h 42"/>
                  <a:gd name="T24" fmla="*/ 1 w 12"/>
                  <a:gd name="T25" fmla="*/ 0 h 42"/>
                  <a:gd name="T26" fmla="*/ 1 w 12"/>
                  <a:gd name="T27" fmla="*/ 1 h 42"/>
                  <a:gd name="T28" fmla="*/ 1 w 12"/>
                  <a:gd name="T29" fmla="*/ 1 h 42"/>
                  <a:gd name="T30" fmla="*/ 1 w 12"/>
                  <a:gd name="T31" fmla="*/ 1 h 42"/>
                  <a:gd name="T32" fmla="*/ 0 w 12"/>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0" y="24"/>
                    </a:moveTo>
                    <a:lnTo>
                      <a:pt x="1" y="30"/>
                    </a:lnTo>
                    <a:lnTo>
                      <a:pt x="1" y="36"/>
                    </a:lnTo>
                    <a:lnTo>
                      <a:pt x="3" y="39"/>
                    </a:lnTo>
                    <a:lnTo>
                      <a:pt x="5" y="41"/>
                    </a:lnTo>
                    <a:lnTo>
                      <a:pt x="7" y="39"/>
                    </a:lnTo>
                    <a:lnTo>
                      <a:pt x="9" y="36"/>
                    </a:lnTo>
                    <a:lnTo>
                      <a:pt x="10" y="30"/>
                    </a:lnTo>
                    <a:lnTo>
                      <a:pt x="11" y="24"/>
                    </a:lnTo>
                    <a:lnTo>
                      <a:pt x="10" y="13"/>
                    </a:lnTo>
                    <a:lnTo>
                      <a:pt x="9" y="6"/>
                    </a:lnTo>
                    <a:lnTo>
                      <a:pt x="7" y="2"/>
                    </a:lnTo>
                    <a:lnTo>
                      <a:pt x="5" y="0"/>
                    </a:lnTo>
                    <a:lnTo>
                      <a:pt x="3" y="2"/>
                    </a:lnTo>
                    <a:lnTo>
                      <a:pt x="1" y="6"/>
                    </a:lnTo>
                    <a:lnTo>
                      <a:pt x="1" y="13"/>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0" name="Rectangle 124">
                <a:extLst>
                  <a:ext uri="{FF2B5EF4-FFF2-40B4-BE49-F238E27FC236}">
                    <a16:creationId xmlns:a16="http://schemas.microsoft.com/office/drawing/2014/main" id="{0FA66149-42AE-44FF-BACD-D60C62AABF9C}"/>
                  </a:ext>
                </a:extLst>
              </p:cNvPr>
              <p:cNvSpPr>
                <a:spLocks noChangeArrowheads="1"/>
              </p:cNvSpPr>
              <p:nvPr/>
            </p:nvSpPr>
            <p:spPr bwMode="auto">
              <a:xfrm>
                <a:off x="429" y="756"/>
                <a:ext cx="880" cy="1153"/>
              </a:xfrm>
              <a:prstGeom prst="rect">
                <a:avLst/>
              </a:prstGeom>
              <a:noFill/>
              <a:ln w="5715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 name="Text Box 125">
              <a:extLst>
                <a:ext uri="{FF2B5EF4-FFF2-40B4-BE49-F238E27FC236}">
                  <a16:creationId xmlns:a16="http://schemas.microsoft.com/office/drawing/2014/main" id="{D4B46601-E24B-4602-81BC-3D06669A8DC3}"/>
                </a:ext>
              </a:extLst>
            </p:cNvPr>
            <p:cNvSpPr txBox="1">
              <a:spLocks noChangeArrowheads="1"/>
            </p:cNvSpPr>
            <p:nvPr/>
          </p:nvSpPr>
          <p:spPr bwMode="auto">
            <a:xfrm>
              <a:off x="1160" y="1904"/>
              <a:ext cx="94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10000"/>
                </a:lnSpc>
                <a:spcBef>
                  <a:spcPct val="0"/>
                </a:spcBef>
                <a:spcAft>
                  <a:spcPts val="0"/>
                </a:spcAft>
                <a:buClrTx/>
                <a:buSzTx/>
                <a:buFontTx/>
                <a:buNone/>
                <a:tabLst/>
                <a:defRPr/>
              </a:pPr>
              <a:r>
                <a:rPr kumimoji="0" lang="en-US" altLang="en-US" sz="2000" b="1" i="0" u="none" strike="noStrike" kern="0" cap="none" spc="0" normalizeH="0" baseline="0" noProof="0">
                  <a:ln>
                    <a:noFill/>
                  </a:ln>
                  <a:solidFill>
                    <a:prstClr val="black"/>
                  </a:solidFill>
                  <a:effectLst/>
                  <a:uLnTx/>
                  <a:uFillTx/>
                  <a:latin typeface="Times New Roman" panose="02020603050405020304" pitchFamily="18" charset="0"/>
                  <a:ea typeface="+mn-ea"/>
                  <a:cs typeface="+mn-cs"/>
                </a:rPr>
                <a:t>Pre-disaster</a:t>
              </a:r>
            </a:p>
          </p:txBody>
        </p:sp>
        <p:sp>
          <p:nvSpPr>
            <p:cNvPr id="42" name="Freeform 126">
              <a:extLst>
                <a:ext uri="{FF2B5EF4-FFF2-40B4-BE49-F238E27FC236}">
                  <a16:creationId xmlns:a16="http://schemas.microsoft.com/office/drawing/2014/main" id="{23FBB265-A0D5-4664-B3C7-051736AE765B}"/>
                </a:ext>
              </a:extLst>
            </p:cNvPr>
            <p:cNvSpPr>
              <a:spLocks/>
            </p:cNvSpPr>
            <p:nvPr/>
          </p:nvSpPr>
          <p:spPr bwMode="auto">
            <a:xfrm>
              <a:off x="1918" y="1248"/>
              <a:ext cx="194"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9FB95F5-2C6A-4BEC-997C-F52278EB4703}"/>
                </a:ext>
              </a:extLst>
            </p:cNvPr>
            <p:cNvSpPr>
              <a:spLocks/>
            </p:cNvSpPr>
            <p:nvPr/>
          </p:nvSpPr>
          <p:spPr bwMode="auto">
            <a:xfrm>
              <a:off x="1279" y="1286"/>
              <a:ext cx="194"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Freeform 128">
              <a:extLst>
                <a:ext uri="{FF2B5EF4-FFF2-40B4-BE49-F238E27FC236}">
                  <a16:creationId xmlns:a16="http://schemas.microsoft.com/office/drawing/2014/main" id="{E642C394-2DC4-4658-B623-74D58AC10190}"/>
                </a:ext>
              </a:extLst>
            </p:cNvPr>
            <p:cNvSpPr>
              <a:spLocks/>
            </p:cNvSpPr>
            <p:nvPr/>
          </p:nvSpPr>
          <p:spPr bwMode="auto">
            <a:xfrm flipH="1">
              <a:off x="1274" y="1241"/>
              <a:ext cx="141" cy="56"/>
            </a:xfrm>
            <a:custGeom>
              <a:avLst/>
              <a:gdLst>
                <a:gd name="T0" fmla="*/ 0 w 546"/>
                <a:gd name="T1" fmla="*/ 0 h 128"/>
                <a:gd name="T2" fmla="*/ 0 w 546"/>
                <a:gd name="T3" fmla="*/ 0 h 128"/>
                <a:gd name="T4" fmla="*/ 0 w 546"/>
                <a:gd name="T5" fmla="*/ 0 h 128"/>
                <a:gd name="T6" fmla="*/ 0 w 546"/>
                <a:gd name="T7" fmla="*/ 0 h 128"/>
                <a:gd name="T8" fmla="*/ 0 w 546"/>
                <a:gd name="T9" fmla="*/ 0 h 128"/>
                <a:gd name="T10" fmla="*/ 0 w 546"/>
                <a:gd name="T11" fmla="*/ 0 h 128"/>
                <a:gd name="T12" fmla="*/ 0 w 546"/>
                <a:gd name="T13" fmla="*/ 0 h 128"/>
                <a:gd name="T14" fmla="*/ 0 w 546"/>
                <a:gd name="T15" fmla="*/ 0 h 128"/>
                <a:gd name="T16" fmla="*/ 0 w 546"/>
                <a:gd name="T17" fmla="*/ 0 h 128"/>
                <a:gd name="T18" fmla="*/ 0 w 546"/>
                <a:gd name="T19" fmla="*/ 0 h 128"/>
                <a:gd name="T20" fmla="*/ 0 w 546"/>
                <a:gd name="T21" fmla="*/ 0 h 128"/>
                <a:gd name="T22" fmla="*/ 0 w 546"/>
                <a:gd name="T23" fmla="*/ 0 h 128"/>
                <a:gd name="T24" fmla="*/ 0 w 546"/>
                <a:gd name="T25" fmla="*/ 0 h 128"/>
                <a:gd name="T26" fmla="*/ 0 w 546"/>
                <a:gd name="T27" fmla="*/ 0 h 128"/>
                <a:gd name="T28" fmla="*/ 0 w 546"/>
                <a:gd name="T29" fmla="*/ 0 h 128"/>
                <a:gd name="T30" fmla="*/ 0 w 546"/>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Freeform 129">
              <a:extLst>
                <a:ext uri="{FF2B5EF4-FFF2-40B4-BE49-F238E27FC236}">
                  <a16:creationId xmlns:a16="http://schemas.microsoft.com/office/drawing/2014/main" id="{557A3045-751E-4AFC-A0C3-2962288599CE}"/>
                </a:ext>
              </a:extLst>
            </p:cNvPr>
            <p:cNvSpPr>
              <a:spLocks/>
            </p:cNvSpPr>
            <p:nvPr/>
          </p:nvSpPr>
          <p:spPr bwMode="auto">
            <a:xfrm flipH="1">
              <a:off x="1978" y="1337"/>
              <a:ext cx="141" cy="56"/>
            </a:xfrm>
            <a:custGeom>
              <a:avLst/>
              <a:gdLst>
                <a:gd name="T0" fmla="*/ 0 w 546"/>
                <a:gd name="T1" fmla="*/ 0 h 128"/>
                <a:gd name="T2" fmla="*/ 0 w 546"/>
                <a:gd name="T3" fmla="*/ 0 h 128"/>
                <a:gd name="T4" fmla="*/ 0 w 546"/>
                <a:gd name="T5" fmla="*/ 0 h 128"/>
                <a:gd name="T6" fmla="*/ 0 w 546"/>
                <a:gd name="T7" fmla="*/ 0 h 128"/>
                <a:gd name="T8" fmla="*/ 0 w 546"/>
                <a:gd name="T9" fmla="*/ 0 h 128"/>
                <a:gd name="T10" fmla="*/ 0 w 546"/>
                <a:gd name="T11" fmla="*/ 0 h 128"/>
                <a:gd name="T12" fmla="*/ 0 w 546"/>
                <a:gd name="T13" fmla="*/ 0 h 128"/>
                <a:gd name="T14" fmla="*/ 0 w 546"/>
                <a:gd name="T15" fmla="*/ 0 h 128"/>
                <a:gd name="T16" fmla="*/ 0 w 546"/>
                <a:gd name="T17" fmla="*/ 0 h 128"/>
                <a:gd name="T18" fmla="*/ 0 w 546"/>
                <a:gd name="T19" fmla="*/ 0 h 128"/>
                <a:gd name="T20" fmla="*/ 0 w 546"/>
                <a:gd name="T21" fmla="*/ 0 h 128"/>
                <a:gd name="T22" fmla="*/ 0 w 546"/>
                <a:gd name="T23" fmla="*/ 0 h 128"/>
                <a:gd name="T24" fmla="*/ 0 w 546"/>
                <a:gd name="T25" fmla="*/ 0 h 128"/>
                <a:gd name="T26" fmla="*/ 0 w 546"/>
                <a:gd name="T27" fmla="*/ 0 h 128"/>
                <a:gd name="T28" fmla="*/ 0 w 546"/>
                <a:gd name="T29" fmla="*/ 0 h 128"/>
                <a:gd name="T30" fmla="*/ 0 w 546"/>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71" name="Group 32">
            <a:extLst>
              <a:ext uri="{FF2B5EF4-FFF2-40B4-BE49-F238E27FC236}">
                <a16:creationId xmlns:a16="http://schemas.microsoft.com/office/drawing/2014/main" id="{D1DCD515-AEFC-420D-B1E1-C2A50B1CB0CA}"/>
              </a:ext>
            </a:extLst>
          </p:cNvPr>
          <p:cNvGrpSpPr>
            <a:grpSpLocks/>
          </p:cNvGrpSpPr>
          <p:nvPr/>
        </p:nvGrpSpPr>
        <p:grpSpPr bwMode="auto">
          <a:xfrm>
            <a:off x="0" y="4092575"/>
            <a:ext cx="7278688" cy="2765425"/>
            <a:chOff x="158" y="2415"/>
            <a:chExt cx="4585" cy="1742"/>
          </a:xfrm>
        </p:grpSpPr>
        <p:grpSp>
          <p:nvGrpSpPr>
            <p:cNvPr id="72" name="Group 33">
              <a:extLst>
                <a:ext uri="{FF2B5EF4-FFF2-40B4-BE49-F238E27FC236}">
                  <a16:creationId xmlns:a16="http://schemas.microsoft.com/office/drawing/2014/main" id="{C84ABBD4-5E57-4483-AD3F-EAF8CCD63534}"/>
                </a:ext>
              </a:extLst>
            </p:cNvPr>
            <p:cNvGrpSpPr>
              <a:grpSpLocks/>
            </p:cNvGrpSpPr>
            <p:nvPr/>
          </p:nvGrpSpPr>
          <p:grpSpPr bwMode="auto">
            <a:xfrm>
              <a:off x="462" y="2636"/>
              <a:ext cx="1002" cy="1002"/>
              <a:chOff x="508" y="1455"/>
              <a:chExt cx="1354" cy="1354"/>
            </a:xfrm>
          </p:grpSpPr>
          <p:grpSp>
            <p:nvGrpSpPr>
              <p:cNvPr id="122" name="Group 34">
                <a:extLst>
                  <a:ext uri="{FF2B5EF4-FFF2-40B4-BE49-F238E27FC236}">
                    <a16:creationId xmlns:a16="http://schemas.microsoft.com/office/drawing/2014/main" id="{399192DE-C75F-4EB4-8B27-BDFFE20174ED}"/>
                  </a:ext>
                </a:extLst>
              </p:cNvPr>
              <p:cNvGrpSpPr>
                <a:grpSpLocks/>
              </p:cNvGrpSpPr>
              <p:nvPr/>
            </p:nvGrpSpPr>
            <p:grpSpPr bwMode="auto">
              <a:xfrm>
                <a:off x="508" y="1455"/>
                <a:ext cx="1354" cy="1354"/>
                <a:chOff x="409" y="1664"/>
                <a:chExt cx="1354" cy="1354"/>
              </a:xfrm>
            </p:grpSpPr>
            <p:sp>
              <p:nvSpPr>
                <p:cNvPr id="124" name="Oval 35">
                  <a:extLst>
                    <a:ext uri="{FF2B5EF4-FFF2-40B4-BE49-F238E27FC236}">
                      <a16:creationId xmlns:a16="http://schemas.microsoft.com/office/drawing/2014/main" id="{2643C903-4A94-41F8-867D-56B3077563D7}"/>
                    </a:ext>
                  </a:extLst>
                </p:cNvPr>
                <p:cNvSpPr>
                  <a:spLocks noChangeArrowheads="1"/>
                </p:cNvSpPr>
                <p:nvPr/>
              </p:nvSpPr>
              <p:spPr bwMode="auto">
                <a:xfrm>
                  <a:off x="409" y="1664"/>
                  <a:ext cx="1354" cy="1354"/>
                </a:xfrm>
                <a:prstGeom prst="ellipse">
                  <a:avLst/>
                </a:prstGeom>
                <a:solidFill>
                  <a:srgbClr val="FFCC00"/>
                </a:solidFill>
                <a:ln w="12700">
                  <a:solidFill>
                    <a:srgbClr val="FFCC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400">
                    <a:solidFill>
                      <a:prstClr val="black"/>
                    </a:solidFill>
                    <a:latin typeface="Times New Roman" panose="02020603050405020304" pitchFamily="18" charset="0"/>
                    <a:ea typeface="+mn-ea"/>
                    <a:cs typeface="+mn-cs"/>
                  </a:endParaRPr>
                </a:p>
              </p:txBody>
            </p:sp>
            <p:sp>
              <p:nvSpPr>
                <p:cNvPr id="125" name="WordArt 36">
                  <a:extLst>
                    <a:ext uri="{FF2B5EF4-FFF2-40B4-BE49-F238E27FC236}">
                      <a16:creationId xmlns:a16="http://schemas.microsoft.com/office/drawing/2014/main" id="{38024101-A5B9-4B1B-A784-F8C885CCFD65}"/>
                    </a:ext>
                  </a:extLst>
                </p:cNvPr>
                <p:cNvSpPr>
                  <a:spLocks noChangeArrowheads="1" noChangeShapeType="1" noTextEdit="1"/>
                </p:cNvSpPr>
                <p:nvPr/>
              </p:nvSpPr>
              <p:spPr bwMode="auto">
                <a:xfrm>
                  <a:off x="549" y="2019"/>
                  <a:ext cx="1052" cy="671"/>
                </a:xfrm>
                <a:prstGeom prst="rect">
                  <a:avLst/>
                </a:prstGeom>
              </p:spPr>
              <p:txBody>
                <a:bodyPr wrap="none" fromWordArt="1">
                  <a:prstTxWarp prst="textDeflate">
                    <a:avLst>
                      <a:gd name="adj" fmla="val 26227"/>
                    </a:avLst>
                  </a:prstTxWarp>
                </a:bodyPr>
                <a:lstStyle/>
                <a:p>
                  <a:pPr algn="ctr" eaLnBrk="1" fontAlgn="auto" hangingPunct="1">
                    <a:spcBef>
                      <a:spcPts val="0"/>
                    </a:spcBef>
                    <a:spcAft>
                      <a:spcPts val="0"/>
                    </a:spcAft>
                  </a:pPr>
                  <a:r>
                    <a:rPr lang="en-US" sz="3600" b="1" kern="10">
                      <a:ln w="9525">
                        <a:solidFill>
                          <a:srgbClr val="000000"/>
                        </a:solidFill>
                        <a:round/>
                        <a:headEnd/>
                        <a:tailEnd/>
                      </a:ln>
                      <a:solidFill>
                        <a:prstClr val="black"/>
                      </a:solidFill>
                      <a:latin typeface="Impact" panose="020B0806030902050204" pitchFamily="34" charset="0"/>
                      <a:ea typeface="+mn-ea"/>
                      <a:cs typeface="+mn-cs"/>
                    </a:rPr>
                    <a:t>406</a:t>
                  </a:r>
                </a:p>
              </p:txBody>
            </p:sp>
          </p:grpSp>
          <p:sp>
            <p:nvSpPr>
              <p:cNvPr id="123" name="WordArt 37">
                <a:extLst>
                  <a:ext uri="{FF2B5EF4-FFF2-40B4-BE49-F238E27FC236}">
                    <a16:creationId xmlns:a16="http://schemas.microsoft.com/office/drawing/2014/main" id="{CAE240DF-E6DE-45B4-B00B-51E87DFF008C}"/>
                  </a:ext>
                </a:extLst>
              </p:cNvPr>
              <p:cNvSpPr>
                <a:spLocks noChangeArrowheads="1" noChangeShapeType="1" noTextEdit="1"/>
              </p:cNvSpPr>
              <p:nvPr/>
            </p:nvSpPr>
            <p:spPr bwMode="auto">
              <a:xfrm>
                <a:off x="790" y="1618"/>
                <a:ext cx="800" cy="317"/>
              </a:xfrm>
              <a:prstGeom prst="rect">
                <a:avLst/>
              </a:prstGeom>
            </p:spPr>
            <p:txBody>
              <a:bodyPr spcFirstLastPara="1" wrap="none" fromWordArt="1">
                <a:prstTxWarp prst="textArchUp">
                  <a:avLst>
                    <a:gd name="adj" fmla="val 10800004"/>
                  </a:avLst>
                </a:prstTxWarp>
              </a:bodyPr>
              <a:lstStyle/>
              <a:p>
                <a:pPr algn="ctr" eaLnBrk="1" fontAlgn="auto" hangingPunct="1">
                  <a:spcBef>
                    <a:spcPts val="0"/>
                  </a:spcBef>
                  <a:spcAft>
                    <a:spcPts val="0"/>
                  </a:spcAft>
                </a:pPr>
                <a:r>
                  <a:rPr lang="en-US" sz="3600" kern="10">
                    <a:ln w="9525">
                      <a:solidFill>
                        <a:srgbClr val="000000"/>
                      </a:solidFill>
                      <a:round/>
                      <a:headEnd/>
                      <a:tailEnd/>
                    </a:ln>
                    <a:solidFill>
                      <a:prstClr val="black"/>
                    </a:solidFill>
                    <a:latin typeface="Arial Black" panose="020B0A04020102020204" pitchFamily="34" charset="0"/>
                    <a:ea typeface="+mn-ea"/>
                    <a:cs typeface="+mn-cs"/>
                  </a:rPr>
                  <a:t>Section</a:t>
                </a:r>
              </a:p>
            </p:txBody>
          </p:sp>
        </p:grpSp>
        <p:grpSp>
          <p:nvGrpSpPr>
            <p:cNvPr id="73" name="Group 43">
              <a:extLst>
                <a:ext uri="{FF2B5EF4-FFF2-40B4-BE49-F238E27FC236}">
                  <a16:creationId xmlns:a16="http://schemas.microsoft.com/office/drawing/2014/main" id="{DF8EB7B5-29E6-4BC8-BA8D-CAD409522299}"/>
                </a:ext>
              </a:extLst>
            </p:cNvPr>
            <p:cNvGrpSpPr>
              <a:grpSpLocks/>
            </p:cNvGrpSpPr>
            <p:nvPr/>
          </p:nvGrpSpPr>
          <p:grpSpPr bwMode="auto">
            <a:xfrm>
              <a:off x="2103" y="2415"/>
              <a:ext cx="2640" cy="1508"/>
              <a:chOff x="2592" y="2283"/>
              <a:chExt cx="2640" cy="1840"/>
            </a:xfrm>
          </p:grpSpPr>
          <p:sp>
            <p:nvSpPr>
              <p:cNvPr id="88" name="Freeform 44">
                <a:extLst>
                  <a:ext uri="{FF2B5EF4-FFF2-40B4-BE49-F238E27FC236}">
                    <a16:creationId xmlns:a16="http://schemas.microsoft.com/office/drawing/2014/main" id="{91643ACE-0624-4F51-B3C2-CA8A9E76F6CE}"/>
                  </a:ext>
                </a:extLst>
              </p:cNvPr>
              <p:cNvSpPr>
                <a:spLocks/>
              </p:cNvSpPr>
              <p:nvPr/>
            </p:nvSpPr>
            <p:spPr bwMode="auto">
              <a:xfrm>
                <a:off x="2872" y="2629"/>
                <a:ext cx="4" cy="33"/>
              </a:xfrm>
              <a:custGeom>
                <a:avLst/>
                <a:gdLst>
                  <a:gd name="T0" fmla="*/ 0 w 4"/>
                  <a:gd name="T1" fmla="*/ 16 h 33"/>
                  <a:gd name="T2" fmla="*/ 0 w 4"/>
                  <a:gd name="T3" fmla="*/ 18 h 33"/>
                  <a:gd name="T4" fmla="*/ 1 w 4"/>
                  <a:gd name="T5" fmla="*/ 24 h 33"/>
                  <a:gd name="T6" fmla="*/ 1 w 4"/>
                  <a:gd name="T7" fmla="*/ 29 h 33"/>
                  <a:gd name="T8" fmla="*/ 1 w 4"/>
                  <a:gd name="T9" fmla="*/ 32 h 33"/>
                  <a:gd name="T10" fmla="*/ 1 w 4"/>
                  <a:gd name="T11" fmla="*/ 30 h 33"/>
                  <a:gd name="T12" fmla="*/ 2 w 4"/>
                  <a:gd name="T13" fmla="*/ 27 h 33"/>
                  <a:gd name="T14" fmla="*/ 3 w 4"/>
                  <a:gd name="T15" fmla="*/ 22 h 33"/>
                  <a:gd name="T16" fmla="*/ 3 w 4"/>
                  <a:gd name="T17" fmla="*/ 16 h 33"/>
                  <a:gd name="T18" fmla="*/ 3 w 4"/>
                  <a:gd name="T19" fmla="*/ 10 h 33"/>
                  <a:gd name="T20" fmla="*/ 2 w 4"/>
                  <a:gd name="T21" fmla="*/ 5 h 33"/>
                  <a:gd name="T22" fmla="*/ 1 w 4"/>
                  <a:gd name="T23" fmla="*/ 1 h 33"/>
                  <a:gd name="T24" fmla="*/ 1 w 4"/>
                  <a:gd name="T25" fmla="*/ 0 h 33"/>
                  <a:gd name="T26" fmla="*/ 0 w 4"/>
                  <a:gd name="T27" fmla="*/ 16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3"/>
                  <a:gd name="T44" fmla="*/ 4 w 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3">
                    <a:moveTo>
                      <a:pt x="0" y="16"/>
                    </a:moveTo>
                    <a:lnTo>
                      <a:pt x="0" y="18"/>
                    </a:lnTo>
                    <a:lnTo>
                      <a:pt x="1" y="24"/>
                    </a:lnTo>
                    <a:lnTo>
                      <a:pt x="1" y="29"/>
                    </a:lnTo>
                    <a:lnTo>
                      <a:pt x="1" y="32"/>
                    </a:lnTo>
                    <a:lnTo>
                      <a:pt x="1" y="30"/>
                    </a:lnTo>
                    <a:lnTo>
                      <a:pt x="2" y="27"/>
                    </a:lnTo>
                    <a:lnTo>
                      <a:pt x="3" y="22"/>
                    </a:lnTo>
                    <a:lnTo>
                      <a:pt x="3" y="16"/>
                    </a:lnTo>
                    <a:lnTo>
                      <a:pt x="3" y="10"/>
                    </a:lnTo>
                    <a:lnTo>
                      <a:pt x="2" y="5"/>
                    </a:lnTo>
                    <a:lnTo>
                      <a:pt x="1" y="1"/>
                    </a:lnTo>
                    <a:lnTo>
                      <a:pt x="1" y="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9" name="Freeform 45">
                <a:extLst>
                  <a:ext uri="{FF2B5EF4-FFF2-40B4-BE49-F238E27FC236}">
                    <a16:creationId xmlns:a16="http://schemas.microsoft.com/office/drawing/2014/main" id="{116386E8-F770-4658-AD7F-072A025D9089}"/>
                  </a:ext>
                </a:extLst>
              </p:cNvPr>
              <p:cNvSpPr>
                <a:spLocks/>
              </p:cNvSpPr>
              <p:nvPr/>
            </p:nvSpPr>
            <p:spPr bwMode="auto">
              <a:xfrm>
                <a:off x="3099" y="2418"/>
                <a:ext cx="14" cy="40"/>
              </a:xfrm>
              <a:custGeom>
                <a:avLst/>
                <a:gdLst>
                  <a:gd name="T0" fmla="*/ 0 w 14"/>
                  <a:gd name="T1" fmla="*/ 15 h 40"/>
                  <a:gd name="T2" fmla="*/ 0 w 14"/>
                  <a:gd name="T3" fmla="*/ 26 h 40"/>
                  <a:gd name="T4" fmla="*/ 2 w 14"/>
                  <a:gd name="T5" fmla="*/ 33 h 40"/>
                  <a:gd name="T6" fmla="*/ 4 w 14"/>
                  <a:gd name="T7" fmla="*/ 38 h 40"/>
                  <a:gd name="T8" fmla="*/ 6 w 14"/>
                  <a:gd name="T9" fmla="*/ 39 h 40"/>
                  <a:gd name="T10" fmla="*/ 9 w 14"/>
                  <a:gd name="T11" fmla="*/ 38 h 40"/>
                  <a:gd name="T12" fmla="*/ 11 w 14"/>
                  <a:gd name="T13" fmla="*/ 33 h 40"/>
                  <a:gd name="T14" fmla="*/ 13 w 14"/>
                  <a:gd name="T15" fmla="*/ 26 h 40"/>
                  <a:gd name="T16" fmla="*/ 13 w 14"/>
                  <a:gd name="T17" fmla="*/ 15 h 40"/>
                  <a:gd name="T18" fmla="*/ 13 w 14"/>
                  <a:gd name="T19" fmla="*/ 7 h 40"/>
                  <a:gd name="T20" fmla="*/ 11 w 14"/>
                  <a:gd name="T21" fmla="*/ 2 h 40"/>
                  <a:gd name="T22" fmla="*/ 9 w 14"/>
                  <a:gd name="T23" fmla="*/ 0 h 40"/>
                  <a:gd name="T24" fmla="*/ 6 w 14"/>
                  <a:gd name="T25" fmla="*/ 0 h 40"/>
                  <a:gd name="T26" fmla="*/ 4 w 14"/>
                  <a:gd name="T27" fmla="*/ 0 h 40"/>
                  <a:gd name="T28" fmla="*/ 2 w 14"/>
                  <a:gd name="T29" fmla="*/ 2 h 40"/>
                  <a:gd name="T30" fmla="*/ 0 w 14"/>
                  <a:gd name="T31" fmla="*/ 7 h 40"/>
                  <a:gd name="T32" fmla="*/ 0 w 14"/>
                  <a:gd name="T33" fmla="*/ 1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5"/>
                    </a:moveTo>
                    <a:lnTo>
                      <a:pt x="0" y="26"/>
                    </a:lnTo>
                    <a:lnTo>
                      <a:pt x="2" y="33"/>
                    </a:lnTo>
                    <a:lnTo>
                      <a:pt x="4" y="38"/>
                    </a:lnTo>
                    <a:lnTo>
                      <a:pt x="6" y="39"/>
                    </a:lnTo>
                    <a:lnTo>
                      <a:pt x="9" y="38"/>
                    </a:lnTo>
                    <a:lnTo>
                      <a:pt x="11" y="33"/>
                    </a:lnTo>
                    <a:lnTo>
                      <a:pt x="13" y="26"/>
                    </a:lnTo>
                    <a:lnTo>
                      <a:pt x="13" y="15"/>
                    </a:lnTo>
                    <a:lnTo>
                      <a:pt x="13" y="7"/>
                    </a:lnTo>
                    <a:lnTo>
                      <a:pt x="11" y="2"/>
                    </a:lnTo>
                    <a:lnTo>
                      <a:pt x="9" y="0"/>
                    </a:lnTo>
                    <a:lnTo>
                      <a:pt x="6" y="0"/>
                    </a:lnTo>
                    <a:lnTo>
                      <a:pt x="4" y="0"/>
                    </a:lnTo>
                    <a:lnTo>
                      <a:pt x="2" y="2"/>
                    </a:lnTo>
                    <a:lnTo>
                      <a:pt x="0" y="7"/>
                    </a:lnTo>
                    <a:lnTo>
                      <a:pt x="0" y="15"/>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0" name="Freeform 46">
                <a:extLst>
                  <a:ext uri="{FF2B5EF4-FFF2-40B4-BE49-F238E27FC236}">
                    <a16:creationId xmlns:a16="http://schemas.microsoft.com/office/drawing/2014/main" id="{6AEF8D79-A86B-4F2A-A7B4-A4439D095385}"/>
                  </a:ext>
                </a:extLst>
              </p:cNvPr>
              <p:cNvSpPr>
                <a:spLocks/>
              </p:cNvSpPr>
              <p:nvPr/>
            </p:nvSpPr>
            <p:spPr bwMode="auto">
              <a:xfrm>
                <a:off x="2991" y="2473"/>
                <a:ext cx="11" cy="41"/>
              </a:xfrm>
              <a:custGeom>
                <a:avLst/>
                <a:gdLst>
                  <a:gd name="T0" fmla="*/ 0 w 11"/>
                  <a:gd name="T1" fmla="*/ 23 h 41"/>
                  <a:gd name="T2" fmla="*/ 1 w 11"/>
                  <a:gd name="T3" fmla="*/ 29 h 41"/>
                  <a:gd name="T4" fmla="*/ 1 w 11"/>
                  <a:gd name="T5" fmla="*/ 34 h 41"/>
                  <a:gd name="T6" fmla="*/ 3 w 11"/>
                  <a:gd name="T7" fmla="*/ 38 h 41"/>
                  <a:gd name="T8" fmla="*/ 5 w 11"/>
                  <a:gd name="T9" fmla="*/ 40 h 41"/>
                  <a:gd name="T10" fmla="*/ 7 w 11"/>
                  <a:gd name="T11" fmla="*/ 38 h 41"/>
                  <a:gd name="T12" fmla="*/ 9 w 11"/>
                  <a:gd name="T13" fmla="*/ 34 h 41"/>
                  <a:gd name="T14" fmla="*/ 10 w 11"/>
                  <a:gd name="T15" fmla="*/ 29 h 41"/>
                  <a:gd name="T16" fmla="*/ 10 w 11"/>
                  <a:gd name="T17" fmla="*/ 23 h 41"/>
                  <a:gd name="T18" fmla="*/ 10 w 11"/>
                  <a:gd name="T19" fmla="*/ 13 h 41"/>
                  <a:gd name="T20" fmla="*/ 9 w 11"/>
                  <a:gd name="T21" fmla="*/ 6 h 41"/>
                  <a:gd name="T22" fmla="*/ 7 w 11"/>
                  <a:gd name="T23" fmla="*/ 2 h 41"/>
                  <a:gd name="T24" fmla="*/ 5 w 11"/>
                  <a:gd name="T25" fmla="*/ 0 h 41"/>
                  <a:gd name="T26" fmla="*/ 3 w 11"/>
                  <a:gd name="T27" fmla="*/ 2 h 41"/>
                  <a:gd name="T28" fmla="*/ 1 w 11"/>
                  <a:gd name="T29" fmla="*/ 6 h 41"/>
                  <a:gd name="T30" fmla="*/ 1 w 11"/>
                  <a:gd name="T31" fmla="*/ 13 h 41"/>
                  <a:gd name="T32" fmla="*/ 0 w 11"/>
                  <a:gd name="T33" fmla="*/ 23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41"/>
                  <a:gd name="T53" fmla="*/ 11 w 1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41">
                    <a:moveTo>
                      <a:pt x="0" y="23"/>
                    </a:moveTo>
                    <a:lnTo>
                      <a:pt x="1" y="29"/>
                    </a:lnTo>
                    <a:lnTo>
                      <a:pt x="1" y="34"/>
                    </a:lnTo>
                    <a:lnTo>
                      <a:pt x="3" y="38"/>
                    </a:lnTo>
                    <a:lnTo>
                      <a:pt x="5" y="40"/>
                    </a:lnTo>
                    <a:lnTo>
                      <a:pt x="7" y="38"/>
                    </a:lnTo>
                    <a:lnTo>
                      <a:pt x="9" y="34"/>
                    </a:lnTo>
                    <a:lnTo>
                      <a:pt x="10" y="29"/>
                    </a:lnTo>
                    <a:lnTo>
                      <a:pt x="10" y="23"/>
                    </a:lnTo>
                    <a:lnTo>
                      <a:pt x="10" y="13"/>
                    </a:lnTo>
                    <a:lnTo>
                      <a:pt x="9" y="6"/>
                    </a:lnTo>
                    <a:lnTo>
                      <a:pt x="7" y="2"/>
                    </a:lnTo>
                    <a:lnTo>
                      <a:pt x="5" y="0"/>
                    </a:lnTo>
                    <a:lnTo>
                      <a:pt x="3" y="2"/>
                    </a:lnTo>
                    <a:lnTo>
                      <a:pt x="1" y="6"/>
                    </a:lnTo>
                    <a:lnTo>
                      <a:pt x="1" y="13"/>
                    </a:lnTo>
                    <a:lnTo>
                      <a:pt x="0" y="23"/>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1" name="Freeform 47">
                <a:extLst>
                  <a:ext uri="{FF2B5EF4-FFF2-40B4-BE49-F238E27FC236}">
                    <a16:creationId xmlns:a16="http://schemas.microsoft.com/office/drawing/2014/main" id="{1FE8A03C-8070-4358-8346-7F283B2804C0}"/>
                  </a:ext>
                </a:extLst>
              </p:cNvPr>
              <p:cNvSpPr>
                <a:spLocks/>
              </p:cNvSpPr>
              <p:nvPr/>
            </p:nvSpPr>
            <p:spPr bwMode="auto">
              <a:xfrm>
                <a:off x="2592" y="2818"/>
                <a:ext cx="2632" cy="1007"/>
              </a:xfrm>
              <a:custGeom>
                <a:avLst/>
                <a:gdLst>
                  <a:gd name="T0" fmla="*/ 2631 w 2632"/>
                  <a:gd name="T1" fmla="*/ 1006 h 1007"/>
                  <a:gd name="T2" fmla="*/ 2631 w 2632"/>
                  <a:gd name="T3" fmla="*/ 0 h 1007"/>
                  <a:gd name="T4" fmla="*/ 0 w 2632"/>
                  <a:gd name="T5" fmla="*/ 0 h 1007"/>
                  <a:gd name="T6" fmla="*/ 0 w 2632"/>
                  <a:gd name="T7" fmla="*/ 1006 h 1007"/>
                  <a:gd name="T8" fmla="*/ 2631 w 2632"/>
                  <a:gd name="T9" fmla="*/ 1006 h 1007"/>
                  <a:gd name="T10" fmla="*/ 0 60000 65536"/>
                  <a:gd name="T11" fmla="*/ 0 60000 65536"/>
                  <a:gd name="T12" fmla="*/ 0 60000 65536"/>
                  <a:gd name="T13" fmla="*/ 0 60000 65536"/>
                  <a:gd name="T14" fmla="*/ 0 60000 65536"/>
                  <a:gd name="T15" fmla="*/ 0 w 2632"/>
                  <a:gd name="T16" fmla="*/ 0 h 1007"/>
                  <a:gd name="T17" fmla="*/ 2632 w 2632"/>
                  <a:gd name="T18" fmla="*/ 1007 h 1007"/>
                </a:gdLst>
                <a:ahLst/>
                <a:cxnLst>
                  <a:cxn ang="T10">
                    <a:pos x="T0" y="T1"/>
                  </a:cxn>
                  <a:cxn ang="T11">
                    <a:pos x="T2" y="T3"/>
                  </a:cxn>
                  <a:cxn ang="T12">
                    <a:pos x="T4" y="T5"/>
                  </a:cxn>
                  <a:cxn ang="T13">
                    <a:pos x="T6" y="T7"/>
                  </a:cxn>
                  <a:cxn ang="T14">
                    <a:pos x="T8" y="T9"/>
                  </a:cxn>
                </a:cxnLst>
                <a:rect l="T15" t="T16" r="T17" b="T18"/>
                <a:pathLst>
                  <a:path w="2632" h="1007">
                    <a:moveTo>
                      <a:pt x="2631" y="1006"/>
                    </a:moveTo>
                    <a:lnTo>
                      <a:pt x="2631" y="0"/>
                    </a:lnTo>
                    <a:lnTo>
                      <a:pt x="0" y="0"/>
                    </a:lnTo>
                    <a:lnTo>
                      <a:pt x="0" y="1006"/>
                    </a:lnTo>
                    <a:lnTo>
                      <a:pt x="2631" y="1006"/>
                    </a:lnTo>
                  </a:path>
                </a:pathLst>
              </a:custGeom>
              <a:solidFill>
                <a:srgbClr val="00CC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2" name="Freeform 48">
                <a:extLst>
                  <a:ext uri="{FF2B5EF4-FFF2-40B4-BE49-F238E27FC236}">
                    <a16:creationId xmlns:a16="http://schemas.microsoft.com/office/drawing/2014/main" id="{D7F1B41A-50E9-41F0-A08E-9DD83D61555F}"/>
                  </a:ext>
                </a:extLst>
              </p:cNvPr>
              <p:cNvSpPr>
                <a:spLocks/>
              </p:cNvSpPr>
              <p:nvPr/>
            </p:nvSpPr>
            <p:spPr bwMode="auto">
              <a:xfrm>
                <a:off x="2592" y="3072"/>
                <a:ext cx="1344" cy="1038"/>
              </a:xfrm>
              <a:custGeom>
                <a:avLst/>
                <a:gdLst>
                  <a:gd name="T0" fmla="*/ 7 w 1344"/>
                  <a:gd name="T1" fmla="*/ 289 h 1038"/>
                  <a:gd name="T2" fmla="*/ 0 w 1344"/>
                  <a:gd name="T3" fmla="*/ 1037 h 1038"/>
                  <a:gd name="T4" fmla="*/ 1331 w 1344"/>
                  <a:gd name="T5" fmla="*/ 1031 h 1038"/>
                  <a:gd name="T6" fmla="*/ 1343 w 1344"/>
                  <a:gd name="T7" fmla="*/ 262 h 1038"/>
                  <a:gd name="T8" fmla="*/ 1023 w 1344"/>
                  <a:gd name="T9" fmla="*/ 264 h 1038"/>
                  <a:gd name="T10" fmla="*/ 653 w 1344"/>
                  <a:gd name="T11" fmla="*/ 0 h 1038"/>
                  <a:gd name="T12" fmla="*/ 282 w 1344"/>
                  <a:gd name="T13" fmla="*/ 251 h 1038"/>
                  <a:gd name="T14" fmla="*/ 7 w 1344"/>
                  <a:gd name="T15" fmla="*/ 289 h 103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1038"/>
                  <a:gd name="T26" fmla="*/ 1344 w 1344"/>
                  <a:gd name="T27" fmla="*/ 1038 h 10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1038">
                    <a:moveTo>
                      <a:pt x="7" y="289"/>
                    </a:moveTo>
                    <a:lnTo>
                      <a:pt x="0" y="1037"/>
                    </a:lnTo>
                    <a:lnTo>
                      <a:pt x="1331" y="1031"/>
                    </a:lnTo>
                    <a:lnTo>
                      <a:pt x="1343" y="262"/>
                    </a:lnTo>
                    <a:lnTo>
                      <a:pt x="1023" y="264"/>
                    </a:lnTo>
                    <a:lnTo>
                      <a:pt x="653" y="0"/>
                    </a:lnTo>
                    <a:lnTo>
                      <a:pt x="282" y="251"/>
                    </a:lnTo>
                    <a:lnTo>
                      <a:pt x="7" y="289"/>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3" name="Freeform 49">
                <a:extLst>
                  <a:ext uri="{FF2B5EF4-FFF2-40B4-BE49-F238E27FC236}">
                    <a16:creationId xmlns:a16="http://schemas.microsoft.com/office/drawing/2014/main" id="{CD6ED64A-297D-4353-86FD-26F8001146B7}"/>
                  </a:ext>
                </a:extLst>
              </p:cNvPr>
              <p:cNvSpPr>
                <a:spLocks/>
              </p:cNvSpPr>
              <p:nvPr/>
            </p:nvSpPr>
            <p:spPr bwMode="auto">
              <a:xfrm>
                <a:off x="2592" y="2289"/>
                <a:ext cx="1343" cy="1030"/>
              </a:xfrm>
              <a:custGeom>
                <a:avLst/>
                <a:gdLst>
                  <a:gd name="T0" fmla="*/ 0 w 1343"/>
                  <a:gd name="T1" fmla="*/ 752 h 1030"/>
                  <a:gd name="T2" fmla="*/ 0 w 1343"/>
                  <a:gd name="T3" fmla="*/ 0 h 1030"/>
                  <a:gd name="T4" fmla="*/ 1331 w 1343"/>
                  <a:gd name="T5" fmla="*/ 6 h 1030"/>
                  <a:gd name="T6" fmla="*/ 1342 w 1343"/>
                  <a:gd name="T7" fmla="*/ 804 h 1030"/>
                  <a:gd name="T8" fmla="*/ 1036 w 1343"/>
                  <a:gd name="T9" fmla="*/ 793 h 1030"/>
                  <a:gd name="T10" fmla="*/ 638 w 1343"/>
                  <a:gd name="T11" fmla="*/ 1029 h 1030"/>
                  <a:gd name="T12" fmla="*/ 246 w 1343"/>
                  <a:gd name="T13" fmla="*/ 775 h 1030"/>
                  <a:gd name="T14" fmla="*/ 0 w 1343"/>
                  <a:gd name="T15" fmla="*/ 752 h 1030"/>
                  <a:gd name="T16" fmla="*/ 0 60000 65536"/>
                  <a:gd name="T17" fmla="*/ 0 60000 65536"/>
                  <a:gd name="T18" fmla="*/ 0 60000 65536"/>
                  <a:gd name="T19" fmla="*/ 0 60000 65536"/>
                  <a:gd name="T20" fmla="*/ 0 60000 65536"/>
                  <a:gd name="T21" fmla="*/ 0 60000 65536"/>
                  <a:gd name="T22" fmla="*/ 0 60000 65536"/>
                  <a:gd name="T23" fmla="*/ 0 60000 65536"/>
                  <a:gd name="T24" fmla="*/ 0 w 1343"/>
                  <a:gd name="T25" fmla="*/ 0 h 1030"/>
                  <a:gd name="T26" fmla="*/ 1343 w 1343"/>
                  <a:gd name="T27" fmla="*/ 1030 h 10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3" h="1030">
                    <a:moveTo>
                      <a:pt x="0" y="752"/>
                    </a:moveTo>
                    <a:lnTo>
                      <a:pt x="0" y="0"/>
                    </a:lnTo>
                    <a:lnTo>
                      <a:pt x="1331" y="6"/>
                    </a:lnTo>
                    <a:lnTo>
                      <a:pt x="1342" y="804"/>
                    </a:lnTo>
                    <a:lnTo>
                      <a:pt x="1036" y="793"/>
                    </a:lnTo>
                    <a:lnTo>
                      <a:pt x="638" y="1029"/>
                    </a:lnTo>
                    <a:lnTo>
                      <a:pt x="246" y="775"/>
                    </a:lnTo>
                    <a:lnTo>
                      <a:pt x="0" y="752"/>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4" name="Freeform 50">
                <a:extLst>
                  <a:ext uri="{FF2B5EF4-FFF2-40B4-BE49-F238E27FC236}">
                    <a16:creationId xmlns:a16="http://schemas.microsoft.com/office/drawing/2014/main" id="{097F606D-1C8E-488F-8361-288D17721B8C}"/>
                  </a:ext>
                </a:extLst>
              </p:cNvPr>
              <p:cNvSpPr>
                <a:spLocks/>
              </p:cNvSpPr>
              <p:nvPr/>
            </p:nvSpPr>
            <p:spPr bwMode="auto">
              <a:xfrm>
                <a:off x="3915" y="2286"/>
                <a:ext cx="1308" cy="823"/>
              </a:xfrm>
              <a:custGeom>
                <a:avLst/>
                <a:gdLst>
                  <a:gd name="T0" fmla="*/ 0 w 1308"/>
                  <a:gd name="T1" fmla="*/ 0 h 823"/>
                  <a:gd name="T2" fmla="*/ 1296 w 1308"/>
                  <a:gd name="T3" fmla="*/ 822 h 823"/>
                  <a:gd name="T4" fmla="*/ 1272 w 1308"/>
                  <a:gd name="T5" fmla="*/ 791 h 823"/>
                  <a:gd name="T6" fmla="*/ 1243 w 1308"/>
                  <a:gd name="T7" fmla="*/ 759 h 823"/>
                  <a:gd name="T8" fmla="*/ 1209 w 1308"/>
                  <a:gd name="T9" fmla="*/ 728 h 823"/>
                  <a:gd name="T10" fmla="*/ 1174 w 1308"/>
                  <a:gd name="T11" fmla="*/ 698 h 823"/>
                  <a:gd name="T12" fmla="*/ 1136 w 1308"/>
                  <a:gd name="T13" fmla="*/ 672 h 823"/>
                  <a:gd name="T14" fmla="*/ 1098 w 1308"/>
                  <a:gd name="T15" fmla="*/ 648 h 823"/>
                  <a:gd name="T16" fmla="*/ 1061 w 1308"/>
                  <a:gd name="T17" fmla="*/ 631 h 823"/>
                  <a:gd name="T18" fmla="*/ 1025 w 1308"/>
                  <a:gd name="T19" fmla="*/ 619 h 823"/>
                  <a:gd name="T20" fmla="*/ 990 w 1308"/>
                  <a:gd name="T21" fmla="*/ 602 h 823"/>
                  <a:gd name="T22" fmla="*/ 966 w 1308"/>
                  <a:gd name="T23" fmla="*/ 590 h 823"/>
                  <a:gd name="T24" fmla="*/ 946 w 1308"/>
                  <a:gd name="T25" fmla="*/ 581 h 823"/>
                  <a:gd name="T26" fmla="*/ 930 w 1308"/>
                  <a:gd name="T27" fmla="*/ 575 h 823"/>
                  <a:gd name="T28" fmla="*/ 913 w 1308"/>
                  <a:gd name="T29" fmla="*/ 571 h 823"/>
                  <a:gd name="T30" fmla="*/ 894 w 1308"/>
                  <a:gd name="T31" fmla="*/ 568 h 823"/>
                  <a:gd name="T32" fmla="*/ 871 w 1308"/>
                  <a:gd name="T33" fmla="*/ 564 h 823"/>
                  <a:gd name="T34" fmla="*/ 839 w 1308"/>
                  <a:gd name="T35" fmla="*/ 558 h 823"/>
                  <a:gd name="T36" fmla="*/ 781 w 1308"/>
                  <a:gd name="T37" fmla="*/ 546 h 823"/>
                  <a:gd name="T38" fmla="*/ 726 w 1308"/>
                  <a:gd name="T39" fmla="*/ 541 h 823"/>
                  <a:gd name="T40" fmla="*/ 673 w 1308"/>
                  <a:gd name="T41" fmla="*/ 542 h 823"/>
                  <a:gd name="T42" fmla="*/ 624 w 1308"/>
                  <a:gd name="T43" fmla="*/ 549 h 823"/>
                  <a:gd name="T44" fmla="*/ 577 w 1308"/>
                  <a:gd name="T45" fmla="*/ 561 h 823"/>
                  <a:gd name="T46" fmla="*/ 536 w 1308"/>
                  <a:gd name="T47" fmla="*/ 576 h 823"/>
                  <a:gd name="T48" fmla="*/ 497 w 1308"/>
                  <a:gd name="T49" fmla="*/ 595 h 823"/>
                  <a:gd name="T50" fmla="*/ 461 w 1308"/>
                  <a:gd name="T51" fmla="*/ 616 h 823"/>
                  <a:gd name="T52" fmla="*/ 430 w 1308"/>
                  <a:gd name="T53" fmla="*/ 639 h 823"/>
                  <a:gd name="T54" fmla="*/ 403 w 1308"/>
                  <a:gd name="T55" fmla="*/ 664 h 823"/>
                  <a:gd name="T56" fmla="*/ 379 w 1308"/>
                  <a:gd name="T57" fmla="*/ 690 h 823"/>
                  <a:gd name="T58" fmla="*/ 360 w 1308"/>
                  <a:gd name="T59" fmla="*/ 716 h 823"/>
                  <a:gd name="T60" fmla="*/ 347 w 1308"/>
                  <a:gd name="T61" fmla="*/ 741 h 823"/>
                  <a:gd name="T62" fmla="*/ 337 w 1308"/>
                  <a:gd name="T63" fmla="*/ 765 h 823"/>
                  <a:gd name="T64" fmla="*/ 332 w 1308"/>
                  <a:gd name="T65" fmla="*/ 787 h 823"/>
                  <a:gd name="T66" fmla="*/ 333 w 1308"/>
                  <a:gd name="T67" fmla="*/ 806 h 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08"/>
                  <a:gd name="T103" fmla="*/ 0 h 823"/>
                  <a:gd name="T104" fmla="*/ 1308 w 1308"/>
                  <a:gd name="T105" fmla="*/ 823 h 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08" h="823">
                    <a:moveTo>
                      <a:pt x="7" y="805"/>
                    </a:moveTo>
                    <a:lnTo>
                      <a:pt x="0" y="0"/>
                    </a:lnTo>
                    <a:lnTo>
                      <a:pt x="1307" y="6"/>
                    </a:lnTo>
                    <a:lnTo>
                      <a:pt x="1296" y="822"/>
                    </a:lnTo>
                    <a:lnTo>
                      <a:pt x="1285" y="806"/>
                    </a:lnTo>
                    <a:lnTo>
                      <a:pt x="1272" y="791"/>
                    </a:lnTo>
                    <a:lnTo>
                      <a:pt x="1258" y="775"/>
                    </a:lnTo>
                    <a:lnTo>
                      <a:pt x="1243" y="759"/>
                    </a:lnTo>
                    <a:lnTo>
                      <a:pt x="1226" y="744"/>
                    </a:lnTo>
                    <a:lnTo>
                      <a:pt x="1209" y="728"/>
                    </a:lnTo>
                    <a:lnTo>
                      <a:pt x="1192" y="713"/>
                    </a:lnTo>
                    <a:lnTo>
                      <a:pt x="1174" y="698"/>
                    </a:lnTo>
                    <a:lnTo>
                      <a:pt x="1156" y="684"/>
                    </a:lnTo>
                    <a:lnTo>
                      <a:pt x="1136" y="672"/>
                    </a:lnTo>
                    <a:lnTo>
                      <a:pt x="1117" y="659"/>
                    </a:lnTo>
                    <a:lnTo>
                      <a:pt x="1098" y="648"/>
                    </a:lnTo>
                    <a:lnTo>
                      <a:pt x="1079" y="639"/>
                    </a:lnTo>
                    <a:lnTo>
                      <a:pt x="1061" y="631"/>
                    </a:lnTo>
                    <a:lnTo>
                      <a:pt x="1042" y="624"/>
                    </a:lnTo>
                    <a:lnTo>
                      <a:pt x="1025" y="619"/>
                    </a:lnTo>
                    <a:lnTo>
                      <a:pt x="1006" y="610"/>
                    </a:lnTo>
                    <a:lnTo>
                      <a:pt x="990" y="602"/>
                    </a:lnTo>
                    <a:lnTo>
                      <a:pt x="978" y="595"/>
                    </a:lnTo>
                    <a:lnTo>
                      <a:pt x="966" y="590"/>
                    </a:lnTo>
                    <a:lnTo>
                      <a:pt x="956" y="585"/>
                    </a:lnTo>
                    <a:lnTo>
                      <a:pt x="946" y="581"/>
                    </a:lnTo>
                    <a:lnTo>
                      <a:pt x="937" y="578"/>
                    </a:lnTo>
                    <a:lnTo>
                      <a:pt x="930" y="575"/>
                    </a:lnTo>
                    <a:lnTo>
                      <a:pt x="921" y="573"/>
                    </a:lnTo>
                    <a:lnTo>
                      <a:pt x="913" y="571"/>
                    </a:lnTo>
                    <a:lnTo>
                      <a:pt x="904" y="569"/>
                    </a:lnTo>
                    <a:lnTo>
                      <a:pt x="894" y="568"/>
                    </a:lnTo>
                    <a:lnTo>
                      <a:pt x="883" y="566"/>
                    </a:lnTo>
                    <a:lnTo>
                      <a:pt x="871" y="564"/>
                    </a:lnTo>
                    <a:lnTo>
                      <a:pt x="856" y="561"/>
                    </a:lnTo>
                    <a:lnTo>
                      <a:pt x="839" y="558"/>
                    </a:lnTo>
                    <a:lnTo>
                      <a:pt x="809" y="551"/>
                    </a:lnTo>
                    <a:lnTo>
                      <a:pt x="781" y="546"/>
                    </a:lnTo>
                    <a:lnTo>
                      <a:pt x="753" y="543"/>
                    </a:lnTo>
                    <a:lnTo>
                      <a:pt x="726" y="541"/>
                    </a:lnTo>
                    <a:lnTo>
                      <a:pt x="699" y="541"/>
                    </a:lnTo>
                    <a:lnTo>
                      <a:pt x="673" y="542"/>
                    </a:lnTo>
                    <a:lnTo>
                      <a:pt x="648" y="545"/>
                    </a:lnTo>
                    <a:lnTo>
                      <a:pt x="624" y="549"/>
                    </a:lnTo>
                    <a:lnTo>
                      <a:pt x="600" y="554"/>
                    </a:lnTo>
                    <a:lnTo>
                      <a:pt x="577" y="561"/>
                    </a:lnTo>
                    <a:lnTo>
                      <a:pt x="556" y="568"/>
                    </a:lnTo>
                    <a:lnTo>
                      <a:pt x="536" y="576"/>
                    </a:lnTo>
                    <a:lnTo>
                      <a:pt x="516" y="585"/>
                    </a:lnTo>
                    <a:lnTo>
                      <a:pt x="497" y="595"/>
                    </a:lnTo>
                    <a:lnTo>
                      <a:pt x="479" y="605"/>
                    </a:lnTo>
                    <a:lnTo>
                      <a:pt x="461" y="616"/>
                    </a:lnTo>
                    <a:lnTo>
                      <a:pt x="445" y="627"/>
                    </a:lnTo>
                    <a:lnTo>
                      <a:pt x="430" y="639"/>
                    </a:lnTo>
                    <a:lnTo>
                      <a:pt x="416" y="652"/>
                    </a:lnTo>
                    <a:lnTo>
                      <a:pt x="403" y="664"/>
                    </a:lnTo>
                    <a:lnTo>
                      <a:pt x="390" y="677"/>
                    </a:lnTo>
                    <a:lnTo>
                      <a:pt x="379" y="690"/>
                    </a:lnTo>
                    <a:lnTo>
                      <a:pt x="369" y="703"/>
                    </a:lnTo>
                    <a:lnTo>
                      <a:pt x="360" y="716"/>
                    </a:lnTo>
                    <a:lnTo>
                      <a:pt x="353" y="729"/>
                    </a:lnTo>
                    <a:lnTo>
                      <a:pt x="347" y="741"/>
                    </a:lnTo>
                    <a:lnTo>
                      <a:pt x="341" y="753"/>
                    </a:lnTo>
                    <a:lnTo>
                      <a:pt x="337" y="765"/>
                    </a:lnTo>
                    <a:lnTo>
                      <a:pt x="334" y="776"/>
                    </a:lnTo>
                    <a:lnTo>
                      <a:pt x="332" y="787"/>
                    </a:lnTo>
                    <a:lnTo>
                      <a:pt x="332" y="797"/>
                    </a:lnTo>
                    <a:lnTo>
                      <a:pt x="333" y="806"/>
                    </a:lnTo>
                    <a:lnTo>
                      <a:pt x="7" y="805"/>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5" name="Freeform 51">
                <a:extLst>
                  <a:ext uri="{FF2B5EF4-FFF2-40B4-BE49-F238E27FC236}">
                    <a16:creationId xmlns:a16="http://schemas.microsoft.com/office/drawing/2014/main" id="{65E1BFFA-166C-4858-9221-56C474EC7CED}"/>
                  </a:ext>
                </a:extLst>
              </p:cNvPr>
              <p:cNvSpPr>
                <a:spLocks/>
              </p:cNvSpPr>
              <p:nvPr/>
            </p:nvSpPr>
            <p:spPr bwMode="auto">
              <a:xfrm>
                <a:off x="3904" y="3286"/>
                <a:ext cx="1328" cy="825"/>
              </a:xfrm>
              <a:custGeom>
                <a:avLst/>
                <a:gdLst>
                  <a:gd name="T0" fmla="*/ 0 w 1328"/>
                  <a:gd name="T1" fmla="*/ 824 h 825"/>
                  <a:gd name="T2" fmla="*/ 1313 w 1328"/>
                  <a:gd name="T3" fmla="*/ 0 h 825"/>
                  <a:gd name="T4" fmla="*/ 1289 w 1328"/>
                  <a:gd name="T5" fmla="*/ 31 h 825"/>
                  <a:gd name="T6" fmla="*/ 1259 w 1328"/>
                  <a:gd name="T7" fmla="*/ 64 h 825"/>
                  <a:gd name="T8" fmla="*/ 1226 w 1328"/>
                  <a:gd name="T9" fmla="*/ 97 h 825"/>
                  <a:gd name="T10" fmla="*/ 1192 w 1328"/>
                  <a:gd name="T11" fmla="*/ 131 h 825"/>
                  <a:gd name="T12" fmla="*/ 1155 w 1328"/>
                  <a:gd name="T13" fmla="*/ 161 h 825"/>
                  <a:gd name="T14" fmla="*/ 1118 w 1328"/>
                  <a:gd name="T15" fmla="*/ 187 h 825"/>
                  <a:gd name="T16" fmla="*/ 1080 w 1328"/>
                  <a:gd name="T17" fmla="*/ 206 h 825"/>
                  <a:gd name="T18" fmla="*/ 1043 w 1328"/>
                  <a:gd name="T19" fmla="*/ 218 h 825"/>
                  <a:gd name="T20" fmla="*/ 1009 w 1328"/>
                  <a:gd name="T21" fmla="*/ 236 h 825"/>
                  <a:gd name="T22" fmla="*/ 984 w 1328"/>
                  <a:gd name="T23" fmla="*/ 248 h 825"/>
                  <a:gd name="T24" fmla="*/ 963 w 1328"/>
                  <a:gd name="T25" fmla="*/ 256 h 825"/>
                  <a:gd name="T26" fmla="*/ 947 w 1328"/>
                  <a:gd name="T27" fmla="*/ 262 h 825"/>
                  <a:gd name="T28" fmla="*/ 930 w 1328"/>
                  <a:gd name="T29" fmla="*/ 266 h 825"/>
                  <a:gd name="T30" fmla="*/ 911 w 1328"/>
                  <a:gd name="T31" fmla="*/ 269 h 825"/>
                  <a:gd name="T32" fmla="*/ 887 w 1328"/>
                  <a:gd name="T33" fmla="*/ 273 h 825"/>
                  <a:gd name="T34" fmla="*/ 854 w 1328"/>
                  <a:gd name="T35" fmla="*/ 279 h 825"/>
                  <a:gd name="T36" fmla="*/ 795 w 1328"/>
                  <a:gd name="T37" fmla="*/ 290 h 825"/>
                  <a:gd name="T38" fmla="*/ 739 w 1328"/>
                  <a:gd name="T39" fmla="*/ 295 h 825"/>
                  <a:gd name="T40" fmla="*/ 685 w 1328"/>
                  <a:gd name="T41" fmla="*/ 294 h 825"/>
                  <a:gd name="T42" fmla="*/ 635 w 1328"/>
                  <a:gd name="T43" fmla="*/ 288 h 825"/>
                  <a:gd name="T44" fmla="*/ 588 w 1328"/>
                  <a:gd name="T45" fmla="*/ 276 h 825"/>
                  <a:gd name="T46" fmla="*/ 546 w 1328"/>
                  <a:gd name="T47" fmla="*/ 261 h 825"/>
                  <a:gd name="T48" fmla="*/ 506 w 1328"/>
                  <a:gd name="T49" fmla="*/ 243 h 825"/>
                  <a:gd name="T50" fmla="*/ 470 w 1328"/>
                  <a:gd name="T51" fmla="*/ 222 h 825"/>
                  <a:gd name="T52" fmla="*/ 437 w 1328"/>
                  <a:gd name="T53" fmla="*/ 199 h 825"/>
                  <a:gd name="T54" fmla="*/ 410 w 1328"/>
                  <a:gd name="T55" fmla="*/ 175 h 825"/>
                  <a:gd name="T56" fmla="*/ 386 w 1328"/>
                  <a:gd name="T57" fmla="*/ 150 h 825"/>
                  <a:gd name="T58" fmla="*/ 367 w 1328"/>
                  <a:gd name="T59" fmla="*/ 124 h 825"/>
                  <a:gd name="T60" fmla="*/ 353 w 1328"/>
                  <a:gd name="T61" fmla="*/ 100 h 825"/>
                  <a:gd name="T62" fmla="*/ 343 w 1328"/>
                  <a:gd name="T63" fmla="*/ 76 h 825"/>
                  <a:gd name="T64" fmla="*/ 338 w 1328"/>
                  <a:gd name="T65" fmla="*/ 55 h 825"/>
                  <a:gd name="T66" fmla="*/ 339 w 1328"/>
                  <a:gd name="T67" fmla="*/ 36 h 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8"/>
                  <a:gd name="T103" fmla="*/ 0 h 825"/>
                  <a:gd name="T104" fmla="*/ 1328 w 1328"/>
                  <a:gd name="T105" fmla="*/ 825 h 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8" h="825">
                    <a:moveTo>
                      <a:pt x="7" y="59"/>
                    </a:moveTo>
                    <a:lnTo>
                      <a:pt x="0" y="824"/>
                    </a:lnTo>
                    <a:lnTo>
                      <a:pt x="1327" y="818"/>
                    </a:lnTo>
                    <a:lnTo>
                      <a:pt x="1313" y="0"/>
                    </a:lnTo>
                    <a:lnTo>
                      <a:pt x="1301" y="15"/>
                    </a:lnTo>
                    <a:lnTo>
                      <a:pt x="1289" y="31"/>
                    </a:lnTo>
                    <a:lnTo>
                      <a:pt x="1274" y="48"/>
                    </a:lnTo>
                    <a:lnTo>
                      <a:pt x="1259" y="64"/>
                    </a:lnTo>
                    <a:lnTo>
                      <a:pt x="1243" y="81"/>
                    </a:lnTo>
                    <a:lnTo>
                      <a:pt x="1226" y="97"/>
                    </a:lnTo>
                    <a:lnTo>
                      <a:pt x="1210" y="115"/>
                    </a:lnTo>
                    <a:lnTo>
                      <a:pt x="1192" y="131"/>
                    </a:lnTo>
                    <a:lnTo>
                      <a:pt x="1174" y="147"/>
                    </a:lnTo>
                    <a:lnTo>
                      <a:pt x="1155" y="161"/>
                    </a:lnTo>
                    <a:lnTo>
                      <a:pt x="1136" y="175"/>
                    </a:lnTo>
                    <a:lnTo>
                      <a:pt x="1118" y="187"/>
                    </a:lnTo>
                    <a:lnTo>
                      <a:pt x="1098" y="198"/>
                    </a:lnTo>
                    <a:lnTo>
                      <a:pt x="1080" y="206"/>
                    </a:lnTo>
                    <a:lnTo>
                      <a:pt x="1062" y="213"/>
                    </a:lnTo>
                    <a:lnTo>
                      <a:pt x="1043" y="218"/>
                    </a:lnTo>
                    <a:lnTo>
                      <a:pt x="1025" y="228"/>
                    </a:lnTo>
                    <a:lnTo>
                      <a:pt x="1009" y="236"/>
                    </a:lnTo>
                    <a:lnTo>
                      <a:pt x="995" y="242"/>
                    </a:lnTo>
                    <a:lnTo>
                      <a:pt x="984" y="248"/>
                    </a:lnTo>
                    <a:lnTo>
                      <a:pt x="973" y="252"/>
                    </a:lnTo>
                    <a:lnTo>
                      <a:pt x="963" y="256"/>
                    </a:lnTo>
                    <a:lnTo>
                      <a:pt x="955" y="259"/>
                    </a:lnTo>
                    <a:lnTo>
                      <a:pt x="947" y="262"/>
                    </a:lnTo>
                    <a:lnTo>
                      <a:pt x="938" y="264"/>
                    </a:lnTo>
                    <a:lnTo>
                      <a:pt x="930" y="266"/>
                    </a:lnTo>
                    <a:lnTo>
                      <a:pt x="921" y="268"/>
                    </a:lnTo>
                    <a:lnTo>
                      <a:pt x="911" y="269"/>
                    </a:lnTo>
                    <a:lnTo>
                      <a:pt x="899" y="272"/>
                    </a:lnTo>
                    <a:lnTo>
                      <a:pt x="887" y="273"/>
                    </a:lnTo>
                    <a:lnTo>
                      <a:pt x="872" y="276"/>
                    </a:lnTo>
                    <a:lnTo>
                      <a:pt x="854" y="279"/>
                    </a:lnTo>
                    <a:lnTo>
                      <a:pt x="824" y="285"/>
                    </a:lnTo>
                    <a:lnTo>
                      <a:pt x="795" y="290"/>
                    </a:lnTo>
                    <a:lnTo>
                      <a:pt x="767" y="294"/>
                    </a:lnTo>
                    <a:lnTo>
                      <a:pt x="739" y="295"/>
                    </a:lnTo>
                    <a:lnTo>
                      <a:pt x="712" y="295"/>
                    </a:lnTo>
                    <a:lnTo>
                      <a:pt x="685" y="294"/>
                    </a:lnTo>
                    <a:lnTo>
                      <a:pt x="660" y="292"/>
                    </a:lnTo>
                    <a:lnTo>
                      <a:pt x="635" y="288"/>
                    </a:lnTo>
                    <a:lnTo>
                      <a:pt x="611" y="283"/>
                    </a:lnTo>
                    <a:lnTo>
                      <a:pt x="588" y="276"/>
                    </a:lnTo>
                    <a:lnTo>
                      <a:pt x="566" y="269"/>
                    </a:lnTo>
                    <a:lnTo>
                      <a:pt x="546" y="261"/>
                    </a:lnTo>
                    <a:lnTo>
                      <a:pt x="525" y="252"/>
                    </a:lnTo>
                    <a:lnTo>
                      <a:pt x="506" y="243"/>
                    </a:lnTo>
                    <a:lnTo>
                      <a:pt x="487" y="233"/>
                    </a:lnTo>
                    <a:lnTo>
                      <a:pt x="470" y="222"/>
                    </a:lnTo>
                    <a:lnTo>
                      <a:pt x="453" y="210"/>
                    </a:lnTo>
                    <a:lnTo>
                      <a:pt x="437" y="199"/>
                    </a:lnTo>
                    <a:lnTo>
                      <a:pt x="423" y="187"/>
                    </a:lnTo>
                    <a:lnTo>
                      <a:pt x="410" y="175"/>
                    </a:lnTo>
                    <a:lnTo>
                      <a:pt x="397" y="162"/>
                    </a:lnTo>
                    <a:lnTo>
                      <a:pt x="386" y="150"/>
                    </a:lnTo>
                    <a:lnTo>
                      <a:pt x="376" y="137"/>
                    </a:lnTo>
                    <a:lnTo>
                      <a:pt x="367" y="124"/>
                    </a:lnTo>
                    <a:lnTo>
                      <a:pt x="359" y="112"/>
                    </a:lnTo>
                    <a:lnTo>
                      <a:pt x="353" y="100"/>
                    </a:lnTo>
                    <a:lnTo>
                      <a:pt x="347" y="87"/>
                    </a:lnTo>
                    <a:lnTo>
                      <a:pt x="343" y="76"/>
                    </a:lnTo>
                    <a:lnTo>
                      <a:pt x="340" y="66"/>
                    </a:lnTo>
                    <a:lnTo>
                      <a:pt x="338" y="55"/>
                    </a:lnTo>
                    <a:lnTo>
                      <a:pt x="338" y="45"/>
                    </a:lnTo>
                    <a:lnTo>
                      <a:pt x="339" y="36"/>
                    </a:lnTo>
                    <a:lnTo>
                      <a:pt x="7" y="59"/>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6" name="Freeform 52">
                <a:extLst>
                  <a:ext uri="{FF2B5EF4-FFF2-40B4-BE49-F238E27FC236}">
                    <a16:creationId xmlns:a16="http://schemas.microsoft.com/office/drawing/2014/main" id="{A7803768-372C-41B3-ADDA-0FD097718BF5}"/>
                  </a:ext>
                </a:extLst>
              </p:cNvPr>
              <p:cNvSpPr>
                <a:spLocks/>
              </p:cNvSpPr>
              <p:nvPr/>
            </p:nvSpPr>
            <p:spPr bwMode="auto">
              <a:xfrm>
                <a:off x="2789" y="3310"/>
                <a:ext cx="223" cy="283"/>
              </a:xfrm>
              <a:custGeom>
                <a:avLst/>
                <a:gdLst>
                  <a:gd name="T0" fmla="*/ 0 w 223"/>
                  <a:gd name="T1" fmla="*/ 246 h 283"/>
                  <a:gd name="T2" fmla="*/ 45 w 223"/>
                  <a:gd name="T3" fmla="*/ 282 h 283"/>
                  <a:gd name="T4" fmla="*/ 217 w 223"/>
                  <a:gd name="T5" fmla="*/ 32 h 283"/>
                  <a:gd name="T6" fmla="*/ 222 w 223"/>
                  <a:gd name="T7" fmla="*/ 2 h 283"/>
                  <a:gd name="T8" fmla="*/ 168 w 223"/>
                  <a:gd name="T9" fmla="*/ 0 h 283"/>
                  <a:gd name="T10" fmla="*/ 0 w 223"/>
                  <a:gd name="T11" fmla="*/ 246 h 283"/>
                  <a:gd name="T12" fmla="*/ 0 60000 65536"/>
                  <a:gd name="T13" fmla="*/ 0 60000 65536"/>
                  <a:gd name="T14" fmla="*/ 0 60000 65536"/>
                  <a:gd name="T15" fmla="*/ 0 60000 65536"/>
                  <a:gd name="T16" fmla="*/ 0 60000 65536"/>
                  <a:gd name="T17" fmla="*/ 0 60000 65536"/>
                  <a:gd name="T18" fmla="*/ 0 w 223"/>
                  <a:gd name="T19" fmla="*/ 0 h 283"/>
                  <a:gd name="T20" fmla="*/ 223 w 223"/>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223" h="283">
                    <a:moveTo>
                      <a:pt x="0" y="246"/>
                    </a:moveTo>
                    <a:lnTo>
                      <a:pt x="45" y="282"/>
                    </a:lnTo>
                    <a:lnTo>
                      <a:pt x="217" y="32"/>
                    </a:lnTo>
                    <a:lnTo>
                      <a:pt x="222" y="2"/>
                    </a:lnTo>
                    <a:lnTo>
                      <a:pt x="168" y="0"/>
                    </a:lnTo>
                    <a:lnTo>
                      <a:pt x="0" y="246"/>
                    </a:lnTo>
                  </a:path>
                </a:pathLst>
              </a:custGeom>
              <a:solidFill>
                <a:srgbClr val="999999"/>
              </a:solidFill>
              <a:ln w="12700" cap="rnd">
                <a:solidFill>
                  <a:srgbClr val="000000"/>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7" name="Freeform 53">
                <a:extLst>
                  <a:ext uri="{FF2B5EF4-FFF2-40B4-BE49-F238E27FC236}">
                    <a16:creationId xmlns:a16="http://schemas.microsoft.com/office/drawing/2014/main" id="{D9F6626A-D970-4841-9B4A-719BADAFE3D2}"/>
                  </a:ext>
                </a:extLst>
              </p:cNvPr>
              <p:cNvSpPr>
                <a:spLocks/>
              </p:cNvSpPr>
              <p:nvPr/>
            </p:nvSpPr>
            <p:spPr bwMode="auto">
              <a:xfrm>
                <a:off x="3472" y="3310"/>
                <a:ext cx="215" cy="265"/>
              </a:xfrm>
              <a:custGeom>
                <a:avLst/>
                <a:gdLst>
                  <a:gd name="T0" fmla="*/ 214 w 215"/>
                  <a:gd name="T1" fmla="*/ 232 h 265"/>
                  <a:gd name="T2" fmla="*/ 165 w 215"/>
                  <a:gd name="T3" fmla="*/ 264 h 265"/>
                  <a:gd name="T4" fmla="*/ 4 w 215"/>
                  <a:gd name="T5" fmla="*/ 33 h 265"/>
                  <a:gd name="T6" fmla="*/ 0 w 215"/>
                  <a:gd name="T7" fmla="*/ 3 h 265"/>
                  <a:gd name="T8" fmla="*/ 54 w 215"/>
                  <a:gd name="T9" fmla="*/ 0 h 265"/>
                  <a:gd name="T10" fmla="*/ 214 w 215"/>
                  <a:gd name="T11" fmla="*/ 232 h 265"/>
                  <a:gd name="T12" fmla="*/ 0 60000 65536"/>
                  <a:gd name="T13" fmla="*/ 0 60000 65536"/>
                  <a:gd name="T14" fmla="*/ 0 60000 65536"/>
                  <a:gd name="T15" fmla="*/ 0 60000 65536"/>
                  <a:gd name="T16" fmla="*/ 0 60000 65536"/>
                  <a:gd name="T17" fmla="*/ 0 60000 65536"/>
                  <a:gd name="T18" fmla="*/ 0 w 215"/>
                  <a:gd name="T19" fmla="*/ 0 h 265"/>
                  <a:gd name="T20" fmla="*/ 215 w 215"/>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15" h="265">
                    <a:moveTo>
                      <a:pt x="214" y="232"/>
                    </a:moveTo>
                    <a:lnTo>
                      <a:pt x="165" y="264"/>
                    </a:lnTo>
                    <a:lnTo>
                      <a:pt x="4" y="33"/>
                    </a:lnTo>
                    <a:lnTo>
                      <a:pt x="0" y="3"/>
                    </a:lnTo>
                    <a:lnTo>
                      <a:pt x="54" y="0"/>
                    </a:lnTo>
                    <a:lnTo>
                      <a:pt x="214" y="232"/>
                    </a:lnTo>
                  </a:path>
                </a:pathLst>
              </a:custGeom>
              <a:solidFill>
                <a:srgbClr val="999999"/>
              </a:solidFill>
              <a:ln w="12700" cap="rnd">
                <a:solidFill>
                  <a:srgbClr val="000000"/>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8" name="Freeform 54">
                <a:extLst>
                  <a:ext uri="{FF2B5EF4-FFF2-40B4-BE49-F238E27FC236}">
                    <a16:creationId xmlns:a16="http://schemas.microsoft.com/office/drawing/2014/main" id="{CCC04138-813A-4B41-959C-844AEBF06170}"/>
                  </a:ext>
                </a:extLst>
              </p:cNvPr>
              <p:cNvSpPr>
                <a:spLocks/>
              </p:cNvSpPr>
              <p:nvPr/>
            </p:nvSpPr>
            <p:spPr bwMode="auto">
              <a:xfrm>
                <a:off x="2789" y="2821"/>
                <a:ext cx="223" cy="283"/>
              </a:xfrm>
              <a:custGeom>
                <a:avLst/>
                <a:gdLst>
                  <a:gd name="T0" fmla="*/ 0 w 223"/>
                  <a:gd name="T1" fmla="*/ 36 h 283"/>
                  <a:gd name="T2" fmla="*/ 45 w 223"/>
                  <a:gd name="T3" fmla="*/ 0 h 283"/>
                  <a:gd name="T4" fmla="*/ 217 w 223"/>
                  <a:gd name="T5" fmla="*/ 250 h 283"/>
                  <a:gd name="T6" fmla="*/ 222 w 223"/>
                  <a:gd name="T7" fmla="*/ 280 h 283"/>
                  <a:gd name="T8" fmla="*/ 168 w 223"/>
                  <a:gd name="T9" fmla="*/ 282 h 283"/>
                  <a:gd name="T10" fmla="*/ 0 w 223"/>
                  <a:gd name="T11" fmla="*/ 36 h 283"/>
                  <a:gd name="T12" fmla="*/ 0 60000 65536"/>
                  <a:gd name="T13" fmla="*/ 0 60000 65536"/>
                  <a:gd name="T14" fmla="*/ 0 60000 65536"/>
                  <a:gd name="T15" fmla="*/ 0 60000 65536"/>
                  <a:gd name="T16" fmla="*/ 0 60000 65536"/>
                  <a:gd name="T17" fmla="*/ 0 60000 65536"/>
                  <a:gd name="T18" fmla="*/ 0 w 223"/>
                  <a:gd name="T19" fmla="*/ 0 h 283"/>
                  <a:gd name="T20" fmla="*/ 223 w 223"/>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223" h="283">
                    <a:moveTo>
                      <a:pt x="0" y="36"/>
                    </a:moveTo>
                    <a:lnTo>
                      <a:pt x="45" y="0"/>
                    </a:lnTo>
                    <a:lnTo>
                      <a:pt x="217" y="250"/>
                    </a:lnTo>
                    <a:lnTo>
                      <a:pt x="222" y="280"/>
                    </a:lnTo>
                    <a:lnTo>
                      <a:pt x="168" y="282"/>
                    </a:lnTo>
                    <a:lnTo>
                      <a:pt x="0" y="36"/>
                    </a:lnTo>
                  </a:path>
                </a:pathLst>
              </a:custGeom>
              <a:solidFill>
                <a:srgbClr val="999999"/>
              </a:solidFill>
              <a:ln w="12700" cap="rnd">
                <a:solidFill>
                  <a:srgbClr val="000000"/>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99" name="Freeform 55">
                <a:extLst>
                  <a:ext uri="{FF2B5EF4-FFF2-40B4-BE49-F238E27FC236}">
                    <a16:creationId xmlns:a16="http://schemas.microsoft.com/office/drawing/2014/main" id="{325A3AFA-6DC0-49E9-8FED-AD6A305FCEF6}"/>
                  </a:ext>
                </a:extLst>
              </p:cNvPr>
              <p:cNvSpPr>
                <a:spLocks/>
              </p:cNvSpPr>
              <p:nvPr/>
            </p:nvSpPr>
            <p:spPr bwMode="auto">
              <a:xfrm>
                <a:off x="3480" y="2829"/>
                <a:ext cx="222" cy="282"/>
              </a:xfrm>
              <a:custGeom>
                <a:avLst/>
                <a:gdLst>
                  <a:gd name="T0" fmla="*/ 221 w 222"/>
                  <a:gd name="T1" fmla="*/ 36 h 282"/>
                  <a:gd name="T2" fmla="*/ 177 w 222"/>
                  <a:gd name="T3" fmla="*/ 0 h 282"/>
                  <a:gd name="T4" fmla="*/ 4 w 222"/>
                  <a:gd name="T5" fmla="*/ 249 h 282"/>
                  <a:gd name="T6" fmla="*/ 0 w 222"/>
                  <a:gd name="T7" fmla="*/ 279 h 282"/>
                  <a:gd name="T8" fmla="*/ 54 w 222"/>
                  <a:gd name="T9" fmla="*/ 281 h 282"/>
                  <a:gd name="T10" fmla="*/ 221 w 222"/>
                  <a:gd name="T11" fmla="*/ 36 h 282"/>
                  <a:gd name="T12" fmla="*/ 0 60000 65536"/>
                  <a:gd name="T13" fmla="*/ 0 60000 65536"/>
                  <a:gd name="T14" fmla="*/ 0 60000 65536"/>
                  <a:gd name="T15" fmla="*/ 0 60000 65536"/>
                  <a:gd name="T16" fmla="*/ 0 60000 65536"/>
                  <a:gd name="T17" fmla="*/ 0 60000 65536"/>
                  <a:gd name="T18" fmla="*/ 0 w 222"/>
                  <a:gd name="T19" fmla="*/ 0 h 282"/>
                  <a:gd name="T20" fmla="*/ 222 w 222"/>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222" h="282">
                    <a:moveTo>
                      <a:pt x="221" y="36"/>
                    </a:moveTo>
                    <a:lnTo>
                      <a:pt x="177" y="0"/>
                    </a:lnTo>
                    <a:lnTo>
                      <a:pt x="4" y="249"/>
                    </a:lnTo>
                    <a:lnTo>
                      <a:pt x="0" y="279"/>
                    </a:lnTo>
                    <a:lnTo>
                      <a:pt x="54" y="281"/>
                    </a:lnTo>
                    <a:lnTo>
                      <a:pt x="221" y="36"/>
                    </a:lnTo>
                  </a:path>
                </a:pathLst>
              </a:custGeom>
              <a:solidFill>
                <a:srgbClr val="999999"/>
              </a:solidFill>
              <a:ln w="12700" cap="rnd">
                <a:solidFill>
                  <a:srgbClr val="000000"/>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0" name="Freeform 56">
                <a:extLst>
                  <a:ext uri="{FF2B5EF4-FFF2-40B4-BE49-F238E27FC236}">
                    <a16:creationId xmlns:a16="http://schemas.microsoft.com/office/drawing/2014/main" id="{80218D04-F78E-46E0-B976-30C1073F0716}"/>
                  </a:ext>
                </a:extLst>
              </p:cNvPr>
              <p:cNvSpPr>
                <a:spLocks/>
              </p:cNvSpPr>
              <p:nvPr/>
            </p:nvSpPr>
            <p:spPr bwMode="auto">
              <a:xfrm>
                <a:off x="2945" y="3073"/>
                <a:ext cx="616" cy="251"/>
              </a:xfrm>
              <a:custGeom>
                <a:avLst/>
                <a:gdLst>
                  <a:gd name="T0" fmla="*/ 615 w 616"/>
                  <a:gd name="T1" fmla="*/ 250 h 251"/>
                  <a:gd name="T2" fmla="*/ 615 w 616"/>
                  <a:gd name="T3" fmla="*/ 0 h 251"/>
                  <a:gd name="T4" fmla="*/ 0 w 616"/>
                  <a:gd name="T5" fmla="*/ 0 h 251"/>
                  <a:gd name="T6" fmla="*/ 0 w 616"/>
                  <a:gd name="T7" fmla="*/ 250 h 251"/>
                  <a:gd name="T8" fmla="*/ 615 w 616"/>
                  <a:gd name="T9" fmla="*/ 250 h 251"/>
                  <a:gd name="T10" fmla="*/ 0 60000 65536"/>
                  <a:gd name="T11" fmla="*/ 0 60000 65536"/>
                  <a:gd name="T12" fmla="*/ 0 60000 65536"/>
                  <a:gd name="T13" fmla="*/ 0 60000 65536"/>
                  <a:gd name="T14" fmla="*/ 0 60000 65536"/>
                  <a:gd name="T15" fmla="*/ 0 w 616"/>
                  <a:gd name="T16" fmla="*/ 0 h 251"/>
                  <a:gd name="T17" fmla="*/ 616 w 616"/>
                  <a:gd name="T18" fmla="*/ 251 h 251"/>
                </a:gdLst>
                <a:ahLst/>
                <a:cxnLst>
                  <a:cxn ang="T10">
                    <a:pos x="T0" y="T1"/>
                  </a:cxn>
                  <a:cxn ang="T11">
                    <a:pos x="T2" y="T3"/>
                  </a:cxn>
                  <a:cxn ang="T12">
                    <a:pos x="T4" y="T5"/>
                  </a:cxn>
                  <a:cxn ang="T13">
                    <a:pos x="T6" y="T7"/>
                  </a:cxn>
                  <a:cxn ang="T14">
                    <a:pos x="T8" y="T9"/>
                  </a:cxn>
                </a:cxnLst>
                <a:rect l="T15" t="T16" r="T17" b="T18"/>
                <a:pathLst>
                  <a:path w="616" h="251">
                    <a:moveTo>
                      <a:pt x="615" y="250"/>
                    </a:moveTo>
                    <a:lnTo>
                      <a:pt x="615" y="0"/>
                    </a:lnTo>
                    <a:lnTo>
                      <a:pt x="0" y="0"/>
                    </a:lnTo>
                    <a:lnTo>
                      <a:pt x="0" y="250"/>
                    </a:lnTo>
                    <a:lnTo>
                      <a:pt x="615" y="250"/>
                    </a:lnTo>
                  </a:path>
                </a:pathLst>
              </a:custGeom>
              <a:solidFill>
                <a:srgbClr val="CCCCCC"/>
              </a:solidFill>
              <a:ln w="12700" cap="rnd">
                <a:solidFill>
                  <a:srgbClr val="003333"/>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1" name="Freeform 57">
                <a:extLst>
                  <a:ext uri="{FF2B5EF4-FFF2-40B4-BE49-F238E27FC236}">
                    <a16:creationId xmlns:a16="http://schemas.microsoft.com/office/drawing/2014/main" id="{1FD67F2B-120B-4F30-88D7-FBCBFFA9C377}"/>
                  </a:ext>
                </a:extLst>
              </p:cNvPr>
              <p:cNvSpPr>
                <a:spLocks/>
              </p:cNvSpPr>
              <p:nvPr/>
            </p:nvSpPr>
            <p:spPr bwMode="auto">
              <a:xfrm>
                <a:off x="3008" y="2288"/>
                <a:ext cx="481" cy="1830"/>
              </a:xfrm>
              <a:custGeom>
                <a:avLst/>
                <a:gdLst>
                  <a:gd name="T0" fmla="*/ 0 w 481"/>
                  <a:gd name="T1" fmla="*/ 1829 h 1830"/>
                  <a:gd name="T2" fmla="*/ 0 w 481"/>
                  <a:gd name="T3" fmla="*/ 0 h 1830"/>
                  <a:gd name="T4" fmla="*/ 480 w 481"/>
                  <a:gd name="T5" fmla="*/ 0 h 1830"/>
                  <a:gd name="T6" fmla="*/ 480 w 481"/>
                  <a:gd name="T7" fmla="*/ 1829 h 1830"/>
                  <a:gd name="T8" fmla="*/ 0 w 481"/>
                  <a:gd name="T9" fmla="*/ 1829 h 1830"/>
                  <a:gd name="T10" fmla="*/ 0 60000 65536"/>
                  <a:gd name="T11" fmla="*/ 0 60000 65536"/>
                  <a:gd name="T12" fmla="*/ 0 60000 65536"/>
                  <a:gd name="T13" fmla="*/ 0 60000 65536"/>
                  <a:gd name="T14" fmla="*/ 0 60000 65536"/>
                  <a:gd name="T15" fmla="*/ 0 w 481"/>
                  <a:gd name="T16" fmla="*/ 0 h 1830"/>
                  <a:gd name="T17" fmla="*/ 481 w 481"/>
                  <a:gd name="T18" fmla="*/ 1830 h 1830"/>
                </a:gdLst>
                <a:ahLst/>
                <a:cxnLst>
                  <a:cxn ang="T10">
                    <a:pos x="T0" y="T1"/>
                  </a:cxn>
                  <a:cxn ang="T11">
                    <a:pos x="T2" y="T3"/>
                  </a:cxn>
                  <a:cxn ang="T12">
                    <a:pos x="T4" y="T5"/>
                  </a:cxn>
                  <a:cxn ang="T13">
                    <a:pos x="T6" y="T7"/>
                  </a:cxn>
                  <a:cxn ang="T14">
                    <a:pos x="T8" y="T9"/>
                  </a:cxn>
                </a:cxnLst>
                <a:rect l="T15" t="T16" r="T17" b="T18"/>
                <a:pathLst>
                  <a:path w="481" h="1830">
                    <a:moveTo>
                      <a:pt x="0" y="1829"/>
                    </a:moveTo>
                    <a:lnTo>
                      <a:pt x="0" y="0"/>
                    </a:lnTo>
                    <a:lnTo>
                      <a:pt x="480" y="0"/>
                    </a:lnTo>
                    <a:lnTo>
                      <a:pt x="480" y="1829"/>
                    </a:lnTo>
                    <a:lnTo>
                      <a:pt x="0" y="1829"/>
                    </a:lnTo>
                  </a:path>
                </a:pathLst>
              </a:custGeom>
              <a:solidFill>
                <a:srgbClr val="4D4D4D"/>
              </a:solidFill>
              <a:ln w="12700" cap="rnd">
                <a:solidFill>
                  <a:srgbClr val="003333"/>
                </a:solidFill>
                <a:round/>
                <a:headEnd/>
                <a:tailEnd/>
              </a:ln>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2" name="Freeform 58">
                <a:extLst>
                  <a:ext uri="{FF2B5EF4-FFF2-40B4-BE49-F238E27FC236}">
                    <a16:creationId xmlns:a16="http://schemas.microsoft.com/office/drawing/2014/main" id="{DCCEC8C0-D23F-4DBB-90B1-F9B908091065}"/>
                  </a:ext>
                </a:extLst>
              </p:cNvPr>
              <p:cNvSpPr>
                <a:spLocks/>
              </p:cNvSpPr>
              <p:nvPr/>
            </p:nvSpPr>
            <p:spPr bwMode="auto">
              <a:xfrm>
                <a:off x="3240" y="2292"/>
                <a:ext cx="1" cy="1831"/>
              </a:xfrm>
              <a:custGeom>
                <a:avLst/>
                <a:gdLst>
                  <a:gd name="T0" fmla="*/ 0 w 1"/>
                  <a:gd name="T1" fmla="*/ 0 h 1831"/>
                  <a:gd name="T2" fmla="*/ 0 w 1"/>
                  <a:gd name="T3" fmla="*/ 1058 h 1831"/>
                  <a:gd name="T4" fmla="*/ 0 w 1"/>
                  <a:gd name="T5" fmla="*/ 1601 h 1831"/>
                  <a:gd name="T6" fmla="*/ 0 w 1"/>
                  <a:gd name="T7" fmla="*/ 1801 h 1831"/>
                  <a:gd name="T8" fmla="*/ 0 w 1"/>
                  <a:gd name="T9" fmla="*/ 1830 h 1831"/>
                  <a:gd name="T10" fmla="*/ 0 60000 65536"/>
                  <a:gd name="T11" fmla="*/ 0 60000 65536"/>
                  <a:gd name="T12" fmla="*/ 0 60000 65536"/>
                  <a:gd name="T13" fmla="*/ 0 60000 65536"/>
                  <a:gd name="T14" fmla="*/ 0 60000 65536"/>
                  <a:gd name="T15" fmla="*/ 0 w 1"/>
                  <a:gd name="T16" fmla="*/ 0 h 1831"/>
                  <a:gd name="T17" fmla="*/ 1 w 1"/>
                  <a:gd name="T18" fmla="*/ 1831 h 1831"/>
                </a:gdLst>
                <a:ahLst/>
                <a:cxnLst>
                  <a:cxn ang="T10">
                    <a:pos x="T0" y="T1"/>
                  </a:cxn>
                  <a:cxn ang="T11">
                    <a:pos x="T2" y="T3"/>
                  </a:cxn>
                  <a:cxn ang="T12">
                    <a:pos x="T4" y="T5"/>
                  </a:cxn>
                  <a:cxn ang="T13">
                    <a:pos x="T6" y="T7"/>
                  </a:cxn>
                  <a:cxn ang="T14">
                    <a:pos x="T8" y="T9"/>
                  </a:cxn>
                </a:cxnLst>
                <a:rect l="T15" t="T16" r="T17" b="T18"/>
                <a:pathLst>
                  <a:path w="1" h="1831">
                    <a:moveTo>
                      <a:pt x="0" y="0"/>
                    </a:moveTo>
                    <a:lnTo>
                      <a:pt x="0" y="1058"/>
                    </a:lnTo>
                    <a:lnTo>
                      <a:pt x="0" y="1601"/>
                    </a:lnTo>
                    <a:lnTo>
                      <a:pt x="0" y="1801"/>
                    </a:lnTo>
                    <a:lnTo>
                      <a:pt x="0" y="1830"/>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3" name="Freeform 59">
                <a:extLst>
                  <a:ext uri="{FF2B5EF4-FFF2-40B4-BE49-F238E27FC236}">
                    <a16:creationId xmlns:a16="http://schemas.microsoft.com/office/drawing/2014/main" id="{132565CC-346F-4AA6-9C4D-C89B787C17A9}"/>
                  </a:ext>
                </a:extLst>
              </p:cNvPr>
              <p:cNvSpPr>
                <a:spLocks/>
              </p:cNvSpPr>
              <p:nvPr/>
            </p:nvSpPr>
            <p:spPr bwMode="auto">
              <a:xfrm>
                <a:off x="3093" y="3055"/>
                <a:ext cx="14" cy="35"/>
              </a:xfrm>
              <a:custGeom>
                <a:avLst/>
                <a:gdLst>
                  <a:gd name="T0" fmla="*/ 0 w 14"/>
                  <a:gd name="T1" fmla="*/ 17 h 35"/>
                  <a:gd name="T2" fmla="*/ 1 w 14"/>
                  <a:gd name="T3" fmla="*/ 23 h 35"/>
                  <a:gd name="T4" fmla="*/ 2 w 14"/>
                  <a:gd name="T5" fmla="*/ 28 h 35"/>
                  <a:gd name="T6" fmla="*/ 5 w 14"/>
                  <a:gd name="T7" fmla="*/ 32 h 35"/>
                  <a:gd name="T8" fmla="*/ 7 w 14"/>
                  <a:gd name="T9" fmla="*/ 34 h 35"/>
                  <a:gd name="T10" fmla="*/ 10 w 14"/>
                  <a:gd name="T11" fmla="*/ 32 h 35"/>
                  <a:gd name="T12" fmla="*/ 11 w 14"/>
                  <a:gd name="T13" fmla="*/ 28 h 35"/>
                  <a:gd name="T14" fmla="*/ 12 w 14"/>
                  <a:gd name="T15" fmla="*/ 23 h 35"/>
                  <a:gd name="T16" fmla="*/ 13 w 14"/>
                  <a:gd name="T17" fmla="*/ 17 h 35"/>
                  <a:gd name="T18" fmla="*/ 12 w 14"/>
                  <a:gd name="T19" fmla="*/ 11 h 35"/>
                  <a:gd name="T20" fmla="*/ 11 w 14"/>
                  <a:gd name="T21" fmla="*/ 5 h 35"/>
                  <a:gd name="T22" fmla="*/ 10 w 14"/>
                  <a:gd name="T23" fmla="*/ 2 h 35"/>
                  <a:gd name="T24" fmla="*/ 7 w 14"/>
                  <a:gd name="T25" fmla="*/ 0 h 35"/>
                  <a:gd name="T26" fmla="*/ 5 w 14"/>
                  <a:gd name="T27" fmla="*/ 2 h 35"/>
                  <a:gd name="T28" fmla="*/ 2 w 14"/>
                  <a:gd name="T29" fmla="*/ 5 h 35"/>
                  <a:gd name="T30" fmla="*/ 1 w 14"/>
                  <a:gd name="T31" fmla="*/ 11 h 35"/>
                  <a:gd name="T32" fmla="*/ 0 w 14"/>
                  <a:gd name="T33" fmla="*/ 1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5"/>
                  <a:gd name="T53" fmla="*/ 14 w 1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5">
                    <a:moveTo>
                      <a:pt x="0" y="17"/>
                    </a:moveTo>
                    <a:lnTo>
                      <a:pt x="1" y="23"/>
                    </a:lnTo>
                    <a:lnTo>
                      <a:pt x="2" y="28"/>
                    </a:lnTo>
                    <a:lnTo>
                      <a:pt x="5" y="32"/>
                    </a:lnTo>
                    <a:lnTo>
                      <a:pt x="7" y="34"/>
                    </a:lnTo>
                    <a:lnTo>
                      <a:pt x="10" y="32"/>
                    </a:lnTo>
                    <a:lnTo>
                      <a:pt x="11" y="28"/>
                    </a:lnTo>
                    <a:lnTo>
                      <a:pt x="12" y="23"/>
                    </a:lnTo>
                    <a:lnTo>
                      <a:pt x="13" y="17"/>
                    </a:lnTo>
                    <a:lnTo>
                      <a:pt x="12" y="11"/>
                    </a:lnTo>
                    <a:lnTo>
                      <a:pt x="11" y="5"/>
                    </a:lnTo>
                    <a:lnTo>
                      <a:pt x="10" y="2"/>
                    </a:lnTo>
                    <a:lnTo>
                      <a:pt x="7" y="0"/>
                    </a:lnTo>
                    <a:lnTo>
                      <a:pt x="5" y="2"/>
                    </a:lnTo>
                    <a:lnTo>
                      <a:pt x="2" y="5"/>
                    </a:lnTo>
                    <a:lnTo>
                      <a:pt x="1" y="11"/>
                    </a:lnTo>
                    <a:lnTo>
                      <a:pt x="0" y="17"/>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4" name="Freeform 60">
                <a:extLst>
                  <a:ext uri="{FF2B5EF4-FFF2-40B4-BE49-F238E27FC236}">
                    <a16:creationId xmlns:a16="http://schemas.microsoft.com/office/drawing/2014/main" id="{202403B7-D3AF-44DB-A26D-82EF9F482D9A}"/>
                  </a:ext>
                </a:extLst>
              </p:cNvPr>
              <p:cNvSpPr>
                <a:spLocks/>
              </p:cNvSpPr>
              <p:nvPr/>
            </p:nvSpPr>
            <p:spPr bwMode="auto">
              <a:xfrm>
                <a:off x="3067" y="2772"/>
                <a:ext cx="9" cy="49"/>
              </a:xfrm>
              <a:custGeom>
                <a:avLst/>
                <a:gdLst>
                  <a:gd name="T0" fmla="*/ 0 w 9"/>
                  <a:gd name="T1" fmla="*/ 24 h 49"/>
                  <a:gd name="T2" fmla="*/ 1 w 9"/>
                  <a:gd name="T3" fmla="*/ 35 h 49"/>
                  <a:gd name="T4" fmla="*/ 1 w 9"/>
                  <a:gd name="T5" fmla="*/ 42 h 49"/>
                  <a:gd name="T6" fmla="*/ 3 w 9"/>
                  <a:gd name="T7" fmla="*/ 46 h 49"/>
                  <a:gd name="T8" fmla="*/ 5 w 9"/>
                  <a:gd name="T9" fmla="*/ 48 h 49"/>
                  <a:gd name="T10" fmla="*/ 6 w 9"/>
                  <a:gd name="T11" fmla="*/ 46 h 49"/>
                  <a:gd name="T12" fmla="*/ 7 w 9"/>
                  <a:gd name="T13" fmla="*/ 42 h 49"/>
                  <a:gd name="T14" fmla="*/ 8 w 9"/>
                  <a:gd name="T15" fmla="*/ 35 h 49"/>
                  <a:gd name="T16" fmla="*/ 8 w 9"/>
                  <a:gd name="T17" fmla="*/ 24 h 49"/>
                  <a:gd name="T18" fmla="*/ 8 w 9"/>
                  <a:gd name="T19" fmla="*/ 13 h 49"/>
                  <a:gd name="T20" fmla="*/ 7 w 9"/>
                  <a:gd name="T21" fmla="*/ 6 h 49"/>
                  <a:gd name="T22" fmla="*/ 6 w 9"/>
                  <a:gd name="T23" fmla="*/ 2 h 49"/>
                  <a:gd name="T24" fmla="*/ 5 w 9"/>
                  <a:gd name="T25" fmla="*/ 0 h 49"/>
                  <a:gd name="T26" fmla="*/ 3 w 9"/>
                  <a:gd name="T27" fmla="*/ 2 h 49"/>
                  <a:gd name="T28" fmla="*/ 1 w 9"/>
                  <a:gd name="T29" fmla="*/ 6 h 49"/>
                  <a:gd name="T30" fmla="*/ 1 w 9"/>
                  <a:gd name="T31" fmla="*/ 13 h 49"/>
                  <a:gd name="T32" fmla="*/ 0 w 9"/>
                  <a:gd name="T33" fmla="*/ 24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9"/>
                  <a:gd name="T53" fmla="*/ 9 w 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9">
                    <a:moveTo>
                      <a:pt x="0" y="24"/>
                    </a:moveTo>
                    <a:lnTo>
                      <a:pt x="1" y="35"/>
                    </a:lnTo>
                    <a:lnTo>
                      <a:pt x="1" y="42"/>
                    </a:lnTo>
                    <a:lnTo>
                      <a:pt x="3" y="46"/>
                    </a:lnTo>
                    <a:lnTo>
                      <a:pt x="5" y="48"/>
                    </a:lnTo>
                    <a:lnTo>
                      <a:pt x="6" y="46"/>
                    </a:lnTo>
                    <a:lnTo>
                      <a:pt x="7" y="42"/>
                    </a:lnTo>
                    <a:lnTo>
                      <a:pt x="8" y="35"/>
                    </a:lnTo>
                    <a:lnTo>
                      <a:pt x="8" y="24"/>
                    </a:lnTo>
                    <a:lnTo>
                      <a:pt x="8" y="13"/>
                    </a:lnTo>
                    <a:lnTo>
                      <a:pt x="7" y="6"/>
                    </a:lnTo>
                    <a:lnTo>
                      <a:pt x="6" y="2"/>
                    </a:lnTo>
                    <a:lnTo>
                      <a:pt x="5" y="0"/>
                    </a:lnTo>
                    <a:lnTo>
                      <a:pt x="3" y="2"/>
                    </a:lnTo>
                    <a:lnTo>
                      <a:pt x="1" y="6"/>
                    </a:lnTo>
                    <a:lnTo>
                      <a:pt x="1" y="13"/>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5" name="Freeform 61">
                <a:extLst>
                  <a:ext uri="{FF2B5EF4-FFF2-40B4-BE49-F238E27FC236}">
                    <a16:creationId xmlns:a16="http://schemas.microsoft.com/office/drawing/2014/main" id="{99F24743-173E-4517-A08A-D845012044D0}"/>
                  </a:ext>
                </a:extLst>
              </p:cNvPr>
              <p:cNvSpPr>
                <a:spLocks/>
              </p:cNvSpPr>
              <p:nvPr/>
            </p:nvSpPr>
            <p:spPr bwMode="auto">
              <a:xfrm>
                <a:off x="3121" y="3502"/>
                <a:ext cx="14" cy="41"/>
              </a:xfrm>
              <a:custGeom>
                <a:avLst/>
                <a:gdLst>
                  <a:gd name="T0" fmla="*/ 0 w 14"/>
                  <a:gd name="T1" fmla="*/ 16 h 41"/>
                  <a:gd name="T2" fmla="*/ 1 w 14"/>
                  <a:gd name="T3" fmla="*/ 27 h 41"/>
                  <a:gd name="T4" fmla="*/ 3 w 14"/>
                  <a:gd name="T5" fmla="*/ 34 h 41"/>
                  <a:gd name="T6" fmla="*/ 5 w 14"/>
                  <a:gd name="T7" fmla="*/ 38 h 41"/>
                  <a:gd name="T8" fmla="*/ 8 w 14"/>
                  <a:gd name="T9" fmla="*/ 40 h 41"/>
                  <a:gd name="T10" fmla="*/ 10 w 14"/>
                  <a:gd name="T11" fmla="*/ 38 h 41"/>
                  <a:gd name="T12" fmla="*/ 12 w 14"/>
                  <a:gd name="T13" fmla="*/ 34 h 41"/>
                  <a:gd name="T14" fmla="*/ 13 w 14"/>
                  <a:gd name="T15" fmla="*/ 27 h 41"/>
                  <a:gd name="T16" fmla="*/ 13 w 14"/>
                  <a:gd name="T17" fmla="*/ 16 h 41"/>
                  <a:gd name="T18" fmla="*/ 13 w 14"/>
                  <a:gd name="T19" fmla="*/ 10 h 41"/>
                  <a:gd name="T20" fmla="*/ 12 w 14"/>
                  <a:gd name="T21" fmla="*/ 5 h 41"/>
                  <a:gd name="T22" fmla="*/ 10 w 14"/>
                  <a:gd name="T23" fmla="*/ 2 h 41"/>
                  <a:gd name="T24" fmla="*/ 8 w 14"/>
                  <a:gd name="T25" fmla="*/ 0 h 41"/>
                  <a:gd name="T26" fmla="*/ 5 w 14"/>
                  <a:gd name="T27" fmla="*/ 2 h 41"/>
                  <a:gd name="T28" fmla="*/ 3 w 14"/>
                  <a:gd name="T29" fmla="*/ 5 h 41"/>
                  <a:gd name="T30" fmla="*/ 1 w 14"/>
                  <a:gd name="T31" fmla="*/ 10 h 41"/>
                  <a:gd name="T32" fmla="*/ 0 w 14"/>
                  <a:gd name="T33" fmla="*/ 1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1"/>
                  <a:gd name="T53" fmla="*/ 14 w 1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1">
                    <a:moveTo>
                      <a:pt x="0" y="16"/>
                    </a:moveTo>
                    <a:lnTo>
                      <a:pt x="1" y="27"/>
                    </a:lnTo>
                    <a:lnTo>
                      <a:pt x="3" y="34"/>
                    </a:lnTo>
                    <a:lnTo>
                      <a:pt x="5" y="38"/>
                    </a:lnTo>
                    <a:lnTo>
                      <a:pt x="8" y="40"/>
                    </a:lnTo>
                    <a:lnTo>
                      <a:pt x="10" y="38"/>
                    </a:lnTo>
                    <a:lnTo>
                      <a:pt x="12" y="34"/>
                    </a:lnTo>
                    <a:lnTo>
                      <a:pt x="13" y="27"/>
                    </a:lnTo>
                    <a:lnTo>
                      <a:pt x="13" y="16"/>
                    </a:lnTo>
                    <a:lnTo>
                      <a:pt x="13" y="10"/>
                    </a:lnTo>
                    <a:lnTo>
                      <a:pt x="12" y="5"/>
                    </a:lnTo>
                    <a:lnTo>
                      <a:pt x="10" y="2"/>
                    </a:lnTo>
                    <a:lnTo>
                      <a:pt x="8" y="0"/>
                    </a:lnTo>
                    <a:lnTo>
                      <a:pt x="5" y="2"/>
                    </a:lnTo>
                    <a:lnTo>
                      <a:pt x="3" y="5"/>
                    </a:lnTo>
                    <a:lnTo>
                      <a:pt x="1" y="1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6" name="Freeform 62">
                <a:extLst>
                  <a:ext uri="{FF2B5EF4-FFF2-40B4-BE49-F238E27FC236}">
                    <a16:creationId xmlns:a16="http://schemas.microsoft.com/office/drawing/2014/main" id="{71E21A05-8767-48DF-802B-45D139CEE822}"/>
                  </a:ext>
                </a:extLst>
              </p:cNvPr>
              <p:cNvSpPr>
                <a:spLocks/>
              </p:cNvSpPr>
              <p:nvPr/>
            </p:nvSpPr>
            <p:spPr bwMode="auto">
              <a:xfrm>
                <a:off x="3116" y="2553"/>
                <a:ext cx="5" cy="41"/>
              </a:xfrm>
              <a:custGeom>
                <a:avLst/>
                <a:gdLst>
                  <a:gd name="T0" fmla="*/ 0 w 5"/>
                  <a:gd name="T1" fmla="*/ 16 h 41"/>
                  <a:gd name="T2" fmla="*/ 1 w 5"/>
                  <a:gd name="T3" fmla="*/ 27 h 41"/>
                  <a:gd name="T4" fmla="*/ 1 w 5"/>
                  <a:gd name="T5" fmla="*/ 34 h 41"/>
                  <a:gd name="T6" fmla="*/ 2 w 5"/>
                  <a:gd name="T7" fmla="*/ 39 h 41"/>
                  <a:gd name="T8" fmla="*/ 2 w 5"/>
                  <a:gd name="T9" fmla="*/ 40 h 41"/>
                  <a:gd name="T10" fmla="*/ 2 w 5"/>
                  <a:gd name="T11" fmla="*/ 38 h 41"/>
                  <a:gd name="T12" fmla="*/ 3 w 5"/>
                  <a:gd name="T13" fmla="*/ 31 h 41"/>
                  <a:gd name="T14" fmla="*/ 4 w 5"/>
                  <a:gd name="T15" fmla="*/ 23 h 41"/>
                  <a:gd name="T16" fmla="*/ 4 w 5"/>
                  <a:gd name="T17" fmla="*/ 16 h 41"/>
                  <a:gd name="T18" fmla="*/ 2 w 5"/>
                  <a:gd name="T19" fmla="*/ 0 h 41"/>
                  <a:gd name="T20" fmla="*/ 2 w 5"/>
                  <a:gd name="T21" fmla="*/ 1 h 41"/>
                  <a:gd name="T22" fmla="*/ 1 w 5"/>
                  <a:gd name="T23" fmla="*/ 5 h 41"/>
                  <a:gd name="T24" fmla="*/ 1 w 5"/>
                  <a:gd name="T25" fmla="*/ 11 h 41"/>
                  <a:gd name="T26" fmla="*/ 0 w 5"/>
                  <a:gd name="T27" fmla="*/ 16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41"/>
                  <a:gd name="T44" fmla="*/ 5 w 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41">
                    <a:moveTo>
                      <a:pt x="0" y="16"/>
                    </a:moveTo>
                    <a:lnTo>
                      <a:pt x="1" y="27"/>
                    </a:lnTo>
                    <a:lnTo>
                      <a:pt x="1" y="34"/>
                    </a:lnTo>
                    <a:lnTo>
                      <a:pt x="2" y="39"/>
                    </a:lnTo>
                    <a:lnTo>
                      <a:pt x="2" y="40"/>
                    </a:lnTo>
                    <a:lnTo>
                      <a:pt x="2" y="38"/>
                    </a:lnTo>
                    <a:lnTo>
                      <a:pt x="3" y="31"/>
                    </a:lnTo>
                    <a:lnTo>
                      <a:pt x="4" y="23"/>
                    </a:lnTo>
                    <a:lnTo>
                      <a:pt x="4" y="16"/>
                    </a:lnTo>
                    <a:lnTo>
                      <a:pt x="2" y="0"/>
                    </a:lnTo>
                    <a:lnTo>
                      <a:pt x="2" y="1"/>
                    </a:lnTo>
                    <a:lnTo>
                      <a:pt x="1" y="5"/>
                    </a:lnTo>
                    <a:lnTo>
                      <a:pt x="1" y="11"/>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7" name="Freeform 63">
                <a:extLst>
                  <a:ext uri="{FF2B5EF4-FFF2-40B4-BE49-F238E27FC236}">
                    <a16:creationId xmlns:a16="http://schemas.microsoft.com/office/drawing/2014/main" id="{F0DEF604-88A0-4168-947F-2795D7657A70}"/>
                  </a:ext>
                </a:extLst>
              </p:cNvPr>
              <p:cNvSpPr>
                <a:spLocks/>
              </p:cNvSpPr>
              <p:nvPr/>
            </p:nvSpPr>
            <p:spPr bwMode="auto">
              <a:xfrm>
                <a:off x="3037" y="2301"/>
                <a:ext cx="10" cy="50"/>
              </a:xfrm>
              <a:custGeom>
                <a:avLst/>
                <a:gdLst>
                  <a:gd name="T0" fmla="*/ 0 w 10"/>
                  <a:gd name="T1" fmla="*/ 25 h 50"/>
                  <a:gd name="T2" fmla="*/ 0 w 10"/>
                  <a:gd name="T3" fmla="*/ 36 h 50"/>
                  <a:gd name="T4" fmla="*/ 1 w 10"/>
                  <a:gd name="T5" fmla="*/ 43 h 50"/>
                  <a:gd name="T6" fmla="*/ 2 w 10"/>
                  <a:gd name="T7" fmla="*/ 47 h 50"/>
                  <a:gd name="T8" fmla="*/ 5 w 10"/>
                  <a:gd name="T9" fmla="*/ 49 h 50"/>
                  <a:gd name="T10" fmla="*/ 6 w 10"/>
                  <a:gd name="T11" fmla="*/ 47 h 50"/>
                  <a:gd name="T12" fmla="*/ 8 w 10"/>
                  <a:gd name="T13" fmla="*/ 43 h 50"/>
                  <a:gd name="T14" fmla="*/ 8 w 10"/>
                  <a:gd name="T15" fmla="*/ 36 h 50"/>
                  <a:gd name="T16" fmla="*/ 9 w 10"/>
                  <a:gd name="T17" fmla="*/ 25 h 50"/>
                  <a:gd name="T18" fmla="*/ 8 w 10"/>
                  <a:gd name="T19" fmla="*/ 14 h 50"/>
                  <a:gd name="T20" fmla="*/ 8 w 10"/>
                  <a:gd name="T21" fmla="*/ 6 h 50"/>
                  <a:gd name="T22" fmla="*/ 6 w 10"/>
                  <a:gd name="T23" fmla="*/ 2 h 50"/>
                  <a:gd name="T24" fmla="*/ 5 w 10"/>
                  <a:gd name="T25" fmla="*/ 0 h 50"/>
                  <a:gd name="T26" fmla="*/ 2 w 10"/>
                  <a:gd name="T27" fmla="*/ 2 h 50"/>
                  <a:gd name="T28" fmla="*/ 1 w 10"/>
                  <a:gd name="T29" fmla="*/ 6 h 50"/>
                  <a:gd name="T30" fmla="*/ 0 w 10"/>
                  <a:gd name="T31" fmla="*/ 14 h 50"/>
                  <a:gd name="T32" fmla="*/ 0 w 1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50"/>
                  <a:gd name="T53" fmla="*/ 10 w 1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50">
                    <a:moveTo>
                      <a:pt x="0" y="25"/>
                    </a:moveTo>
                    <a:lnTo>
                      <a:pt x="0" y="36"/>
                    </a:lnTo>
                    <a:lnTo>
                      <a:pt x="1" y="43"/>
                    </a:lnTo>
                    <a:lnTo>
                      <a:pt x="2" y="47"/>
                    </a:lnTo>
                    <a:lnTo>
                      <a:pt x="5" y="49"/>
                    </a:lnTo>
                    <a:lnTo>
                      <a:pt x="6" y="47"/>
                    </a:lnTo>
                    <a:lnTo>
                      <a:pt x="8" y="43"/>
                    </a:lnTo>
                    <a:lnTo>
                      <a:pt x="8" y="36"/>
                    </a:lnTo>
                    <a:lnTo>
                      <a:pt x="9" y="25"/>
                    </a:lnTo>
                    <a:lnTo>
                      <a:pt x="8" y="14"/>
                    </a:lnTo>
                    <a:lnTo>
                      <a:pt x="8" y="6"/>
                    </a:lnTo>
                    <a:lnTo>
                      <a:pt x="6" y="2"/>
                    </a:lnTo>
                    <a:lnTo>
                      <a:pt x="5" y="0"/>
                    </a:lnTo>
                    <a:lnTo>
                      <a:pt x="2" y="2"/>
                    </a:lnTo>
                    <a:lnTo>
                      <a:pt x="1" y="6"/>
                    </a:lnTo>
                    <a:lnTo>
                      <a:pt x="0" y="14"/>
                    </a:lnTo>
                    <a:lnTo>
                      <a:pt x="0" y="25"/>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8" name="Freeform 64">
                <a:extLst>
                  <a:ext uri="{FF2B5EF4-FFF2-40B4-BE49-F238E27FC236}">
                    <a16:creationId xmlns:a16="http://schemas.microsoft.com/office/drawing/2014/main" id="{165D9673-0EBF-4019-8D7E-D4BF4F797AEE}"/>
                  </a:ext>
                </a:extLst>
              </p:cNvPr>
              <p:cNvSpPr>
                <a:spLocks/>
              </p:cNvSpPr>
              <p:nvPr/>
            </p:nvSpPr>
            <p:spPr bwMode="auto">
              <a:xfrm>
                <a:off x="3145" y="4005"/>
                <a:ext cx="4" cy="34"/>
              </a:xfrm>
              <a:custGeom>
                <a:avLst/>
                <a:gdLst>
                  <a:gd name="T0" fmla="*/ 0 w 4"/>
                  <a:gd name="T1" fmla="*/ 16 h 34"/>
                  <a:gd name="T2" fmla="*/ 0 w 4"/>
                  <a:gd name="T3" fmla="*/ 19 h 34"/>
                  <a:gd name="T4" fmla="*/ 1 w 4"/>
                  <a:gd name="T5" fmla="*/ 24 h 34"/>
                  <a:gd name="T6" fmla="*/ 1 w 4"/>
                  <a:gd name="T7" fmla="*/ 30 h 34"/>
                  <a:gd name="T8" fmla="*/ 1 w 4"/>
                  <a:gd name="T9" fmla="*/ 33 h 34"/>
                  <a:gd name="T10" fmla="*/ 1 w 4"/>
                  <a:gd name="T11" fmla="*/ 31 h 34"/>
                  <a:gd name="T12" fmla="*/ 3 w 4"/>
                  <a:gd name="T13" fmla="*/ 27 h 34"/>
                  <a:gd name="T14" fmla="*/ 3 w 4"/>
                  <a:gd name="T15" fmla="*/ 23 h 34"/>
                  <a:gd name="T16" fmla="*/ 3 w 4"/>
                  <a:gd name="T17" fmla="*/ 16 h 34"/>
                  <a:gd name="T18" fmla="*/ 3 w 4"/>
                  <a:gd name="T19" fmla="*/ 10 h 34"/>
                  <a:gd name="T20" fmla="*/ 3 w 4"/>
                  <a:gd name="T21" fmla="*/ 5 h 34"/>
                  <a:gd name="T22" fmla="*/ 1 w 4"/>
                  <a:gd name="T23" fmla="*/ 1 h 34"/>
                  <a:gd name="T24" fmla="*/ 1 w 4"/>
                  <a:gd name="T25" fmla="*/ 0 h 34"/>
                  <a:gd name="T26" fmla="*/ 0 w 4"/>
                  <a:gd name="T27" fmla="*/ 16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4"/>
                  <a:gd name="T44" fmla="*/ 4 w 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4">
                    <a:moveTo>
                      <a:pt x="0" y="16"/>
                    </a:moveTo>
                    <a:lnTo>
                      <a:pt x="0" y="19"/>
                    </a:lnTo>
                    <a:lnTo>
                      <a:pt x="1" y="24"/>
                    </a:lnTo>
                    <a:lnTo>
                      <a:pt x="1" y="30"/>
                    </a:lnTo>
                    <a:lnTo>
                      <a:pt x="1" y="33"/>
                    </a:lnTo>
                    <a:lnTo>
                      <a:pt x="1" y="31"/>
                    </a:lnTo>
                    <a:lnTo>
                      <a:pt x="3" y="27"/>
                    </a:lnTo>
                    <a:lnTo>
                      <a:pt x="3" y="23"/>
                    </a:lnTo>
                    <a:lnTo>
                      <a:pt x="3" y="16"/>
                    </a:lnTo>
                    <a:lnTo>
                      <a:pt x="3" y="10"/>
                    </a:lnTo>
                    <a:lnTo>
                      <a:pt x="3" y="5"/>
                    </a:lnTo>
                    <a:lnTo>
                      <a:pt x="1" y="1"/>
                    </a:lnTo>
                    <a:lnTo>
                      <a:pt x="1" y="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09" name="Freeform 65">
                <a:extLst>
                  <a:ext uri="{FF2B5EF4-FFF2-40B4-BE49-F238E27FC236}">
                    <a16:creationId xmlns:a16="http://schemas.microsoft.com/office/drawing/2014/main" id="{2B590305-14DD-43B9-85A0-66ACBEFBBE9C}"/>
                  </a:ext>
                </a:extLst>
              </p:cNvPr>
              <p:cNvSpPr>
                <a:spLocks/>
              </p:cNvSpPr>
              <p:nvPr/>
            </p:nvSpPr>
            <p:spPr bwMode="auto">
              <a:xfrm>
                <a:off x="3176" y="2829"/>
                <a:ext cx="16" cy="49"/>
              </a:xfrm>
              <a:custGeom>
                <a:avLst/>
                <a:gdLst>
                  <a:gd name="T0" fmla="*/ 0 w 16"/>
                  <a:gd name="T1" fmla="*/ 24 h 49"/>
                  <a:gd name="T2" fmla="*/ 1 w 16"/>
                  <a:gd name="T3" fmla="*/ 35 h 49"/>
                  <a:gd name="T4" fmla="*/ 3 w 16"/>
                  <a:gd name="T5" fmla="*/ 42 h 49"/>
                  <a:gd name="T6" fmla="*/ 5 w 16"/>
                  <a:gd name="T7" fmla="*/ 46 h 49"/>
                  <a:gd name="T8" fmla="*/ 7 w 16"/>
                  <a:gd name="T9" fmla="*/ 48 h 49"/>
                  <a:gd name="T10" fmla="*/ 10 w 16"/>
                  <a:gd name="T11" fmla="*/ 46 h 49"/>
                  <a:gd name="T12" fmla="*/ 13 w 16"/>
                  <a:gd name="T13" fmla="*/ 42 h 49"/>
                  <a:gd name="T14" fmla="*/ 14 w 16"/>
                  <a:gd name="T15" fmla="*/ 35 h 49"/>
                  <a:gd name="T16" fmla="*/ 15 w 16"/>
                  <a:gd name="T17" fmla="*/ 24 h 49"/>
                  <a:gd name="T18" fmla="*/ 14 w 16"/>
                  <a:gd name="T19" fmla="*/ 14 h 49"/>
                  <a:gd name="T20" fmla="*/ 13 w 16"/>
                  <a:gd name="T21" fmla="*/ 6 h 49"/>
                  <a:gd name="T22" fmla="*/ 10 w 16"/>
                  <a:gd name="T23" fmla="*/ 1 h 49"/>
                  <a:gd name="T24" fmla="*/ 7 w 16"/>
                  <a:gd name="T25" fmla="*/ 0 h 49"/>
                  <a:gd name="T26" fmla="*/ 5 w 16"/>
                  <a:gd name="T27" fmla="*/ 1 h 49"/>
                  <a:gd name="T28" fmla="*/ 3 w 16"/>
                  <a:gd name="T29" fmla="*/ 6 h 49"/>
                  <a:gd name="T30" fmla="*/ 1 w 16"/>
                  <a:gd name="T31" fmla="*/ 14 h 49"/>
                  <a:gd name="T32" fmla="*/ 0 w 16"/>
                  <a:gd name="T33" fmla="*/ 24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49"/>
                  <a:gd name="T53" fmla="*/ 16 w 16"/>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49">
                    <a:moveTo>
                      <a:pt x="0" y="24"/>
                    </a:moveTo>
                    <a:lnTo>
                      <a:pt x="1" y="35"/>
                    </a:lnTo>
                    <a:lnTo>
                      <a:pt x="3" y="42"/>
                    </a:lnTo>
                    <a:lnTo>
                      <a:pt x="5" y="46"/>
                    </a:lnTo>
                    <a:lnTo>
                      <a:pt x="7" y="48"/>
                    </a:lnTo>
                    <a:lnTo>
                      <a:pt x="10" y="46"/>
                    </a:lnTo>
                    <a:lnTo>
                      <a:pt x="13" y="42"/>
                    </a:lnTo>
                    <a:lnTo>
                      <a:pt x="14" y="35"/>
                    </a:lnTo>
                    <a:lnTo>
                      <a:pt x="15" y="24"/>
                    </a:lnTo>
                    <a:lnTo>
                      <a:pt x="14" y="14"/>
                    </a:lnTo>
                    <a:lnTo>
                      <a:pt x="13" y="6"/>
                    </a:lnTo>
                    <a:lnTo>
                      <a:pt x="10" y="1"/>
                    </a:lnTo>
                    <a:lnTo>
                      <a:pt x="7" y="0"/>
                    </a:lnTo>
                    <a:lnTo>
                      <a:pt x="5" y="1"/>
                    </a:lnTo>
                    <a:lnTo>
                      <a:pt x="3" y="6"/>
                    </a:lnTo>
                    <a:lnTo>
                      <a:pt x="1" y="14"/>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0" name="Freeform 66">
                <a:extLst>
                  <a:ext uri="{FF2B5EF4-FFF2-40B4-BE49-F238E27FC236}">
                    <a16:creationId xmlns:a16="http://schemas.microsoft.com/office/drawing/2014/main" id="{43E00710-BD45-4665-9E07-D09FD30BFFD8}"/>
                  </a:ext>
                </a:extLst>
              </p:cNvPr>
              <p:cNvSpPr>
                <a:spLocks/>
              </p:cNvSpPr>
              <p:nvPr/>
            </p:nvSpPr>
            <p:spPr bwMode="auto">
              <a:xfrm>
                <a:off x="3386" y="3051"/>
                <a:ext cx="14" cy="35"/>
              </a:xfrm>
              <a:custGeom>
                <a:avLst/>
                <a:gdLst>
                  <a:gd name="T0" fmla="*/ 13 w 14"/>
                  <a:gd name="T1" fmla="*/ 17 h 35"/>
                  <a:gd name="T2" fmla="*/ 12 w 14"/>
                  <a:gd name="T3" fmla="*/ 23 h 35"/>
                  <a:gd name="T4" fmla="*/ 11 w 14"/>
                  <a:gd name="T5" fmla="*/ 29 h 35"/>
                  <a:gd name="T6" fmla="*/ 8 w 14"/>
                  <a:gd name="T7" fmla="*/ 32 h 35"/>
                  <a:gd name="T8" fmla="*/ 5 w 14"/>
                  <a:gd name="T9" fmla="*/ 34 h 35"/>
                  <a:gd name="T10" fmla="*/ 3 w 14"/>
                  <a:gd name="T11" fmla="*/ 32 h 35"/>
                  <a:gd name="T12" fmla="*/ 1 w 14"/>
                  <a:gd name="T13" fmla="*/ 29 h 35"/>
                  <a:gd name="T14" fmla="*/ 0 w 14"/>
                  <a:gd name="T15" fmla="*/ 23 h 35"/>
                  <a:gd name="T16" fmla="*/ 0 w 14"/>
                  <a:gd name="T17" fmla="*/ 17 h 35"/>
                  <a:gd name="T18" fmla="*/ 0 w 14"/>
                  <a:gd name="T19" fmla="*/ 11 h 35"/>
                  <a:gd name="T20" fmla="*/ 1 w 14"/>
                  <a:gd name="T21" fmla="*/ 6 h 35"/>
                  <a:gd name="T22" fmla="*/ 3 w 14"/>
                  <a:gd name="T23" fmla="*/ 2 h 35"/>
                  <a:gd name="T24" fmla="*/ 5 w 14"/>
                  <a:gd name="T25" fmla="*/ 0 h 35"/>
                  <a:gd name="T26" fmla="*/ 8 w 14"/>
                  <a:gd name="T27" fmla="*/ 2 h 35"/>
                  <a:gd name="T28" fmla="*/ 11 w 14"/>
                  <a:gd name="T29" fmla="*/ 6 h 35"/>
                  <a:gd name="T30" fmla="*/ 12 w 14"/>
                  <a:gd name="T31" fmla="*/ 11 h 35"/>
                  <a:gd name="T32" fmla="*/ 13 w 14"/>
                  <a:gd name="T33" fmla="*/ 1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5"/>
                  <a:gd name="T53" fmla="*/ 14 w 1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5">
                    <a:moveTo>
                      <a:pt x="13" y="17"/>
                    </a:moveTo>
                    <a:lnTo>
                      <a:pt x="12" y="23"/>
                    </a:lnTo>
                    <a:lnTo>
                      <a:pt x="11" y="29"/>
                    </a:lnTo>
                    <a:lnTo>
                      <a:pt x="8" y="32"/>
                    </a:lnTo>
                    <a:lnTo>
                      <a:pt x="5" y="34"/>
                    </a:lnTo>
                    <a:lnTo>
                      <a:pt x="3" y="32"/>
                    </a:lnTo>
                    <a:lnTo>
                      <a:pt x="1" y="29"/>
                    </a:lnTo>
                    <a:lnTo>
                      <a:pt x="0" y="23"/>
                    </a:lnTo>
                    <a:lnTo>
                      <a:pt x="0" y="17"/>
                    </a:lnTo>
                    <a:lnTo>
                      <a:pt x="0" y="11"/>
                    </a:lnTo>
                    <a:lnTo>
                      <a:pt x="1" y="6"/>
                    </a:lnTo>
                    <a:lnTo>
                      <a:pt x="3" y="2"/>
                    </a:lnTo>
                    <a:lnTo>
                      <a:pt x="5" y="0"/>
                    </a:lnTo>
                    <a:lnTo>
                      <a:pt x="8" y="2"/>
                    </a:lnTo>
                    <a:lnTo>
                      <a:pt x="11" y="6"/>
                    </a:lnTo>
                    <a:lnTo>
                      <a:pt x="12" y="11"/>
                    </a:lnTo>
                    <a:lnTo>
                      <a:pt x="13" y="17"/>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1" name="Freeform 67">
                <a:extLst>
                  <a:ext uri="{FF2B5EF4-FFF2-40B4-BE49-F238E27FC236}">
                    <a16:creationId xmlns:a16="http://schemas.microsoft.com/office/drawing/2014/main" id="{4D2A64DA-43CB-451F-A9E8-0CE381098E14}"/>
                  </a:ext>
                </a:extLst>
              </p:cNvPr>
              <p:cNvSpPr>
                <a:spLocks/>
              </p:cNvSpPr>
              <p:nvPr/>
            </p:nvSpPr>
            <p:spPr bwMode="auto">
              <a:xfrm>
                <a:off x="3416" y="2769"/>
                <a:ext cx="10" cy="48"/>
              </a:xfrm>
              <a:custGeom>
                <a:avLst/>
                <a:gdLst>
                  <a:gd name="T0" fmla="*/ 9 w 10"/>
                  <a:gd name="T1" fmla="*/ 23 h 48"/>
                  <a:gd name="T2" fmla="*/ 8 w 10"/>
                  <a:gd name="T3" fmla="*/ 34 h 48"/>
                  <a:gd name="T4" fmla="*/ 8 w 10"/>
                  <a:gd name="T5" fmla="*/ 42 h 48"/>
                  <a:gd name="T6" fmla="*/ 6 w 10"/>
                  <a:gd name="T7" fmla="*/ 46 h 48"/>
                  <a:gd name="T8" fmla="*/ 3 w 10"/>
                  <a:gd name="T9" fmla="*/ 47 h 48"/>
                  <a:gd name="T10" fmla="*/ 2 w 10"/>
                  <a:gd name="T11" fmla="*/ 46 h 48"/>
                  <a:gd name="T12" fmla="*/ 1 w 10"/>
                  <a:gd name="T13" fmla="*/ 42 h 48"/>
                  <a:gd name="T14" fmla="*/ 1 w 10"/>
                  <a:gd name="T15" fmla="*/ 34 h 48"/>
                  <a:gd name="T16" fmla="*/ 0 w 10"/>
                  <a:gd name="T17" fmla="*/ 23 h 48"/>
                  <a:gd name="T18" fmla="*/ 1 w 10"/>
                  <a:gd name="T19" fmla="*/ 12 h 48"/>
                  <a:gd name="T20" fmla="*/ 1 w 10"/>
                  <a:gd name="T21" fmla="*/ 5 h 48"/>
                  <a:gd name="T22" fmla="*/ 2 w 10"/>
                  <a:gd name="T23" fmla="*/ 1 h 48"/>
                  <a:gd name="T24" fmla="*/ 3 w 10"/>
                  <a:gd name="T25" fmla="*/ 0 h 48"/>
                  <a:gd name="T26" fmla="*/ 6 w 10"/>
                  <a:gd name="T27" fmla="*/ 1 h 48"/>
                  <a:gd name="T28" fmla="*/ 8 w 10"/>
                  <a:gd name="T29" fmla="*/ 5 h 48"/>
                  <a:gd name="T30" fmla="*/ 8 w 10"/>
                  <a:gd name="T31" fmla="*/ 12 h 48"/>
                  <a:gd name="T32" fmla="*/ 9 w 10"/>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9" y="23"/>
                    </a:moveTo>
                    <a:lnTo>
                      <a:pt x="8" y="34"/>
                    </a:lnTo>
                    <a:lnTo>
                      <a:pt x="8" y="42"/>
                    </a:lnTo>
                    <a:lnTo>
                      <a:pt x="6" y="46"/>
                    </a:lnTo>
                    <a:lnTo>
                      <a:pt x="3" y="47"/>
                    </a:lnTo>
                    <a:lnTo>
                      <a:pt x="2" y="46"/>
                    </a:lnTo>
                    <a:lnTo>
                      <a:pt x="1" y="42"/>
                    </a:lnTo>
                    <a:lnTo>
                      <a:pt x="1" y="34"/>
                    </a:lnTo>
                    <a:lnTo>
                      <a:pt x="0" y="23"/>
                    </a:lnTo>
                    <a:lnTo>
                      <a:pt x="1" y="12"/>
                    </a:lnTo>
                    <a:lnTo>
                      <a:pt x="1" y="5"/>
                    </a:lnTo>
                    <a:lnTo>
                      <a:pt x="2" y="1"/>
                    </a:lnTo>
                    <a:lnTo>
                      <a:pt x="3" y="0"/>
                    </a:lnTo>
                    <a:lnTo>
                      <a:pt x="6" y="1"/>
                    </a:lnTo>
                    <a:lnTo>
                      <a:pt x="8" y="5"/>
                    </a:lnTo>
                    <a:lnTo>
                      <a:pt x="8" y="12"/>
                    </a:lnTo>
                    <a:lnTo>
                      <a:pt x="9" y="23"/>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2" name="Freeform 68">
                <a:extLst>
                  <a:ext uri="{FF2B5EF4-FFF2-40B4-BE49-F238E27FC236}">
                    <a16:creationId xmlns:a16="http://schemas.microsoft.com/office/drawing/2014/main" id="{A92D36A7-699C-4055-A34C-FEDDAD795C60}"/>
                  </a:ext>
                </a:extLst>
              </p:cNvPr>
              <p:cNvSpPr>
                <a:spLocks/>
              </p:cNvSpPr>
              <p:nvPr/>
            </p:nvSpPr>
            <p:spPr bwMode="auto">
              <a:xfrm>
                <a:off x="3358" y="3498"/>
                <a:ext cx="13" cy="42"/>
              </a:xfrm>
              <a:custGeom>
                <a:avLst/>
                <a:gdLst>
                  <a:gd name="T0" fmla="*/ 12 w 13"/>
                  <a:gd name="T1" fmla="*/ 16 h 42"/>
                  <a:gd name="T2" fmla="*/ 12 w 13"/>
                  <a:gd name="T3" fmla="*/ 27 h 42"/>
                  <a:gd name="T4" fmla="*/ 10 w 13"/>
                  <a:gd name="T5" fmla="*/ 35 h 42"/>
                  <a:gd name="T6" fmla="*/ 8 w 13"/>
                  <a:gd name="T7" fmla="*/ 40 h 42"/>
                  <a:gd name="T8" fmla="*/ 5 w 13"/>
                  <a:gd name="T9" fmla="*/ 41 h 42"/>
                  <a:gd name="T10" fmla="*/ 3 w 13"/>
                  <a:gd name="T11" fmla="*/ 40 h 42"/>
                  <a:gd name="T12" fmla="*/ 1 w 13"/>
                  <a:gd name="T13" fmla="*/ 35 h 42"/>
                  <a:gd name="T14" fmla="*/ 0 w 13"/>
                  <a:gd name="T15" fmla="*/ 27 h 42"/>
                  <a:gd name="T16" fmla="*/ 0 w 13"/>
                  <a:gd name="T17" fmla="*/ 16 h 42"/>
                  <a:gd name="T18" fmla="*/ 0 w 13"/>
                  <a:gd name="T19" fmla="*/ 10 h 42"/>
                  <a:gd name="T20" fmla="*/ 1 w 13"/>
                  <a:gd name="T21" fmla="*/ 5 h 42"/>
                  <a:gd name="T22" fmla="*/ 3 w 13"/>
                  <a:gd name="T23" fmla="*/ 1 h 42"/>
                  <a:gd name="T24" fmla="*/ 5 w 13"/>
                  <a:gd name="T25" fmla="*/ 0 h 42"/>
                  <a:gd name="T26" fmla="*/ 8 w 13"/>
                  <a:gd name="T27" fmla="*/ 1 h 42"/>
                  <a:gd name="T28" fmla="*/ 10 w 13"/>
                  <a:gd name="T29" fmla="*/ 5 h 42"/>
                  <a:gd name="T30" fmla="*/ 12 w 13"/>
                  <a:gd name="T31" fmla="*/ 10 h 42"/>
                  <a:gd name="T32" fmla="*/ 12 w 13"/>
                  <a:gd name="T33" fmla="*/ 1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12" y="16"/>
                    </a:moveTo>
                    <a:lnTo>
                      <a:pt x="12" y="27"/>
                    </a:lnTo>
                    <a:lnTo>
                      <a:pt x="10" y="35"/>
                    </a:lnTo>
                    <a:lnTo>
                      <a:pt x="8" y="40"/>
                    </a:lnTo>
                    <a:lnTo>
                      <a:pt x="5" y="41"/>
                    </a:lnTo>
                    <a:lnTo>
                      <a:pt x="3" y="40"/>
                    </a:lnTo>
                    <a:lnTo>
                      <a:pt x="1" y="35"/>
                    </a:lnTo>
                    <a:lnTo>
                      <a:pt x="0" y="27"/>
                    </a:lnTo>
                    <a:lnTo>
                      <a:pt x="0" y="16"/>
                    </a:lnTo>
                    <a:lnTo>
                      <a:pt x="0" y="10"/>
                    </a:lnTo>
                    <a:lnTo>
                      <a:pt x="1" y="5"/>
                    </a:lnTo>
                    <a:lnTo>
                      <a:pt x="3" y="1"/>
                    </a:lnTo>
                    <a:lnTo>
                      <a:pt x="5" y="0"/>
                    </a:lnTo>
                    <a:lnTo>
                      <a:pt x="8" y="1"/>
                    </a:lnTo>
                    <a:lnTo>
                      <a:pt x="10" y="5"/>
                    </a:lnTo>
                    <a:lnTo>
                      <a:pt x="12" y="10"/>
                    </a:lnTo>
                    <a:lnTo>
                      <a:pt x="12"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3" name="Freeform 69">
                <a:extLst>
                  <a:ext uri="{FF2B5EF4-FFF2-40B4-BE49-F238E27FC236}">
                    <a16:creationId xmlns:a16="http://schemas.microsoft.com/office/drawing/2014/main" id="{6C6AB484-FE12-4F65-A1C6-12776450D26E}"/>
                  </a:ext>
                </a:extLst>
              </p:cNvPr>
              <p:cNvSpPr>
                <a:spLocks/>
              </p:cNvSpPr>
              <p:nvPr/>
            </p:nvSpPr>
            <p:spPr bwMode="auto">
              <a:xfrm>
                <a:off x="3268" y="2374"/>
                <a:ext cx="10" cy="42"/>
              </a:xfrm>
              <a:custGeom>
                <a:avLst/>
                <a:gdLst>
                  <a:gd name="T0" fmla="*/ 0 w 10"/>
                  <a:gd name="T1" fmla="*/ 24 h 42"/>
                  <a:gd name="T2" fmla="*/ 1 w 10"/>
                  <a:gd name="T3" fmla="*/ 30 h 42"/>
                  <a:gd name="T4" fmla="*/ 2 w 10"/>
                  <a:gd name="T5" fmla="*/ 36 h 42"/>
                  <a:gd name="T6" fmla="*/ 3 w 10"/>
                  <a:gd name="T7" fmla="*/ 39 h 42"/>
                  <a:gd name="T8" fmla="*/ 6 w 10"/>
                  <a:gd name="T9" fmla="*/ 41 h 42"/>
                  <a:gd name="T10" fmla="*/ 7 w 10"/>
                  <a:gd name="T11" fmla="*/ 39 h 42"/>
                  <a:gd name="T12" fmla="*/ 8 w 10"/>
                  <a:gd name="T13" fmla="*/ 36 h 42"/>
                  <a:gd name="T14" fmla="*/ 9 w 10"/>
                  <a:gd name="T15" fmla="*/ 30 h 42"/>
                  <a:gd name="T16" fmla="*/ 9 w 10"/>
                  <a:gd name="T17" fmla="*/ 24 h 42"/>
                  <a:gd name="T18" fmla="*/ 9 w 10"/>
                  <a:gd name="T19" fmla="*/ 14 h 42"/>
                  <a:gd name="T20" fmla="*/ 8 w 10"/>
                  <a:gd name="T21" fmla="*/ 6 h 42"/>
                  <a:gd name="T22" fmla="*/ 7 w 10"/>
                  <a:gd name="T23" fmla="*/ 2 h 42"/>
                  <a:gd name="T24" fmla="*/ 6 w 10"/>
                  <a:gd name="T25" fmla="*/ 0 h 42"/>
                  <a:gd name="T26" fmla="*/ 3 w 10"/>
                  <a:gd name="T27" fmla="*/ 2 h 42"/>
                  <a:gd name="T28" fmla="*/ 2 w 10"/>
                  <a:gd name="T29" fmla="*/ 6 h 42"/>
                  <a:gd name="T30" fmla="*/ 1 w 10"/>
                  <a:gd name="T31" fmla="*/ 14 h 42"/>
                  <a:gd name="T32" fmla="*/ 0 w 10"/>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2"/>
                  <a:gd name="T53" fmla="*/ 10 w 1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2">
                    <a:moveTo>
                      <a:pt x="0" y="24"/>
                    </a:moveTo>
                    <a:lnTo>
                      <a:pt x="1" y="30"/>
                    </a:lnTo>
                    <a:lnTo>
                      <a:pt x="2" y="36"/>
                    </a:lnTo>
                    <a:lnTo>
                      <a:pt x="3" y="39"/>
                    </a:lnTo>
                    <a:lnTo>
                      <a:pt x="6" y="41"/>
                    </a:lnTo>
                    <a:lnTo>
                      <a:pt x="7" y="39"/>
                    </a:lnTo>
                    <a:lnTo>
                      <a:pt x="8" y="36"/>
                    </a:lnTo>
                    <a:lnTo>
                      <a:pt x="9" y="30"/>
                    </a:lnTo>
                    <a:lnTo>
                      <a:pt x="9" y="24"/>
                    </a:lnTo>
                    <a:lnTo>
                      <a:pt x="9" y="14"/>
                    </a:lnTo>
                    <a:lnTo>
                      <a:pt x="8" y="6"/>
                    </a:lnTo>
                    <a:lnTo>
                      <a:pt x="7" y="2"/>
                    </a:lnTo>
                    <a:lnTo>
                      <a:pt x="6" y="0"/>
                    </a:lnTo>
                    <a:lnTo>
                      <a:pt x="3" y="2"/>
                    </a:lnTo>
                    <a:lnTo>
                      <a:pt x="2" y="6"/>
                    </a:lnTo>
                    <a:lnTo>
                      <a:pt x="1" y="14"/>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4" name="Freeform 70">
                <a:extLst>
                  <a:ext uri="{FF2B5EF4-FFF2-40B4-BE49-F238E27FC236}">
                    <a16:creationId xmlns:a16="http://schemas.microsoft.com/office/drawing/2014/main" id="{7179E1F3-69A6-4F07-A699-E127C5C99486}"/>
                  </a:ext>
                </a:extLst>
              </p:cNvPr>
              <p:cNvSpPr>
                <a:spLocks/>
              </p:cNvSpPr>
              <p:nvPr/>
            </p:nvSpPr>
            <p:spPr bwMode="auto">
              <a:xfrm>
                <a:off x="3412" y="3582"/>
                <a:ext cx="13" cy="43"/>
              </a:xfrm>
              <a:custGeom>
                <a:avLst/>
                <a:gdLst>
                  <a:gd name="T0" fmla="*/ 0 w 13"/>
                  <a:gd name="T1" fmla="*/ 26 h 43"/>
                  <a:gd name="T2" fmla="*/ 0 w 13"/>
                  <a:gd name="T3" fmla="*/ 31 h 43"/>
                  <a:gd name="T4" fmla="*/ 2 w 13"/>
                  <a:gd name="T5" fmla="*/ 37 h 43"/>
                  <a:gd name="T6" fmla="*/ 4 w 13"/>
                  <a:gd name="T7" fmla="*/ 40 h 43"/>
                  <a:gd name="T8" fmla="*/ 7 w 13"/>
                  <a:gd name="T9" fmla="*/ 42 h 43"/>
                  <a:gd name="T10" fmla="*/ 9 w 13"/>
                  <a:gd name="T11" fmla="*/ 40 h 43"/>
                  <a:gd name="T12" fmla="*/ 11 w 13"/>
                  <a:gd name="T13" fmla="*/ 37 h 43"/>
                  <a:gd name="T14" fmla="*/ 12 w 13"/>
                  <a:gd name="T15" fmla="*/ 31 h 43"/>
                  <a:gd name="T16" fmla="*/ 12 w 13"/>
                  <a:gd name="T17" fmla="*/ 26 h 43"/>
                  <a:gd name="T18" fmla="*/ 12 w 13"/>
                  <a:gd name="T19" fmla="*/ 15 h 43"/>
                  <a:gd name="T20" fmla="*/ 11 w 13"/>
                  <a:gd name="T21" fmla="*/ 7 h 43"/>
                  <a:gd name="T22" fmla="*/ 9 w 13"/>
                  <a:gd name="T23" fmla="*/ 2 h 43"/>
                  <a:gd name="T24" fmla="*/ 7 w 13"/>
                  <a:gd name="T25" fmla="*/ 0 h 43"/>
                  <a:gd name="T26" fmla="*/ 4 w 13"/>
                  <a:gd name="T27" fmla="*/ 2 h 43"/>
                  <a:gd name="T28" fmla="*/ 2 w 13"/>
                  <a:gd name="T29" fmla="*/ 7 h 43"/>
                  <a:gd name="T30" fmla="*/ 0 w 13"/>
                  <a:gd name="T31" fmla="*/ 15 h 43"/>
                  <a:gd name="T32" fmla="*/ 0 w 13"/>
                  <a:gd name="T33" fmla="*/ 26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3"/>
                  <a:gd name="T53" fmla="*/ 13 w 1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3">
                    <a:moveTo>
                      <a:pt x="0" y="26"/>
                    </a:moveTo>
                    <a:lnTo>
                      <a:pt x="0" y="31"/>
                    </a:lnTo>
                    <a:lnTo>
                      <a:pt x="2" y="37"/>
                    </a:lnTo>
                    <a:lnTo>
                      <a:pt x="4" y="40"/>
                    </a:lnTo>
                    <a:lnTo>
                      <a:pt x="7" y="42"/>
                    </a:lnTo>
                    <a:lnTo>
                      <a:pt x="9" y="40"/>
                    </a:lnTo>
                    <a:lnTo>
                      <a:pt x="11" y="37"/>
                    </a:lnTo>
                    <a:lnTo>
                      <a:pt x="12" y="31"/>
                    </a:lnTo>
                    <a:lnTo>
                      <a:pt x="12" y="26"/>
                    </a:lnTo>
                    <a:lnTo>
                      <a:pt x="12" y="15"/>
                    </a:lnTo>
                    <a:lnTo>
                      <a:pt x="11" y="7"/>
                    </a:lnTo>
                    <a:lnTo>
                      <a:pt x="9" y="2"/>
                    </a:lnTo>
                    <a:lnTo>
                      <a:pt x="7" y="0"/>
                    </a:lnTo>
                    <a:lnTo>
                      <a:pt x="4" y="2"/>
                    </a:lnTo>
                    <a:lnTo>
                      <a:pt x="2" y="7"/>
                    </a:lnTo>
                    <a:lnTo>
                      <a:pt x="0" y="15"/>
                    </a:lnTo>
                    <a:lnTo>
                      <a:pt x="0" y="2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5" name="Freeform 71">
                <a:extLst>
                  <a:ext uri="{FF2B5EF4-FFF2-40B4-BE49-F238E27FC236}">
                    <a16:creationId xmlns:a16="http://schemas.microsoft.com/office/drawing/2014/main" id="{E02E4701-07F2-49E8-A57E-D0ABB8A33B36}"/>
                  </a:ext>
                </a:extLst>
              </p:cNvPr>
              <p:cNvSpPr>
                <a:spLocks/>
              </p:cNvSpPr>
              <p:nvPr/>
            </p:nvSpPr>
            <p:spPr bwMode="auto">
              <a:xfrm>
                <a:off x="3325" y="3120"/>
                <a:ext cx="13" cy="34"/>
              </a:xfrm>
              <a:custGeom>
                <a:avLst/>
                <a:gdLst>
                  <a:gd name="T0" fmla="*/ 0 w 13"/>
                  <a:gd name="T1" fmla="*/ 17 h 34"/>
                  <a:gd name="T2" fmla="*/ 1 w 13"/>
                  <a:gd name="T3" fmla="*/ 23 h 34"/>
                  <a:gd name="T4" fmla="*/ 1 w 13"/>
                  <a:gd name="T5" fmla="*/ 28 h 34"/>
                  <a:gd name="T6" fmla="*/ 3 w 13"/>
                  <a:gd name="T7" fmla="*/ 32 h 34"/>
                  <a:gd name="T8" fmla="*/ 5 w 13"/>
                  <a:gd name="T9" fmla="*/ 33 h 34"/>
                  <a:gd name="T10" fmla="*/ 8 w 13"/>
                  <a:gd name="T11" fmla="*/ 32 h 34"/>
                  <a:gd name="T12" fmla="*/ 10 w 13"/>
                  <a:gd name="T13" fmla="*/ 28 h 34"/>
                  <a:gd name="T14" fmla="*/ 12 w 13"/>
                  <a:gd name="T15" fmla="*/ 23 h 34"/>
                  <a:gd name="T16" fmla="*/ 12 w 13"/>
                  <a:gd name="T17" fmla="*/ 17 h 34"/>
                  <a:gd name="T18" fmla="*/ 12 w 13"/>
                  <a:gd name="T19" fmla="*/ 11 h 34"/>
                  <a:gd name="T20" fmla="*/ 10 w 13"/>
                  <a:gd name="T21" fmla="*/ 6 h 34"/>
                  <a:gd name="T22" fmla="*/ 8 w 13"/>
                  <a:gd name="T23" fmla="*/ 2 h 34"/>
                  <a:gd name="T24" fmla="*/ 5 w 13"/>
                  <a:gd name="T25" fmla="*/ 0 h 34"/>
                  <a:gd name="T26" fmla="*/ 3 w 13"/>
                  <a:gd name="T27" fmla="*/ 2 h 34"/>
                  <a:gd name="T28" fmla="*/ 1 w 13"/>
                  <a:gd name="T29" fmla="*/ 6 h 34"/>
                  <a:gd name="T30" fmla="*/ 1 w 13"/>
                  <a:gd name="T31" fmla="*/ 11 h 34"/>
                  <a:gd name="T32" fmla="*/ 0 w 13"/>
                  <a:gd name="T33" fmla="*/ 1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4"/>
                  <a:gd name="T53" fmla="*/ 13 w 13"/>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4">
                    <a:moveTo>
                      <a:pt x="0" y="17"/>
                    </a:moveTo>
                    <a:lnTo>
                      <a:pt x="1" y="23"/>
                    </a:lnTo>
                    <a:lnTo>
                      <a:pt x="1" y="28"/>
                    </a:lnTo>
                    <a:lnTo>
                      <a:pt x="3" y="32"/>
                    </a:lnTo>
                    <a:lnTo>
                      <a:pt x="5" y="33"/>
                    </a:lnTo>
                    <a:lnTo>
                      <a:pt x="8" y="32"/>
                    </a:lnTo>
                    <a:lnTo>
                      <a:pt x="10" y="28"/>
                    </a:lnTo>
                    <a:lnTo>
                      <a:pt x="12" y="23"/>
                    </a:lnTo>
                    <a:lnTo>
                      <a:pt x="12" y="17"/>
                    </a:lnTo>
                    <a:lnTo>
                      <a:pt x="12" y="11"/>
                    </a:lnTo>
                    <a:lnTo>
                      <a:pt x="10" y="6"/>
                    </a:lnTo>
                    <a:lnTo>
                      <a:pt x="8" y="2"/>
                    </a:lnTo>
                    <a:lnTo>
                      <a:pt x="5" y="0"/>
                    </a:lnTo>
                    <a:lnTo>
                      <a:pt x="3" y="2"/>
                    </a:lnTo>
                    <a:lnTo>
                      <a:pt x="1" y="6"/>
                    </a:lnTo>
                    <a:lnTo>
                      <a:pt x="1" y="11"/>
                    </a:lnTo>
                    <a:lnTo>
                      <a:pt x="0" y="17"/>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6" name="Freeform 72">
                <a:extLst>
                  <a:ext uri="{FF2B5EF4-FFF2-40B4-BE49-F238E27FC236}">
                    <a16:creationId xmlns:a16="http://schemas.microsoft.com/office/drawing/2014/main" id="{49BC8C56-B88D-48F7-8395-97D52E07D952}"/>
                  </a:ext>
                </a:extLst>
              </p:cNvPr>
              <p:cNvSpPr>
                <a:spLocks/>
              </p:cNvSpPr>
              <p:nvPr/>
            </p:nvSpPr>
            <p:spPr bwMode="auto">
              <a:xfrm>
                <a:off x="3434" y="2504"/>
                <a:ext cx="10" cy="82"/>
              </a:xfrm>
              <a:custGeom>
                <a:avLst/>
                <a:gdLst>
                  <a:gd name="T0" fmla="*/ 0 w 10"/>
                  <a:gd name="T1" fmla="*/ 41 h 82"/>
                  <a:gd name="T2" fmla="*/ 1 w 10"/>
                  <a:gd name="T3" fmla="*/ 57 h 82"/>
                  <a:gd name="T4" fmla="*/ 1 w 10"/>
                  <a:gd name="T5" fmla="*/ 70 h 82"/>
                  <a:gd name="T6" fmla="*/ 3 w 10"/>
                  <a:gd name="T7" fmla="*/ 79 h 82"/>
                  <a:gd name="T8" fmla="*/ 4 w 10"/>
                  <a:gd name="T9" fmla="*/ 81 h 82"/>
                  <a:gd name="T10" fmla="*/ 7 w 10"/>
                  <a:gd name="T11" fmla="*/ 79 h 82"/>
                  <a:gd name="T12" fmla="*/ 8 w 10"/>
                  <a:gd name="T13" fmla="*/ 70 h 82"/>
                  <a:gd name="T14" fmla="*/ 9 w 10"/>
                  <a:gd name="T15" fmla="*/ 57 h 82"/>
                  <a:gd name="T16" fmla="*/ 9 w 10"/>
                  <a:gd name="T17" fmla="*/ 41 h 82"/>
                  <a:gd name="T18" fmla="*/ 9 w 10"/>
                  <a:gd name="T19" fmla="*/ 24 h 82"/>
                  <a:gd name="T20" fmla="*/ 8 w 10"/>
                  <a:gd name="T21" fmla="*/ 11 h 82"/>
                  <a:gd name="T22" fmla="*/ 7 w 10"/>
                  <a:gd name="T23" fmla="*/ 3 h 82"/>
                  <a:gd name="T24" fmla="*/ 4 w 10"/>
                  <a:gd name="T25" fmla="*/ 0 h 82"/>
                  <a:gd name="T26" fmla="*/ 3 w 10"/>
                  <a:gd name="T27" fmla="*/ 3 h 82"/>
                  <a:gd name="T28" fmla="*/ 1 w 10"/>
                  <a:gd name="T29" fmla="*/ 11 h 82"/>
                  <a:gd name="T30" fmla="*/ 1 w 10"/>
                  <a:gd name="T31" fmla="*/ 24 h 82"/>
                  <a:gd name="T32" fmla="*/ 0 w 10"/>
                  <a:gd name="T33" fmla="*/ 41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2"/>
                  <a:gd name="T53" fmla="*/ 10 w 1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2">
                    <a:moveTo>
                      <a:pt x="0" y="41"/>
                    </a:moveTo>
                    <a:lnTo>
                      <a:pt x="1" y="57"/>
                    </a:lnTo>
                    <a:lnTo>
                      <a:pt x="1" y="70"/>
                    </a:lnTo>
                    <a:lnTo>
                      <a:pt x="3" y="79"/>
                    </a:lnTo>
                    <a:lnTo>
                      <a:pt x="4" y="81"/>
                    </a:lnTo>
                    <a:lnTo>
                      <a:pt x="7" y="79"/>
                    </a:lnTo>
                    <a:lnTo>
                      <a:pt x="8" y="70"/>
                    </a:lnTo>
                    <a:lnTo>
                      <a:pt x="9" y="57"/>
                    </a:lnTo>
                    <a:lnTo>
                      <a:pt x="9" y="41"/>
                    </a:lnTo>
                    <a:lnTo>
                      <a:pt x="9" y="24"/>
                    </a:lnTo>
                    <a:lnTo>
                      <a:pt x="8" y="11"/>
                    </a:lnTo>
                    <a:lnTo>
                      <a:pt x="7" y="3"/>
                    </a:lnTo>
                    <a:lnTo>
                      <a:pt x="4" y="0"/>
                    </a:lnTo>
                    <a:lnTo>
                      <a:pt x="3" y="3"/>
                    </a:lnTo>
                    <a:lnTo>
                      <a:pt x="1" y="11"/>
                    </a:lnTo>
                    <a:lnTo>
                      <a:pt x="1" y="24"/>
                    </a:lnTo>
                    <a:lnTo>
                      <a:pt x="0" y="41"/>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7" name="Freeform 73">
                <a:extLst>
                  <a:ext uri="{FF2B5EF4-FFF2-40B4-BE49-F238E27FC236}">
                    <a16:creationId xmlns:a16="http://schemas.microsoft.com/office/drawing/2014/main" id="{C805B35F-A933-4D98-AEC1-98DE04EEDCBC}"/>
                  </a:ext>
                </a:extLst>
              </p:cNvPr>
              <p:cNvSpPr>
                <a:spLocks/>
              </p:cNvSpPr>
              <p:nvPr/>
            </p:nvSpPr>
            <p:spPr bwMode="auto">
              <a:xfrm>
                <a:off x="3434" y="4086"/>
                <a:ext cx="5" cy="33"/>
              </a:xfrm>
              <a:custGeom>
                <a:avLst/>
                <a:gdLst>
                  <a:gd name="T0" fmla="*/ 0 w 5"/>
                  <a:gd name="T1" fmla="*/ 16 h 33"/>
                  <a:gd name="T2" fmla="*/ 1 w 5"/>
                  <a:gd name="T3" fmla="*/ 25 h 33"/>
                  <a:gd name="T4" fmla="*/ 1 w 5"/>
                  <a:gd name="T5" fmla="*/ 30 h 33"/>
                  <a:gd name="T6" fmla="*/ 2 w 5"/>
                  <a:gd name="T7" fmla="*/ 32 h 33"/>
                  <a:gd name="T8" fmla="*/ 3 w 5"/>
                  <a:gd name="T9" fmla="*/ 32 h 33"/>
                  <a:gd name="T10" fmla="*/ 3 w 5"/>
                  <a:gd name="T11" fmla="*/ 31 h 33"/>
                  <a:gd name="T12" fmla="*/ 4 w 5"/>
                  <a:gd name="T13" fmla="*/ 27 h 33"/>
                  <a:gd name="T14" fmla="*/ 4 w 5"/>
                  <a:gd name="T15" fmla="*/ 22 h 33"/>
                  <a:gd name="T16" fmla="*/ 4 w 5"/>
                  <a:gd name="T17" fmla="*/ 16 h 33"/>
                  <a:gd name="T18" fmla="*/ 3 w 5"/>
                  <a:gd name="T19" fmla="*/ 0 h 33"/>
                  <a:gd name="T20" fmla="*/ 2 w 5"/>
                  <a:gd name="T21" fmla="*/ 1 h 33"/>
                  <a:gd name="T22" fmla="*/ 1 w 5"/>
                  <a:gd name="T23" fmla="*/ 5 h 33"/>
                  <a:gd name="T24" fmla="*/ 1 w 5"/>
                  <a:gd name="T25" fmla="*/ 10 h 33"/>
                  <a:gd name="T26" fmla="*/ 0 w 5"/>
                  <a:gd name="T27" fmla="*/ 16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3"/>
                  <a:gd name="T44" fmla="*/ 5 w 5"/>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3">
                    <a:moveTo>
                      <a:pt x="0" y="16"/>
                    </a:moveTo>
                    <a:lnTo>
                      <a:pt x="1" y="25"/>
                    </a:lnTo>
                    <a:lnTo>
                      <a:pt x="1" y="30"/>
                    </a:lnTo>
                    <a:lnTo>
                      <a:pt x="2" y="32"/>
                    </a:lnTo>
                    <a:lnTo>
                      <a:pt x="3" y="32"/>
                    </a:lnTo>
                    <a:lnTo>
                      <a:pt x="3" y="31"/>
                    </a:lnTo>
                    <a:lnTo>
                      <a:pt x="4" y="27"/>
                    </a:lnTo>
                    <a:lnTo>
                      <a:pt x="4" y="22"/>
                    </a:lnTo>
                    <a:lnTo>
                      <a:pt x="4" y="16"/>
                    </a:lnTo>
                    <a:lnTo>
                      <a:pt x="3" y="0"/>
                    </a:lnTo>
                    <a:lnTo>
                      <a:pt x="2" y="1"/>
                    </a:lnTo>
                    <a:lnTo>
                      <a:pt x="1" y="5"/>
                    </a:lnTo>
                    <a:lnTo>
                      <a:pt x="1" y="1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8" name="Freeform 74">
                <a:extLst>
                  <a:ext uri="{FF2B5EF4-FFF2-40B4-BE49-F238E27FC236}">
                    <a16:creationId xmlns:a16="http://schemas.microsoft.com/office/drawing/2014/main" id="{5FFB2BC0-DE56-4D8F-BC91-21D6C43B3C73}"/>
                  </a:ext>
                </a:extLst>
              </p:cNvPr>
              <p:cNvSpPr>
                <a:spLocks/>
              </p:cNvSpPr>
              <p:nvPr/>
            </p:nvSpPr>
            <p:spPr bwMode="auto">
              <a:xfrm>
                <a:off x="3348" y="2626"/>
                <a:ext cx="5" cy="33"/>
              </a:xfrm>
              <a:custGeom>
                <a:avLst/>
                <a:gdLst>
                  <a:gd name="T0" fmla="*/ 0 w 5"/>
                  <a:gd name="T1" fmla="*/ 16 h 33"/>
                  <a:gd name="T2" fmla="*/ 0 w 5"/>
                  <a:gd name="T3" fmla="*/ 19 h 33"/>
                  <a:gd name="T4" fmla="*/ 1 w 5"/>
                  <a:gd name="T5" fmla="*/ 24 h 33"/>
                  <a:gd name="T6" fmla="*/ 2 w 5"/>
                  <a:gd name="T7" fmla="*/ 30 h 33"/>
                  <a:gd name="T8" fmla="*/ 2 w 5"/>
                  <a:gd name="T9" fmla="*/ 32 h 33"/>
                  <a:gd name="T10" fmla="*/ 2 w 5"/>
                  <a:gd name="T11" fmla="*/ 30 h 33"/>
                  <a:gd name="T12" fmla="*/ 3 w 5"/>
                  <a:gd name="T13" fmla="*/ 24 h 33"/>
                  <a:gd name="T14" fmla="*/ 3 w 5"/>
                  <a:gd name="T15" fmla="*/ 19 h 33"/>
                  <a:gd name="T16" fmla="*/ 4 w 5"/>
                  <a:gd name="T17" fmla="*/ 16 h 33"/>
                  <a:gd name="T18" fmla="*/ 2 w 5"/>
                  <a:gd name="T19" fmla="*/ 0 h 33"/>
                  <a:gd name="T20" fmla="*/ 0 w 5"/>
                  <a:gd name="T21" fmla="*/ 1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33"/>
                  <a:gd name="T35" fmla="*/ 5 w 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33">
                    <a:moveTo>
                      <a:pt x="0" y="16"/>
                    </a:moveTo>
                    <a:lnTo>
                      <a:pt x="0" y="19"/>
                    </a:lnTo>
                    <a:lnTo>
                      <a:pt x="1" y="24"/>
                    </a:lnTo>
                    <a:lnTo>
                      <a:pt x="2" y="30"/>
                    </a:lnTo>
                    <a:lnTo>
                      <a:pt x="2" y="32"/>
                    </a:lnTo>
                    <a:lnTo>
                      <a:pt x="2" y="30"/>
                    </a:lnTo>
                    <a:lnTo>
                      <a:pt x="3" y="24"/>
                    </a:lnTo>
                    <a:lnTo>
                      <a:pt x="3" y="19"/>
                    </a:lnTo>
                    <a:lnTo>
                      <a:pt x="4" y="16"/>
                    </a:lnTo>
                    <a:lnTo>
                      <a:pt x="2" y="0"/>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19" name="Freeform 75">
                <a:extLst>
                  <a:ext uri="{FF2B5EF4-FFF2-40B4-BE49-F238E27FC236}">
                    <a16:creationId xmlns:a16="http://schemas.microsoft.com/office/drawing/2014/main" id="{6D405166-19DE-4B0C-B1FD-ADE8B4B30812}"/>
                  </a:ext>
                </a:extLst>
              </p:cNvPr>
              <p:cNvSpPr>
                <a:spLocks/>
              </p:cNvSpPr>
              <p:nvPr/>
            </p:nvSpPr>
            <p:spPr bwMode="auto">
              <a:xfrm>
                <a:off x="3380" y="3786"/>
                <a:ext cx="15" cy="41"/>
              </a:xfrm>
              <a:custGeom>
                <a:avLst/>
                <a:gdLst>
                  <a:gd name="T0" fmla="*/ 0 w 15"/>
                  <a:gd name="T1" fmla="*/ 16 h 41"/>
                  <a:gd name="T2" fmla="*/ 1 w 15"/>
                  <a:gd name="T3" fmla="*/ 26 h 41"/>
                  <a:gd name="T4" fmla="*/ 2 w 15"/>
                  <a:gd name="T5" fmla="*/ 34 h 41"/>
                  <a:gd name="T6" fmla="*/ 4 w 15"/>
                  <a:gd name="T7" fmla="*/ 39 h 41"/>
                  <a:gd name="T8" fmla="*/ 7 w 15"/>
                  <a:gd name="T9" fmla="*/ 40 h 41"/>
                  <a:gd name="T10" fmla="*/ 10 w 15"/>
                  <a:gd name="T11" fmla="*/ 39 h 41"/>
                  <a:gd name="T12" fmla="*/ 12 w 15"/>
                  <a:gd name="T13" fmla="*/ 34 h 41"/>
                  <a:gd name="T14" fmla="*/ 13 w 15"/>
                  <a:gd name="T15" fmla="*/ 26 h 41"/>
                  <a:gd name="T16" fmla="*/ 14 w 15"/>
                  <a:gd name="T17" fmla="*/ 16 h 41"/>
                  <a:gd name="T18" fmla="*/ 13 w 15"/>
                  <a:gd name="T19" fmla="*/ 7 h 41"/>
                  <a:gd name="T20" fmla="*/ 12 w 15"/>
                  <a:gd name="T21" fmla="*/ 2 h 41"/>
                  <a:gd name="T22" fmla="*/ 10 w 15"/>
                  <a:gd name="T23" fmla="*/ 0 h 41"/>
                  <a:gd name="T24" fmla="*/ 7 w 15"/>
                  <a:gd name="T25" fmla="*/ 0 h 41"/>
                  <a:gd name="T26" fmla="*/ 4 w 15"/>
                  <a:gd name="T27" fmla="*/ 0 h 41"/>
                  <a:gd name="T28" fmla="*/ 2 w 15"/>
                  <a:gd name="T29" fmla="*/ 2 h 41"/>
                  <a:gd name="T30" fmla="*/ 1 w 15"/>
                  <a:gd name="T31" fmla="*/ 7 h 41"/>
                  <a:gd name="T32" fmla="*/ 0 w 15"/>
                  <a:gd name="T33" fmla="*/ 1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1"/>
                  <a:gd name="T53" fmla="*/ 15 w 1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1">
                    <a:moveTo>
                      <a:pt x="0" y="16"/>
                    </a:moveTo>
                    <a:lnTo>
                      <a:pt x="1" y="26"/>
                    </a:lnTo>
                    <a:lnTo>
                      <a:pt x="2" y="34"/>
                    </a:lnTo>
                    <a:lnTo>
                      <a:pt x="4" y="39"/>
                    </a:lnTo>
                    <a:lnTo>
                      <a:pt x="7" y="40"/>
                    </a:lnTo>
                    <a:lnTo>
                      <a:pt x="10" y="39"/>
                    </a:lnTo>
                    <a:lnTo>
                      <a:pt x="12" y="34"/>
                    </a:lnTo>
                    <a:lnTo>
                      <a:pt x="13" y="26"/>
                    </a:lnTo>
                    <a:lnTo>
                      <a:pt x="14" y="16"/>
                    </a:lnTo>
                    <a:lnTo>
                      <a:pt x="13" y="7"/>
                    </a:lnTo>
                    <a:lnTo>
                      <a:pt x="12" y="2"/>
                    </a:lnTo>
                    <a:lnTo>
                      <a:pt x="10" y="0"/>
                    </a:lnTo>
                    <a:lnTo>
                      <a:pt x="7" y="0"/>
                    </a:lnTo>
                    <a:lnTo>
                      <a:pt x="4" y="0"/>
                    </a:lnTo>
                    <a:lnTo>
                      <a:pt x="2" y="2"/>
                    </a:lnTo>
                    <a:lnTo>
                      <a:pt x="1" y="7"/>
                    </a:lnTo>
                    <a:lnTo>
                      <a:pt x="0" y="16"/>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20" name="Freeform 76">
                <a:extLst>
                  <a:ext uri="{FF2B5EF4-FFF2-40B4-BE49-F238E27FC236}">
                    <a16:creationId xmlns:a16="http://schemas.microsoft.com/office/drawing/2014/main" id="{82A8FA3D-5A70-409E-9100-D337F7A45414}"/>
                  </a:ext>
                </a:extLst>
              </p:cNvPr>
              <p:cNvSpPr>
                <a:spLocks/>
              </p:cNvSpPr>
              <p:nvPr/>
            </p:nvSpPr>
            <p:spPr bwMode="auto">
              <a:xfrm>
                <a:off x="3268" y="3843"/>
                <a:ext cx="12" cy="42"/>
              </a:xfrm>
              <a:custGeom>
                <a:avLst/>
                <a:gdLst>
                  <a:gd name="T0" fmla="*/ 0 w 12"/>
                  <a:gd name="T1" fmla="*/ 24 h 42"/>
                  <a:gd name="T2" fmla="*/ 1 w 12"/>
                  <a:gd name="T3" fmla="*/ 30 h 42"/>
                  <a:gd name="T4" fmla="*/ 2 w 12"/>
                  <a:gd name="T5" fmla="*/ 36 h 42"/>
                  <a:gd name="T6" fmla="*/ 3 w 12"/>
                  <a:gd name="T7" fmla="*/ 39 h 42"/>
                  <a:gd name="T8" fmla="*/ 6 w 12"/>
                  <a:gd name="T9" fmla="*/ 41 h 42"/>
                  <a:gd name="T10" fmla="*/ 8 w 12"/>
                  <a:gd name="T11" fmla="*/ 39 h 42"/>
                  <a:gd name="T12" fmla="*/ 10 w 12"/>
                  <a:gd name="T13" fmla="*/ 36 h 42"/>
                  <a:gd name="T14" fmla="*/ 11 w 12"/>
                  <a:gd name="T15" fmla="*/ 30 h 42"/>
                  <a:gd name="T16" fmla="*/ 11 w 12"/>
                  <a:gd name="T17" fmla="*/ 24 h 42"/>
                  <a:gd name="T18" fmla="*/ 11 w 12"/>
                  <a:gd name="T19" fmla="*/ 13 h 42"/>
                  <a:gd name="T20" fmla="*/ 10 w 12"/>
                  <a:gd name="T21" fmla="*/ 6 h 42"/>
                  <a:gd name="T22" fmla="*/ 8 w 12"/>
                  <a:gd name="T23" fmla="*/ 2 h 42"/>
                  <a:gd name="T24" fmla="*/ 6 w 12"/>
                  <a:gd name="T25" fmla="*/ 0 h 42"/>
                  <a:gd name="T26" fmla="*/ 3 w 12"/>
                  <a:gd name="T27" fmla="*/ 2 h 42"/>
                  <a:gd name="T28" fmla="*/ 2 w 12"/>
                  <a:gd name="T29" fmla="*/ 6 h 42"/>
                  <a:gd name="T30" fmla="*/ 1 w 12"/>
                  <a:gd name="T31" fmla="*/ 13 h 42"/>
                  <a:gd name="T32" fmla="*/ 0 w 12"/>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0" y="24"/>
                    </a:moveTo>
                    <a:lnTo>
                      <a:pt x="1" y="30"/>
                    </a:lnTo>
                    <a:lnTo>
                      <a:pt x="2" y="36"/>
                    </a:lnTo>
                    <a:lnTo>
                      <a:pt x="3" y="39"/>
                    </a:lnTo>
                    <a:lnTo>
                      <a:pt x="6" y="41"/>
                    </a:lnTo>
                    <a:lnTo>
                      <a:pt x="8" y="39"/>
                    </a:lnTo>
                    <a:lnTo>
                      <a:pt x="10" y="36"/>
                    </a:lnTo>
                    <a:lnTo>
                      <a:pt x="11" y="30"/>
                    </a:lnTo>
                    <a:lnTo>
                      <a:pt x="11" y="24"/>
                    </a:lnTo>
                    <a:lnTo>
                      <a:pt x="11" y="13"/>
                    </a:lnTo>
                    <a:lnTo>
                      <a:pt x="10" y="6"/>
                    </a:lnTo>
                    <a:lnTo>
                      <a:pt x="8" y="2"/>
                    </a:lnTo>
                    <a:lnTo>
                      <a:pt x="6" y="0"/>
                    </a:lnTo>
                    <a:lnTo>
                      <a:pt x="3" y="2"/>
                    </a:lnTo>
                    <a:lnTo>
                      <a:pt x="2" y="6"/>
                    </a:lnTo>
                    <a:lnTo>
                      <a:pt x="1" y="13"/>
                    </a:lnTo>
                    <a:lnTo>
                      <a:pt x="0" y="24"/>
                    </a:lnTo>
                  </a:path>
                </a:pathLst>
              </a:custGeom>
              <a:noFill/>
              <a:ln w="12700" cap="rnd">
                <a:solidFill>
                  <a:srgbClr val="003333"/>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121" name="Rectangle 77">
                <a:extLst>
                  <a:ext uri="{FF2B5EF4-FFF2-40B4-BE49-F238E27FC236}">
                    <a16:creationId xmlns:a16="http://schemas.microsoft.com/office/drawing/2014/main" id="{B7DD0DD8-85E8-45F3-8681-08BFAD6A69DA}"/>
                  </a:ext>
                </a:extLst>
              </p:cNvPr>
              <p:cNvSpPr>
                <a:spLocks noChangeArrowheads="1"/>
              </p:cNvSpPr>
              <p:nvPr/>
            </p:nvSpPr>
            <p:spPr bwMode="auto">
              <a:xfrm>
                <a:off x="2595" y="2283"/>
                <a:ext cx="2618" cy="1824"/>
              </a:xfrm>
              <a:prstGeom prst="rect">
                <a:avLst/>
              </a:prstGeom>
              <a:noFill/>
              <a:ln w="5715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400">
                  <a:solidFill>
                    <a:prstClr val="black"/>
                  </a:solidFill>
                  <a:latin typeface="Times New Roman" panose="02020603050405020304" pitchFamily="18" charset="0"/>
                  <a:ea typeface="+mn-ea"/>
                  <a:cs typeface="+mn-cs"/>
                </a:endParaRPr>
              </a:p>
            </p:txBody>
          </p:sp>
        </p:grpSp>
        <p:sp>
          <p:nvSpPr>
            <p:cNvPr id="74" name="Text Box 80">
              <a:extLst>
                <a:ext uri="{FF2B5EF4-FFF2-40B4-BE49-F238E27FC236}">
                  <a16:creationId xmlns:a16="http://schemas.microsoft.com/office/drawing/2014/main" id="{89D347B0-86E0-4D41-8DE1-302CD5734C5D}"/>
                </a:ext>
              </a:extLst>
            </p:cNvPr>
            <p:cNvSpPr txBox="1">
              <a:spLocks noChangeArrowheads="1"/>
            </p:cNvSpPr>
            <p:nvPr/>
          </p:nvSpPr>
          <p:spPr bwMode="auto">
            <a:xfrm>
              <a:off x="158" y="3672"/>
              <a:ext cx="147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lnSpc>
                  <a:spcPct val="110000"/>
                </a:lnSpc>
                <a:spcBef>
                  <a:spcPct val="0"/>
                </a:spcBef>
                <a:spcAft>
                  <a:spcPts val="0"/>
                </a:spcAft>
                <a:buFontTx/>
                <a:buNone/>
              </a:pPr>
              <a:r>
                <a:rPr lang="en-US" altLang="en-US" sz="2000" b="1">
                  <a:solidFill>
                    <a:prstClr val="black"/>
                  </a:solidFill>
                  <a:latin typeface="Times New Roman" panose="02020603050405020304" pitchFamily="18" charset="0"/>
                  <a:ea typeface="+mn-ea"/>
                  <a:cs typeface="+mn-cs"/>
                </a:rPr>
                <a:t>Larger culvert with</a:t>
              </a:r>
            </a:p>
            <a:p>
              <a:pPr algn="ctr" eaLnBrk="1" fontAlgn="auto" hangingPunct="1">
                <a:lnSpc>
                  <a:spcPct val="110000"/>
                </a:lnSpc>
                <a:spcBef>
                  <a:spcPct val="0"/>
                </a:spcBef>
                <a:spcAft>
                  <a:spcPts val="0"/>
                </a:spcAft>
                <a:buFontTx/>
                <a:buNone/>
              </a:pPr>
              <a:r>
                <a:rPr lang="en-US" altLang="en-US" sz="2000" b="1">
                  <a:solidFill>
                    <a:prstClr val="black"/>
                  </a:solidFill>
                  <a:latin typeface="Times New Roman" panose="02020603050405020304" pitchFamily="18" charset="0"/>
                  <a:ea typeface="+mn-ea"/>
                  <a:cs typeface="+mn-cs"/>
                </a:rPr>
                <a:t>concrete wing-walls</a:t>
              </a:r>
            </a:p>
          </p:txBody>
        </p:sp>
        <p:sp>
          <p:nvSpPr>
            <p:cNvPr id="75" name="Freeform 84">
              <a:extLst>
                <a:ext uri="{FF2B5EF4-FFF2-40B4-BE49-F238E27FC236}">
                  <a16:creationId xmlns:a16="http://schemas.microsoft.com/office/drawing/2014/main" id="{5E8F7E51-B380-42E2-9171-5A9D0F24151E}"/>
                </a:ext>
              </a:extLst>
            </p:cNvPr>
            <p:cNvSpPr>
              <a:spLocks/>
            </p:cNvSpPr>
            <p:nvPr/>
          </p:nvSpPr>
          <p:spPr bwMode="auto">
            <a:xfrm>
              <a:off x="3302" y="3024"/>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76" name="Freeform 85">
              <a:extLst>
                <a:ext uri="{FF2B5EF4-FFF2-40B4-BE49-F238E27FC236}">
                  <a16:creationId xmlns:a16="http://schemas.microsoft.com/office/drawing/2014/main" id="{107A481B-BDEF-4CF9-8244-2146D7C7E34F}"/>
                </a:ext>
              </a:extLst>
            </p:cNvPr>
            <p:cNvSpPr>
              <a:spLocks/>
            </p:cNvSpPr>
            <p:nvPr/>
          </p:nvSpPr>
          <p:spPr bwMode="auto">
            <a:xfrm>
              <a:off x="3406" y="3168"/>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77" name="Freeform 86">
              <a:extLst>
                <a:ext uri="{FF2B5EF4-FFF2-40B4-BE49-F238E27FC236}">
                  <a16:creationId xmlns:a16="http://schemas.microsoft.com/office/drawing/2014/main" id="{1C8547A8-9BC7-4BB0-A816-C26087C72D9B}"/>
                </a:ext>
              </a:extLst>
            </p:cNvPr>
            <p:cNvSpPr>
              <a:spLocks/>
            </p:cNvSpPr>
            <p:nvPr/>
          </p:nvSpPr>
          <p:spPr bwMode="auto">
            <a:xfrm>
              <a:off x="3446" y="3280"/>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78" name="Freeform 87">
              <a:extLst>
                <a:ext uri="{FF2B5EF4-FFF2-40B4-BE49-F238E27FC236}">
                  <a16:creationId xmlns:a16="http://schemas.microsoft.com/office/drawing/2014/main" id="{C198BDDE-BB96-46F1-A79B-AF25F2607443}"/>
                </a:ext>
              </a:extLst>
            </p:cNvPr>
            <p:cNvSpPr>
              <a:spLocks/>
            </p:cNvSpPr>
            <p:nvPr/>
          </p:nvSpPr>
          <p:spPr bwMode="auto">
            <a:xfrm>
              <a:off x="3414" y="2912"/>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79" name="Freeform 88">
              <a:extLst>
                <a:ext uri="{FF2B5EF4-FFF2-40B4-BE49-F238E27FC236}">
                  <a16:creationId xmlns:a16="http://schemas.microsoft.com/office/drawing/2014/main" id="{B81BC032-1266-401A-A853-349C2DDF5065}"/>
                </a:ext>
              </a:extLst>
            </p:cNvPr>
            <p:cNvSpPr>
              <a:spLocks/>
            </p:cNvSpPr>
            <p:nvPr/>
          </p:nvSpPr>
          <p:spPr bwMode="auto">
            <a:xfrm>
              <a:off x="3558" y="3000"/>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0" name="Freeform 89">
              <a:extLst>
                <a:ext uri="{FF2B5EF4-FFF2-40B4-BE49-F238E27FC236}">
                  <a16:creationId xmlns:a16="http://schemas.microsoft.com/office/drawing/2014/main" id="{4FA40586-E3F3-4999-B274-613F8643E90C}"/>
                </a:ext>
              </a:extLst>
            </p:cNvPr>
            <p:cNvSpPr>
              <a:spLocks/>
            </p:cNvSpPr>
            <p:nvPr/>
          </p:nvSpPr>
          <p:spPr bwMode="auto">
            <a:xfrm>
              <a:off x="3622" y="3104"/>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1" name="Freeform 90">
              <a:extLst>
                <a:ext uri="{FF2B5EF4-FFF2-40B4-BE49-F238E27FC236}">
                  <a16:creationId xmlns:a16="http://schemas.microsoft.com/office/drawing/2014/main" id="{55C0C8E6-EF95-4D92-B17B-FF6E6D1AD529}"/>
                </a:ext>
              </a:extLst>
            </p:cNvPr>
            <p:cNvSpPr>
              <a:spLocks/>
            </p:cNvSpPr>
            <p:nvPr/>
          </p:nvSpPr>
          <p:spPr bwMode="auto">
            <a:xfrm>
              <a:off x="3702" y="3208"/>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2" name="Freeform 91">
              <a:extLst>
                <a:ext uri="{FF2B5EF4-FFF2-40B4-BE49-F238E27FC236}">
                  <a16:creationId xmlns:a16="http://schemas.microsoft.com/office/drawing/2014/main" id="{459BC772-2579-4FCA-BD69-3513152C1F18}"/>
                </a:ext>
              </a:extLst>
            </p:cNvPr>
            <p:cNvSpPr>
              <a:spLocks/>
            </p:cNvSpPr>
            <p:nvPr/>
          </p:nvSpPr>
          <p:spPr bwMode="auto">
            <a:xfrm>
              <a:off x="3686" y="2904"/>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3" name="Freeform 92">
              <a:extLst>
                <a:ext uri="{FF2B5EF4-FFF2-40B4-BE49-F238E27FC236}">
                  <a16:creationId xmlns:a16="http://schemas.microsoft.com/office/drawing/2014/main" id="{E33BC04A-8046-489D-89FB-FD11BE997AA4}"/>
                </a:ext>
              </a:extLst>
            </p:cNvPr>
            <p:cNvSpPr>
              <a:spLocks/>
            </p:cNvSpPr>
            <p:nvPr/>
          </p:nvSpPr>
          <p:spPr bwMode="auto">
            <a:xfrm>
              <a:off x="3782" y="3000"/>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4" name="Freeform 93">
              <a:extLst>
                <a:ext uri="{FF2B5EF4-FFF2-40B4-BE49-F238E27FC236}">
                  <a16:creationId xmlns:a16="http://schemas.microsoft.com/office/drawing/2014/main" id="{7BD14127-667C-437F-8559-E46F63E6F459}"/>
                </a:ext>
              </a:extLst>
            </p:cNvPr>
            <p:cNvSpPr>
              <a:spLocks/>
            </p:cNvSpPr>
            <p:nvPr/>
          </p:nvSpPr>
          <p:spPr bwMode="auto">
            <a:xfrm>
              <a:off x="3878" y="3096"/>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5" name="Freeform 94">
              <a:extLst>
                <a:ext uri="{FF2B5EF4-FFF2-40B4-BE49-F238E27FC236}">
                  <a16:creationId xmlns:a16="http://schemas.microsoft.com/office/drawing/2014/main" id="{636E5B3B-C204-4456-A7CE-4514DF4934B8}"/>
                </a:ext>
              </a:extLst>
            </p:cNvPr>
            <p:cNvSpPr>
              <a:spLocks/>
            </p:cNvSpPr>
            <p:nvPr/>
          </p:nvSpPr>
          <p:spPr bwMode="auto">
            <a:xfrm>
              <a:off x="3102" y="3072"/>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6" name="Freeform 95">
              <a:extLst>
                <a:ext uri="{FF2B5EF4-FFF2-40B4-BE49-F238E27FC236}">
                  <a16:creationId xmlns:a16="http://schemas.microsoft.com/office/drawing/2014/main" id="{B3ABBB78-F783-4738-A799-DFA72D598D2D}"/>
                </a:ext>
              </a:extLst>
            </p:cNvPr>
            <p:cNvSpPr>
              <a:spLocks/>
            </p:cNvSpPr>
            <p:nvPr/>
          </p:nvSpPr>
          <p:spPr bwMode="auto">
            <a:xfrm>
              <a:off x="1814" y="3048"/>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sp>
          <p:nvSpPr>
            <p:cNvPr id="87" name="Freeform 96">
              <a:extLst>
                <a:ext uri="{FF2B5EF4-FFF2-40B4-BE49-F238E27FC236}">
                  <a16:creationId xmlns:a16="http://schemas.microsoft.com/office/drawing/2014/main" id="{FD04191F-7634-49C4-8457-09E28D0B190D}"/>
                </a:ext>
              </a:extLst>
            </p:cNvPr>
            <p:cNvSpPr>
              <a:spLocks/>
            </p:cNvSpPr>
            <p:nvPr/>
          </p:nvSpPr>
          <p:spPr bwMode="auto">
            <a:xfrm>
              <a:off x="1846" y="3120"/>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1" fontAlgn="auto" hangingPunct="1">
                <a:spcBef>
                  <a:spcPts val="0"/>
                </a:spcBef>
                <a:spcAft>
                  <a:spcPts val="0"/>
                </a:spcAft>
              </a:pPr>
              <a:endParaRPr lang="en-US">
                <a:solidFill>
                  <a:prstClr val="black"/>
                </a:solidFill>
                <a:latin typeface="Calibri" panose="020F0502020204030204"/>
                <a:ea typeface="+mn-ea"/>
                <a:cs typeface="+mn-cs"/>
              </a:endParaRPr>
            </a:p>
          </p:txBody>
        </p:sp>
      </p:grpSp>
      <p:sp>
        <p:nvSpPr>
          <p:cNvPr id="126" name="AutoShape 79">
            <a:extLst>
              <a:ext uri="{FF2B5EF4-FFF2-40B4-BE49-F238E27FC236}">
                <a16:creationId xmlns:a16="http://schemas.microsoft.com/office/drawing/2014/main" id="{A253947E-F067-41F9-AA6D-5705A46A267B}"/>
              </a:ext>
            </a:extLst>
          </p:cNvPr>
          <p:cNvSpPr>
            <a:spLocks noChangeArrowheads="1"/>
          </p:cNvSpPr>
          <p:nvPr/>
        </p:nvSpPr>
        <p:spPr bwMode="auto">
          <a:xfrm flipH="1">
            <a:off x="3276600" y="2652712"/>
            <a:ext cx="665163" cy="2428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1 w 21600"/>
              <a:gd name="T13" fmla="*/ 5400 h 21600"/>
              <a:gd name="T14" fmla="*/ 18919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44546A"/>
              </a:gs>
              <a:gs pos="100000">
                <a:srgbClr val="FFCC00"/>
              </a:gs>
            </a:gsLst>
            <a:lin ang="0" scaled="1"/>
          </a:gra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7" name="AutoShape 79">
            <a:extLst>
              <a:ext uri="{FF2B5EF4-FFF2-40B4-BE49-F238E27FC236}">
                <a16:creationId xmlns:a16="http://schemas.microsoft.com/office/drawing/2014/main" id="{C2F69E5A-91DF-4C6A-AE71-912D4B086521}"/>
              </a:ext>
            </a:extLst>
          </p:cNvPr>
          <p:cNvSpPr>
            <a:spLocks noChangeArrowheads="1"/>
          </p:cNvSpPr>
          <p:nvPr/>
        </p:nvSpPr>
        <p:spPr bwMode="auto">
          <a:xfrm flipH="1">
            <a:off x="6172200" y="2590800"/>
            <a:ext cx="665163" cy="2428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1 w 21600"/>
              <a:gd name="T13" fmla="*/ 5400 h 21600"/>
              <a:gd name="T14" fmla="*/ 18919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44546A"/>
              </a:gs>
              <a:gs pos="100000">
                <a:srgbClr val="FFCC00"/>
              </a:gs>
            </a:gsLst>
            <a:lin ang="0" scaled="1"/>
          </a:gra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A3DA1569-AE4C-4B95-A797-75607D72CF48}"/>
              </a:ext>
            </a:extLst>
          </p:cNvPr>
          <p:cNvSpPr/>
          <p:nvPr/>
        </p:nvSpPr>
        <p:spPr>
          <a:xfrm>
            <a:off x="5156200" y="4022726"/>
            <a:ext cx="2171700" cy="2530474"/>
          </a:xfrm>
          <a:prstGeom prst="rect">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AE54FA9-9ABC-4658-8B39-C7645787E81F}"/>
              </a:ext>
            </a:extLst>
          </p:cNvPr>
          <p:cNvSpPr txBox="1"/>
          <p:nvPr/>
        </p:nvSpPr>
        <p:spPr>
          <a:xfrm>
            <a:off x="5668963" y="4443413"/>
            <a:ext cx="3322637" cy="1815882"/>
          </a:xfrm>
          <a:prstGeom prst="rect">
            <a:avLst/>
          </a:prstGeom>
          <a:noFill/>
          <a:ln>
            <a:solidFill>
              <a:schemeClr val="tx1"/>
            </a:solidFill>
          </a:ln>
        </p:spPr>
        <p:txBody>
          <a:bodyPr wrap="square" rtlCol="0">
            <a:spAutoFit/>
          </a:bodyPr>
          <a:lstStyle/>
          <a:p>
            <a:r>
              <a:rPr lang="en-US" sz="2800" dirty="0"/>
              <a:t>406 Mitigation provides additional funds for damaged items.</a:t>
            </a:r>
          </a:p>
        </p:txBody>
      </p:sp>
    </p:spTree>
    <p:extLst>
      <p:ext uri="{BB962C8B-B14F-4D97-AF65-F5344CB8AC3E}">
        <p14:creationId xmlns:p14="http://schemas.microsoft.com/office/powerpoint/2010/main" val="3434543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Environmental and Historical Preservation (EHP) Compliance</a:t>
            </a:r>
          </a:p>
        </p:txBody>
      </p:sp>
      <p:sp>
        <p:nvSpPr>
          <p:cNvPr id="4" name="Rectangle 12">
            <a:extLst>
              <a:ext uri="{FF2B5EF4-FFF2-40B4-BE49-F238E27FC236}">
                <a16:creationId xmlns:a16="http://schemas.microsoft.com/office/drawing/2014/main" id="{546087D8-ABA1-4E1F-B0CF-CF0BA9F90EA5}"/>
              </a:ext>
            </a:extLst>
          </p:cNvPr>
          <p:cNvSpPr>
            <a:spLocks noChangeArrowheads="1"/>
          </p:cNvSpPr>
          <p:nvPr/>
        </p:nvSpPr>
        <p:spPr bwMode="auto">
          <a:xfrm>
            <a:off x="838200" y="2209800"/>
            <a:ext cx="678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endParaRPr lang="en-US" altLang="en-US" sz="2400" b="1" u="sng">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endParaRPr lang="en-US" altLang="en-US" sz="2400" b="1" u="sng">
              <a:solidFill>
                <a:prstClr val="black"/>
              </a:solidFill>
              <a:latin typeface="Times New Roman" panose="02020603050405020304" pitchFamily="18" charset="0"/>
              <a:ea typeface="+mn-ea"/>
              <a:cs typeface="+mn-cs"/>
            </a:endParaRPr>
          </a:p>
        </p:txBody>
      </p:sp>
      <p:sp>
        <p:nvSpPr>
          <p:cNvPr id="5" name="Rectangle 10">
            <a:extLst>
              <a:ext uri="{FF2B5EF4-FFF2-40B4-BE49-F238E27FC236}">
                <a16:creationId xmlns:a16="http://schemas.microsoft.com/office/drawing/2014/main" id="{651CE54E-08D4-4AB7-84EB-08306AD1ACBC}"/>
              </a:ext>
            </a:extLst>
          </p:cNvPr>
          <p:cNvSpPr>
            <a:spLocks noChangeArrowheads="1"/>
          </p:cNvSpPr>
          <p:nvPr/>
        </p:nvSpPr>
        <p:spPr bwMode="auto">
          <a:xfrm>
            <a:off x="1447800" y="46482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800">
              <a:solidFill>
                <a:prstClr val="black"/>
              </a:solidFill>
              <a:latin typeface="Times New Roman" panose="02020603050405020304" pitchFamily="18" charset="0"/>
              <a:ea typeface="+mn-ea"/>
              <a:cs typeface="+mn-cs"/>
            </a:endParaRPr>
          </a:p>
        </p:txBody>
      </p:sp>
      <p:sp>
        <p:nvSpPr>
          <p:cNvPr id="6" name="Rectangle 13">
            <a:extLst>
              <a:ext uri="{FF2B5EF4-FFF2-40B4-BE49-F238E27FC236}">
                <a16:creationId xmlns:a16="http://schemas.microsoft.com/office/drawing/2014/main" id="{833168A9-09E1-4C69-B49F-512FAE1EEDEE}"/>
              </a:ext>
            </a:extLst>
          </p:cNvPr>
          <p:cNvSpPr>
            <a:spLocks noChangeArrowheads="1"/>
          </p:cNvSpPr>
          <p:nvPr/>
        </p:nvSpPr>
        <p:spPr bwMode="auto">
          <a:xfrm>
            <a:off x="762000" y="28956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400">
              <a:solidFill>
                <a:prstClr val="black"/>
              </a:solidFill>
              <a:latin typeface="Times New Roman" panose="02020603050405020304" pitchFamily="18" charset="0"/>
              <a:ea typeface="+mn-ea"/>
              <a:cs typeface="+mn-cs"/>
            </a:endParaRPr>
          </a:p>
        </p:txBody>
      </p:sp>
      <p:sp>
        <p:nvSpPr>
          <p:cNvPr id="7" name="Rectangle 172">
            <a:extLst>
              <a:ext uri="{FF2B5EF4-FFF2-40B4-BE49-F238E27FC236}">
                <a16:creationId xmlns:a16="http://schemas.microsoft.com/office/drawing/2014/main" id="{5B3F8CD9-6A84-47DA-9248-D5C7C075E3E6}"/>
              </a:ext>
            </a:extLst>
          </p:cNvPr>
          <p:cNvSpPr>
            <a:spLocks noChangeArrowheads="1"/>
          </p:cNvSpPr>
          <p:nvPr/>
        </p:nvSpPr>
        <p:spPr bwMode="auto">
          <a:xfrm>
            <a:off x="1447800" y="29718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p:txBody>
      </p:sp>
      <p:sp>
        <p:nvSpPr>
          <p:cNvPr id="128" name="Rectangle 127">
            <a:extLst>
              <a:ext uri="{FF2B5EF4-FFF2-40B4-BE49-F238E27FC236}">
                <a16:creationId xmlns:a16="http://schemas.microsoft.com/office/drawing/2014/main" id="{A3DA1569-AE4C-4B95-A797-75607D72CF48}"/>
              </a:ext>
            </a:extLst>
          </p:cNvPr>
          <p:cNvSpPr/>
          <p:nvPr/>
        </p:nvSpPr>
        <p:spPr>
          <a:xfrm>
            <a:off x="5156200" y="4022726"/>
            <a:ext cx="2171700" cy="2530474"/>
          </a:xfrm>
          <a:prstGeom prst="rect">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Rectangle 1027">
            <a:extLst>
              <a:ext uri="{FF2B5EF4-FFF2-40B4-BE49-F238E27FC236}">
                <a16:creationId xmlns:a16="http://schemas.microsoft.com/office/drawing/2014/main" id="{AAA60C59-2507-4CC8-9C56-AC379BD1A6F4}"/>
              </a:ext>
            </a:extLst>
          </p:cNvPr>
          <p:cNvSpPr>
            <a:spLocks noChangeArrowheads="1"/>
          </p:cNvSpPr>
          <p:nvPr/>
        </p:nvSpPr>
        <p:spPr bwMode="auto">
          <a:xfrm>
            <a:off x="449263" y="1752600"/>
            <a:ext cx="8135937" cy="3962400"/>
          </a:xfrm>
          <a:prstGeom prst="rect">
            <a:avLst/>
          </a:prstGeom>
          <a:noFill/>
          <a:ln w="9525">
            <a:noFill/>
            <a:miter lim="800000"/>
            <a:headEnd/>
            <a:tailEnd/>
          </a:ln>
        </p:spPr>
        <p:txBody>
          <a:bodyPr/>
          <a:lstStyle/>
          <a:p>
            <a:pPr marL="173038" indent="-173038" eaLnBrk="1" fontAlgn="auto" hangingPunct="1">
              <a:spcBef>
                <a:spcPct val="60000"/>
              </a:spcBef>
              <a:spcAft>
                <a:spcPts val="0"/>
              </a:spcAft>
              <a:buClr>
                <a:srgbClr val="B0B1B3"/>
              </a:buClr>
              <a:buFont typeface="Wingdings" pitchFamily="2" charset="2"/>
              <a:buChar char="§"/>
              <a:defRPr/>
            </a:pPr>
            <a:r>
              <a:rPr lang="en-US" sz="2400" dirty="0">
                <a:solidFill>
                  <a:srgbClr val="333333"/>
                </a:solidFill>
                <a:latin typeface="Times New Roman" panose="02020603050405020304" pitchFamily="18" charset="0"/>
                <a:ea typeface="+mn-ea"/>
                <a:cs typeface="Times New Roman" panose="02020603050405020304" pitchFamily="18" charset="0"/>
              </a:rPr>
              <a:t>All FEMA funded projects must comply with a variety of EHP Laws, Regulations and Executive Orders</a:t>
            </a:r>
          </a:p>
          <a:p>
            <a:pPr marL="173038" indent="-173038" eaLnBrk="1" fontAlgn="auto" hangingPunct="1">
              <a:spcBef>
                <a:spcPct val="60000"/>
              </a:spcBef>
              <a:spcAft>
                <a:spcPts val="0"/>
              </a:spcAft>
              <a:buClr>
                <a:srgbClr val="B0B1B3"/>
              </a:buClr>
              <a:buFont typeface="Wingdings" pitchFamily="2" charset="2"/>
              <a:buChar char="§"/>
              <a:defRPr/>
            </a:pPr>
            <a:r>
              <a:rPr lang="en-US" sz="2400" dirty="0">
                <a:solidFill>
                  <a:srgbClr val="333333"/>
                </a:solidFill>
                <a:latin typeface="Times New Roman" panose="02020603050405020304" pitchFamily="18" charset="0"/>
                <a:ea typeface="+mn-ea"/>
                <a:cs typeface="Times New Roman" panose="02020603050405020304" pitchFamily="18" charset="0"/>
              </a:rPr>
              <a:t> EHP Review is done prior to funding to ensure compliance with applicable Federal laws.</a:t>
            </a:r>
          </a:p>
          <a:p>
            <a:pPr marL="173038" indent="-173038" eaLnBrk="1" fontAlgn="auto" hangingPunct="1">
              <a:spcBef>
                <a:spcPct val="60000"/>
              </a:spcBef>
              <a:spcAft>
                <a:spcPts val="0"/>
              </a:spcAft>
              <a:buClr>
                <a:srgbClr val="B0B1B3"/>
              </a:buClr>
              <a:buFont typeface="Wingdings" pitchFamily="2" charset="2"/>
              <a:buChar char="§"/>
              <a:defRPr/>
            </a:pPr>
            <a:r>
              <a:rPr lang="en-US" sz="2400" dirty="0">
                <a:solidFill>
                  <a:srgbClr val="333333"/>
                </a:solidFill>
                <a:latin typeface="Times New Roman" panose="02020603050405020304" pitchFamily="18" charset="0"/>
                <a:ea typeface="+mn-ea"/>
                <a:cs typeface="Times New Roman" panose="02020603050405020304" pitchFamily="18" charset="0"/>
              </a:rPr>
              <a:t>EHP Review is a collaboration between FEMA, the State, applicants, tribal entities, and local organizations </a:t>
            </a:r>
          </a:p>
          <a:p>
            <a:pPr marL="173038" indent="-173038" eaLnBrk="1" fontAlgn="auto" hangingPunct="1">
              <a:spcBef>
                <a:spcPct val="60000"/>
              </a:spcBef>
              <a:spcAft>
                <a:spcPts val="0"/>
              </a:spcAft>
              <a:buClr>
                <a:srgbClr val="B0B1B3"/>
              </a:buClr>
              <a:buFont typeface="Wingdings" pitchFamily="2" charset="2"/>
              <a:buChar char="§"/>
              <a:defRPr/>
            </a:pPr>
            <a:r>
              <a:rPr lang="en-US" sz="2400" dirty="0">
                <a:solidFill>
                  <a:srgbClr val="333333"/>
                </a:solidFill>
                <a:latin typeface="Times New Roman" panose="02020603050405020304" pitchFamily="18" charset="0"/>
                <a:ea typeface="+mn-ea"/>
                <a:cs typeface="Times New Roman" panose="02020603050405020304" pitchFamily="18" charset="0"/>
              </a:rPr>
              <a:t>Construction of new facilities, alternate projects, modification, expansion, or mitigation of existing facilities may require more extensive EHP review.</a:t>
            </a:r>
          </a:p>
          <a:p>
            <a:pPr marL="173038" indent="-173038" eaLnBrk="1" fontAlgn="auto" hangingPunct="1">
              <a:spcBef>
                <a:spcPct val="60000"/>
              </a:spcBef>
              <a:spcAft>
                <a:spcPts val="0"/>
              </a:spcAft>
              <a:buClr>
                <a:srgbClr val="B0B1B3"/>
              </a:buClr>
              <a:buFont typeface="Wingdings" pitchFamily="2" charset="2"/>
              <a:buChar char="§"/>
              <a:defRPr/>
            </a:pPr>
            <a:r>
              <a:rPr lang="en-US" sz="2400" dirty="0">
                <a:solidFill>
                  <a:srgbClr val="333333"/>
                </a:solidFill>
                <a:latin typeface="Times New Roman" panose="02020603050405020304" pitchFamily="18" charset="0"/>
                <a:ea typeface="+mn-ea"/>
                <a:cs typeface="Times New Roman" panose="02020603050405020304" pitchFamily="18" charset="0"/>
              </a:rPr>
              <a:t>FEMA must complete review before work starts.</a:t>
            </a:r>
          </a:p>
          <a:p>
            <a:pPr eaLnBrk="1" fontAlgn="auto" hangingPunct="1">
              <a:spcBef>
                <a:spcPct val="60000"/>
              </a:spcBef>
              <a:spcAft>
                <a:spcPts val="0"/>
              </a:spcAft>
              <a:buClr>
                <a:srgbClr val="B0B1B3"/>
              </a:buClr>
              <a:defRPr/>
            </a:pPr>
            <a:endParaRPr lang="en-US" sz="2400" dirty="0">
              <a:solidFill>
                <a:srgbClr val="333333"/>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20652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Environmental Protection</a:t>
            </a:r>
          </a:p>
        </p:txBody>
      </p:sp>
      <p:sp>
        <p:nvSpPr>
          <p:cNvPr id="5" name="Rectangle 10">
            <a:extLst>
              <a:ext uri="{FF2B5EF4-FFF2-40B4-BE49-F238E27FC236}">
                <a16:creationId xmlns:a16="http://schemas.microsoft.com/office/drawing/2014/main" id="{651CE54E-08D4-4AB7-84EB-08306AD1ACBC}"/>
              </a:ext>
            </a:extLst>
          </p:cNvPr>
          <p:cNvSpPr>
            <a:spLocks noChangeArrowheads="1"/>
          </p:cNvSpPr>
          <p:nvPr/>
        </p:nvSpPr>
        <p:spPr bwMode="auto">
          <a:xfrm>
            <a:off x="1447800" y="46482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800">
              <a:solidFill>
                <a:prstClr val="black"/>
              </a:solidFill>
              <a:latin typeface="Times New Roman" panose="02020603050405020304" pitchFamily="18" charset="0"/>
              <a:ea typeface="+mn-ea"/>
              <a:cs typeface="+mn-cs"/>
            </a:endParaRPr>
          </a:p>
        </p:txBody>
      </p:sp>
      <p:sp>
        <p:nvSpPr>
          <p:cNvPr id="6" name="Rectangle 13">
            <a:extLst>
              <a:ext uri="{FF2B5EF4-FFF2-40B4-BE49-F238E27FC236}">
                <a16:creationId xmlns:a16="http://schemas.microsoft.com/office/drawing/2014/main" id="{833168A9-09E1-4C69-B49F-512FAE1EEDEE}"/>
              </a:ext>
            </a:extLst>
          </p:cNvPr>
          <p:cNvSpPr>
            <a:spLocks noChangeArrowheads="1"/>
          </p:cNvSpPr>
          <p:nvPr/>
        </p:nvSpPr>
        <p:spPr bwMode="auto">
          <a:xfrm>
            <a:off x="762000" y="28956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endParaRPr lang="en-US" altLang="en-US" sz="2400">
              <a:solidFill>
                <a:prstClr val="black"/>
              </a:solidFill>
              <a:latin typeface="Times New Roman" panose="02020603050405020304" pitchFamily="18" charset="0"/>
              <a:ea typeface="+mn-ea"/>
              <a:cs typeface="+mn-cs"/>
            </a:endParaRP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 typeface="Wingdings" panose="05000000000000000000" pitchFamily="2" charset="2"/>
              <a:buNone/>
            </a:pPr>
            <a:endParaRPr lang="en-US" altLang="en-US" sz="2400">
              <a:solidFill>
                <a:prstClr val="black"/>
              </a:solidFill>
              <a:latin typeface="Times New Roman" panose="02020603050405020304" pitchFamily="18" charset="0"/>
              <a:ea typeface="+mn-ea"/>
              <a:cs typeface="+mn-cs"/>
            </a:endParaRPr>
          </a:p>
        </p:txBody>
      </p:sp>
      <p:sp>
        <p:nvSpPr>
          <p:cNvPr id="11" name="Rectangle 4">
            <a:extLst>
              <a:ext uri="{FF2B5EF4-FFF2-40B4-BE49-F238E27FC236}">
                <a16:creationId xmlns:a16="http://schemas.microsoft.com/office/drawing/2014/main" id="{23DBC7B5-A41F-4705-892D-E79170DFE5CA}"/>
              </a:ext>
            </a:extLst>
          </p:cNvPr>
          <p:cNvSpPr>
            <a:spLocks noChangeArrowheads="1"/>
          </p:cNvSpPr>
          <p:nvPr/>
        </p:nvSpPr>
        <p:spPr bwMode="auto">
          <a:xfrm>
            <a:off x="304800" y="1738313"/>
            <a:ext cx="5438775"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ct val="90000"/>
              </a:lnSpc>
              <a:spcBef>
                <a:spcPct val="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To ensure that all practical means are used to protect, restore, and enhance the environment, FEMA projects must comply with all applicable laws and regulations, including</a:t>
            </a:r>
          </a:p>
          <a:p>
            <a:pPr eaLnBrk="1" fontAlgn="auto" hangingPunct="1">
              <a:lnSpc>
                <a:spcPct val="90000"/>
              </a:lnSpc>
              <a:spcBef>
                <a:spcPct val="0"/>
              </a:spcBef>
              <a:spcAft>
                <a:spcPts val="0"/>
              </a:spcAft>
              <a:buClr>
                <a:srgbClr val="B0B1B3"/>
              </a:buClr>
              <a:buFont typeface="Wingdings" panose="05000000000000000000" pitchFamily="2" charset="2"/>
              <a:buNone/>
            </a:pPr>
            <a:endParaRPr lang="en-US" altLang="en-US" sz="2400" dirty="0">
              <a:solidFill>
                <a:srgbClr val="333333"/>
              </a:solidFill>
              <a:latin typeface="Times New Roman" panose="02020603050405020304" pitchFamily="18" charset="0"/>
              <a:ea typeface="+mn-ea"/>
              <a:cs typeface="Times New Roman" panose="02020603050405020304" pitchFamily="18" charset="0"/>
            </a:endParaRPr>
          </a:p>
          <a:p>
            <a:pPr eaLnBrk="1" fontAlgn="auto" hangingPunct="1">
              <a:spcBef>
                <a:spcPct val="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National Environmental Policy Act (NEPA) </a:t>
            </a:r>
          </a:p>
          <a:p>
            <a:pPr eaLnBrk="1" fontAlgn="auto" hangingPunct="1">
              <a:spcBef>
                <a:spcPct val="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Magnuson Stevens Act</a:t>
            </a:r>
          </a:p>
          <a:p>
            <a:pPr eaLnBrk="1" fontAlgn="auto" hangingPunct="1">
              <a:spcBef>
                <a:spcPct val="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Endangered Species Act (ESA)</a:t>
            </a:r>
          </a:p>
          <a:p>
            <a:pPr eaLnBrk="1" fontAlgn="auto" hangingPunct="1">
              <a:spcBef>
                <a:spcPct val="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Clean Water Act (CWA)</a:t>
            </a:r>
          </a:p>
          <a:p>
            <a:pPr eaLnBrk="1" fontAlgn="auto" hangingPunct="1">
              <a:spcBef>
                <a:spcPct val="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Clean Air Act (CAA)</a:t>
            </a:r>
          </a:p>
          <a:p>
            <a:pPr eaLnBrk="1" fontAlgn="auto" hangingPunct="1">
              <a:spcBef>
                <a:spcPct val="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44CFR Parts 9 and 10</a:t>
            </a:r>
          </a:p>
        </p:txBody>
      </p:sp>
      <p:pic>
        <p:nvPicPr>
          <p:cNvPr id="12" name="Picture 7" descr="env2">
            <a:extLst>
              <a:ext uri="{FF2B5EF4-FFF2-40B4-BE49-F238E27FC236}">
                <a16:creationId xmlns:a16="http://schemas.microsoft.com/office/drawing/2014/main" id="{FBC8B18E-7057-4820-9ECC-6DA6D68C038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86785" y="1905000"/>
            <a:ext cx="288731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152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Floodplain and Wetland Management</a:t>
            </a:r>
          </a:p>
        </p:txBody>
      </p:sp>
      <p:sp>
        <p:nvSpPr>
          <p:cNvPr id="5" name="Rectangle 10">
            <a:extLst>
              <a:ext uri="{FF2B5EF4-FFF2-40B4-BE49-F238E27FC236}">
                <a16:creationId xmlns:a16="http://schemas.microsoft.com/office/drawing/2014/main" id="{651CE54E-08D4-4AB7-84EB-08306AD1ACBC}"/>
              </a:ext>
            </a:extLst>
          </p:cNvPr>
          <p:cNvSpPr>
            <a:spLocks noChangeArrowheads="1"/>
          </p:cNvSpPr>
          <p:nvPr/>
        </p:nvSpPr>
        <p:spPr bwMode="auto">
          <a:xfrm>
            <a:off x="1447800" y="46482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9" name="Rectangle 5">
            <a:extLst>
              <a:ext uri="{FF2B5EF4-FFF2-40B4-BE49-F238E27FC236}">
                <a16:creationId xmlns:a16="http://schemas.microsoft.com/office/drawing/2014/main" id="{8C468163-B7A3-4D44-8560-AC1DC52E7AB7}"/>
              </a:ext>
            </a:extLst>
          </p:cNvPr>
          <p:cNvSpPr>
            <a:spLocks noChangeArrowheads="1"/>
          </p:cNvSpPr>
          <p:nvPr/>
        </p:nvSpPr>
        <p:spPr bwMode="auto">
          <a:xfrm>
            <a:off x="228600" y="16764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Any project within or affecting the floodplain or wetlands must be reviewed to ensure that it meets the requirements of several Federal laws and Executive Orders (EO).  </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EO 11988 Floodplain Management</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EO 11990 Protection of Wetlands</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Clean Water Act (CWA)</a:t>
            </a:r>
          </a:p>
          <a:p>
            <a:pPr eaLnBrk="1" fontAlgn="auto" hangingPunct="1">
              <a:spcBef>
                <a:spcPct val="60000"/>
              </a:spcBef>
              <a:spcAft>
                <a:spcPts val="0"/>
              </a:spcAft>
              <a:buClr>
                <a:srgbClr val="B0B1B3"/>
              </a:buClr>
              <a:buFont typeface="Wingdings" panose="05000000000000000000" pitchFamily="2" charset="2"/>
              <a:buNone/>
            </a:pPr>
            <a:endParaRPr lang="en-US" altLang="en-US" sz="2400" dirty="0">
              <a:solidFill>
                <a:srgbClr val="333333"/>
              </a:solidFill>
              <a:latin typeface="Times New Roman" panose="02020603050405020304" pitchFamily="18" charset="0"/>
              <a:ea typeface="+mn-ea"/>
              <a:cs typeface="Times New Roman" panose="02020603050405020304" pitchFamily="18" charset="0"/>
            </a:endParaRPr>
          </a:p>
        </p:txBody>
      </p:sp>
      <p:pic>
        <p:nvPicPr>
          <p:cNvPr id="10" name="Picture 3" descr="flood">
            <a:extLst>
              <a:ext uri="{FF2B5EF4-FFF2-40B4-BE49-F238E27FC236}">
                <a16:creationId xmlns:a16="http://schemas.microsoft.com/office/drawing/2014/main" id="{119B6850-64DA-4F3F-90EF-6A841F80A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718" y="2275352"/>
            <a:ext cx="3986212"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674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Historic Preservation and Cultural Resources</a:t>
            </a:r>
          </a:p>
        </p:txBody>
      </p:sp>
      <p:sp>
        <p:nvSpPr>
          <p:cNvPr id="5" name="Rectangle 10">
            <a:extLst>
              <a:ext uri="{FF2B5EF4-FFF2-40B4-BE49-F238E27FC236}">
                <a16:creationId xmlns:a16="http://schemas.microsoft.com/office/drawing/2014/main" id="{651CE54E-08D4-4AB7-84EB-08306AD1ACBC}"/>
              </a:ext>
            </a:extLst>
          </p:cNvPr>
          <p:cNvSpPr>
            <a:spLocks noChangeArrowheads="1"/>
          </p:cNvSpPr>
          <p:nvPr/>
        </p:nvSpPr>
        <p:spPr bwMode="auto">
          <a:xfrm>
            <a:off x="1447800" y="46482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7" name="Rectangle 4">
            <a:extLst>
              <a:ext uri="{FF2B5EF4-FFF2-40B4-BE49-F238E27FC236}">
                <a16:creationId xmlns:a16="http://schemas.microsoft.com/office/drawing/2014/main" id="{A5CF96B9-4CB1-4BAB-BAA8-F441CC2A7420}"/>
              </a:ext>
            </a:extLst>
          </p:cNvPr>
          <p:cNvSpPr>
            <a:spLocks noChangeArrowheads="1"/>
          </p:cNvSpPr>
          <p:nvPr/>
        </p:nvSpPr>
        <p:spPr bwMode="auto">
          <a:xfrm>
            <a:off x="457200" y="1828800"/>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The National Historic Preservation Act (NHPA) requires FEMA, grantees, and applicants to assess potential effects to historic and cultural resources, such as:  </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Historical buildings, structures,  and districts</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Archaeological and tribal sites</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Objects and artifacts</a:t>
            </a:r>
          </a:p>
          <a:p>
            <a:pPr eaLnBrk="1" fontAlgn="auto" hangingPunct="1">
              <a:spcBef>
                <a:spcPct val="60000"/>
              </a:spcBef>
              <a:spcAft>
                <a:spcPts val="0"/>
              </a:spcAft>
              <a:buClr>
                <a:srgbClr val="B0B1B3"/>
              </a:buClr>
              <a:buFont typeface="Wingdings" panose="05000000000000000000" pitchFamily="2" charset="2"/>
              <a:buNone/>
            </a:pPr>
            <a:r>
              <a:rPr lang="en-US" altLang="en-US" sz="2400" dirty="0">
                <a:solidFill>
                  <a:srgbClr val="333333"/>
                </a:solidFill>
                <a:latin typeface="Times New Roman" panose="02020603050405020304" pitchFamily="18" charset="0"/>
                <a:ea typeface="+mn-ea"/>
                <a:cs typeface="Times New Roman" panose="02020603050405020304" pitchFamily="18" charset="0"/>
              </a:rPr>
              <a:t> </a:t>
            </a:r>
          </a:p>
        </p:txBody>
      </p:sp>
      <p:pic>
        <p:nvPicPr>
          <p:cNvPr id="11" name="Picture 6" descr="histpres">
            <a:extLst>
              <a:ext uri="{FF2B5EF4-FFF2-40B4-BE49-F238E27FC236}">
                <a16:creationId xmlns:a16="http://schemas.microsoft.com/office/drawing/2014/main" id="{C2BFF36D-6306-4D0F-9F37-6A0B104BE3A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912937"/>
            <a:ext cx="38862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916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Historic Preservation and Cultural Resources</a:t>
            </a:r>
          </a:p>
        </p:txBody>
      </p:sp>
      <p:sp>
        <p:nvSpPr>
          <p:cNvPr id="5" name="Rectangle 10">
            <a:extLst>
              <a:ext uri="{FF2B5EF4-FFF2-40B4-BE49-F238E27FC236}">
                <a16:creationId xmlns:a16="http://schemas.microsoft.com/office/drawing/2014/main" id="{651CE54E-08D4-4AB7-84EB-08306AD1ACBC}"/>
              </a:ext>
            </a:extLst>
          </p:cNvPr>
          <p:cNvSpPr>
            <a:spLocks noChangeArrowheads="1"/>
          </p:cNvSpPr>
          <p:nvPr/>
        </p:nvSpPr>
        <p:spPr bwMode="auto">
          <a:xfrm>
            <a:off x="1447800" y="46482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9" name="Rectangle 4">
            <a:extLst>
              <a:ext uri="{FF2B5EF4-FFF2-40B4-BE49-F238E27FC236}">
                <a16:creationId xmlns:a16="http://schemas.microsoft.com/office/drawing/2014/main" id="{AA4CAA21-1FCC-4A0B-927C-7473D62FC978}"/>
              </a:ext>
            </a:extLst>
          </p:cNvPr>
          <p:cNvSpPr>
            <a:spLocks noChangeArrowheads="1"/>
          </p:cNvSpPr>
          <p:nvPr/>
        </p:nvSpPr>
        <p:spPr bwMode="auto">
          <a:xfrm>
            <a:off x="101601" y="1905000"/>
            <a:ext cx="439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FEMA, the state, and the applicant work together to identify and address historic preservation issues before approval of funding for a Public Assistance project. </a:t>
            </a:r>
          </a:p>
          <a:p>
            <a:pPr eaLnBrk="1" fontAlgn="auto" hangingPunct="1">
              <a:spcBef>
                <a:spcPct val="60000"/>
              </a:spcBef>
              <a:spcAft>
                <a:spcPts val="0"/>
              </a:spcAft>
              <a:buClr>
                <a:srgbClr val="B0B1B3"/>
              </a:buClr>
              <a:buFont typeface="Wingdings" panose="05000000000000000000" pitchFamily="2" charset="2"/>
              <a:buChar char="§"/>
            </a:pPr>
            <a:r>
              <a:rPr lang="en-US" altLang="en-US" sz="2400" dirty="0">
                <a:solidFill>
                  <a:srgbClr val="333333"/>
                </a:solidFill>
                <a:latin typeface="Times New Roman" panose="02020603050405020304" pitchFamily="18" charset="0"/>
                <a:ea typeface="+mn-ea"/>
                <a:cs typeface="Times New Roman" panose="02020603050405020304" pitchFamily="18" charset="0"/>
              </a:rPr>
              <a:t>May require consultation with the State Historic Preservation Office (SHPO), Tribal Historic Preservation Officer (THPO), and Advisory Council on Historic Preservation (ACHP). </a:t>
            </a:r>
          </a:p>
          <a:p>
            <a:pPr eaLnBrk="1" fontAlgn="auto" hangingPunct="1">
              <a:spcBef>
                <a:spcPct val="60000"/>
              </a:spcBef>
              <a:spcAft>
                <a:spcPts val="0"/>
              </a:spcAft>
              <a:buClr>
                <a:srgbClr val="B0B1B3"/>
              </a:buClr>
              <a:buFont typeface="Wingdings" panose="05000000000000000000" pitchFamily="2" charset="2"/>
              <a:buNone/>
            </a:pPr>
            <a:endParaRPr lang="en-US" altLang="en-US" sz="2400" dirty="0">
              <a:solidFill>
                <a:srgbClr val="333333"/>
              </a:solidFill>
              <a:latin typeface="Times New Roman" panose="02020603050405020304" pitchFamily="18" charset="0"/>
              <a:ea typeface="+mn-ea"/>
              <a:cs typeface="Times New Roman" panose="02020603050405020304" pitchFamily="18" charset="0"/>
            </a:endParaRPr>
          </a:p>
          <a:p>
            <a:pPr eaLnBrk="1" fontAlgn="auto" hangingPunct="1">
              <a:spcBef>
                <a:spcPct val="60000"/>
              </a:spcBef>
              <a:spcAft>
                <a:spcPts val="0"/>
              </a:spcAft>
              <a:buClr>
                <a:srgbClr val="B0B1B3"/>
              </a:buClr>
              <a:buFont typeface="Wingdings" panose="05000000000000000000" pitchFamily="2" charset="2"/>
              <a:buChar char="q"/>
            </a:pPr>
            <a:endParaRPr lang="en-US" altLang="en-US" sz="2400" dirty="0">
              <a:solidFill>
                <a:srgbClr val="333333"/>
              </a:solidFill>
              <a:latin typeface="Times New Roman" panose="02020603050405020304" pitchFamily="18" charset="0"/>
              <a:ea typeface="+mn-ea"/>
              <a:cs typeface="Times New Roman" panose="02020603050405020304" pitchFamily="18" charset="0"/>
            </a:endParaRPr>
          </a:p>
          <a:p>
            <a:pPr eaLnBrk="1" fontAlgn="auto" hangingPunct="1">
              <a:spcBef>
                <a:spcPct val="60000"/>
              </a:spcBef>
              <a:spcAft>
                <a:spcPts val="0"/>
              </a:spcAft>
              <a:buClr>
                <a:srgbClr val="B0B1B3"/>
              </a:buClr>
              <a:buFont typeface="Wingdings" panose="05000000000000000000" pitchFamily="2" charset="2"/>
              <a:buNone/>
            </a:pPr>
            <a:endParaRPr lang="en-US" altLang="en-US" sz="2400" dirty="0">
              <a:solidFill>
                <a:srgbClr val="333333"/>
              </a:solidFill>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25AA65E7-4CAA-43E8-B157-462B9D7E75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3505200"/>
            <a:ext cx="4165600" cy="3124200"/>
          </a:xfrm>
          <a:prstGeom prst="rect">
            <a:avLst/>
          </a:prstGeom>
        </p:spPr>
      </p:pic>
    </p:spTree>
    <p:extLst>
      <p:ext uri="{BB962C8B-B14F-4D97-AF65-F5344CB8AC3E}">
        <p14:creationId xmlns:p14="http://schemas.microsoft.com/office/powerpoint/2010/main" val="3980643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Record Keeping</a:t>
            </a:r>
          </a:p>
        </p:txBody>
      </p:sp>
      <p:sp>
        <p:nvSpPr>
          <p:cNvPr id="5" name="Rectangle 10">
            <a:extLst>
              <a:ext uri="{FF2B5EF4-FFF2-40B4-BE49-F238E27FC236}">
                <a16:creationId xmlns:a16="http://schemas.microsoft.com/office/drawing/2014/main" id="{651CE54E-08D4-4AB7-84EB-08306AD1ACBC}"/>
              </a:ext>
            </a:extLst>
          </p:cNvPr>
          <p:cNvSpPr>
            <a:spLocks noChangeArrowheads="1"/>
          </p:cNvSpPr>
          <p:nvPr/>
        </p:nvSpPr>
        <p:spPr bwMode="auto">
          <a:xfrm>
            <a:off x="1447800" y="46482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7" name="Rectangle 5">
            <a:extLst>
              <a:ext uri="{FF2B5EF4-FFF2-40B4-BE49-F238E27FC236}">
                <a16:creationId xmlns:a16="http://schemas.microsoft.com/office/drawing/2014/main" id="{E7854EDD-45A1-4158-87B3-12F80B525097}"/>
              </a:ext>
            </a:extLst>
          </p:cNvPr>
          <p:cNvSpPr>
            <a:spLocks noChangeArrowheads="1"/>
          </p:cNvSpPr>
          <p:nvPr/>
        </p:nvSpPr>
        <p:spPr bwMode="auto">
          <a:xfrm>
            <a:off x="457200" y="1828800"/>
            <a:ext cx="8226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ct val="90000"/>
              </a:lnSpc>
              <a:spcBef>
                <a:spcPct val="60000"/>
              </a:spcBef>
              <a:spcAft>
                <a:spcPts val="0"/>
              </a:spcAft>
              <a:buClr>
                <a:srgbClr val="B0B1B3"/>
              </a:buClr>
              <a:buFont typeface="Wingdings" panose="05000000000000000000" pitchFamily="2" charset="2"/>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Applicants are required to maintain complete and accurate documentation, by project, for all disaster-related costs.</a:t>
            </a:r>
          </a:p>
          <a:p>
            <a:pPr eaLnBrk="1" fontAlgn="auto" hangingPunct="1">
              <a:lnSpc>
                <a:spcPct val="90000"/>
              </a:lnSpc>
              <a:spcBef>
                <a:spcPct val="60000"/>
              </a:spcBef>
              <a:spcAft>
                <a:spcPts val="0"/>
              </a:spcAft>
              <a:buClr>
                <a:srgbClr val="B0B1B3"/>
              </a:buClr>
              <a:buFont typeface="Wingdings" panose="05000000000000000000" pitchFamily="2" charset="2"/>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Documentation must be maintained a minimum of three years after applicant close-out.</a:t>
            </a:r>
          </a:p>
        </p:txBody>
      </p:sp>
      <p:pic>
        <p:nvPicPr>
          <p:cNvPr id="10" name="Picture 1">
            <a:extLst>
              <a:ext uri="{FF2B5EF4-FFF2-40B4-BE49-F238E27FC236}">
                <a16:creationId xmlns:a16="http://schemas.microsoft.com/office/drawing/2014/main" id="{4FEBC1CA-6528-4B79-9B7F-5E8213C92DC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30888" y="4267200"/>
            <a:ext cx="3579233" cy="22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937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Documentation</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28" name="Rectangle 3">
            <a:extLst>
              <a:ext uri="{FF2B5EF4-FFF2-40B4-BE49-F238E27FC236}">
                <a16:creationId xmlns:a16="http://schemas.microsoft.com/office/drawing/2014/main" id="{ED64F971-441B-4752-A1C5-3339972B227F}"/>
              </a:ext>
            </a:extLst>
          </p:cNvPr>
          <p:cNvSpPr txBox="1">
            <a:spLocks noChangeArrowheads="1"/>
          </p:cNvSpPr>
          <p:nvPr/>
        </p:nvSpPr>
        <p:spPr bwMode="auto">
          <a:xfrm>
            <a:off x="228600" y="1927225"/>
            <a:ext cx="86868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Force Account Labor</a:t>
            </a: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Force Account Equipment</a:t>
            </a: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Material</a:t>
            </a: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Rented</a:t>
            </a:r>
          </a:p>
          <a:p>
            <a:pPr eaLnBrk="1" fontAlgn="auto" hangingPunct="1">
              <a:spcBef>
                <a:spcPct val="0"/>
              </a:spcBef>
              <a:spcAft>
                <a:spcPts val="0"/>
              </a:spcAft>
            </a:pPr>
            <a:r>
              <a:rPr lang="en-US" altLang="en-US" sz="2800" dirty="0">
                <a:solidFill>
                  <a:prstClr val="black"/>
                </a:solidFill>
                <a:latin typeface="Times New Roman" panose="02020603050405020304" pitchFamily="18" charset="0"/>
                <a:ea typeface="+mn-ea"/>
                <a:cs typeface="Times New Roman" panose="02020603050405020304" pitchFamily="18" charset="0"/>
              </a:rPr>
              <a:t>Contract</a:t>
            </a:r>
          </a:p>
        </p:txBody>
      </p:sp>
    </p:spTree>
    <p:extLst>
      <p:ext uri="{BB962C8B-B14F-4D97-AF65-F5344CB8AC3E}">
        <p14:creationId xmlns:p14="http://schemas.microsoft.com/office/powerpoint/2010/main" val="4200260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Force Account Labor</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5" name="Rectangle 3">
            <a:extLst>
              <a:ext uri="{FF2B5EF4-FFF2-40B4-BE49-F238E27FC236}">
                <a16:creationId xmlns:a16="http://schemas.microsoft.com/office/drawing/2014/main" id="{3BEF8971-8F2B-458E-BB44-04AB613039CB}"/>
              </a:ext>
            </a:extLst>
          </p:cNvPr>
          <p:cNvSpPr txBox="1">
            <a:spLocks noChangeArrowheads="1"/>
          </p:cNvSpPr>
          <p:nvPr/>
        </p:nvSpPr>
        <p:spPr bwMode="auto">
          <a:xfrm>
            <a:off x="228600" y="16764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auto">
              <a:spcAft>
                <a:spcPts val="0"/>
              </a:spcAft>
              <a:buFont typeface="Arial" pitchFamily="34" charset="0"/>
              <a:buNone/>
              <a:defRPr/>
            </a:pPr>
            <a:r>
              <a:rPr lang="en-US" altLang="en-US" sz="2400" b="1" dirty="0">
                <a:solidFill>
                  <a:prstClr val="black"/>
                </a:solidFill>
                <a:latin typeface="Times New Roman" pitchFamily="18" charset="0"/>
                <a:ea typeface="+mn-ea"/>
                <a:cs typeface="Times New Roman" pitchFamily="18" charset="0"/>
              </a:rPr>
              <a:t>Force Account Labor</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Applicant’s </a:t>
            </a:r>
            <a:r>
              <a:rPr lang="en-US" altLang="en-US" sz="2400" u="sng" dirty="0">
                <a:solidFill>
                  <a:prstClr val="black"/>
                </a:solidFill>
                <a:latin typeface="Times New Roman" pitchFamily="18" charset="0"/>
                <a:ea typeface="+mn-ea"/>
                <a:cs typeface="Times New Roman" pitchFamily="18" charset="0"/>
              </a:rPr>
              <a:t>Payroll Policy</a:t>
            </a:r>
            <a:r>
              <a:rPr lang="en-US" altLang="en-US" sz="2400" dirty="0">
                <a:solidFill>
                  <a:prstClr val="black"/>
                </a:solidFill>
                <a:latin typeface="Times New Roman" pitchFamily="18" charset="0"/>
                <a:ea typeface="+mn-ea"/>
                <a:cs typeface="Times New Roman" pitchFamily="18" charset="0"/>
              </a:rPr>
              <a:t> (prior to disaster)</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Applicant’s Benefits Calculation Worksheet</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Applicant’s Complete Employee List</a:t>
            </a:r>
          </a:p>
          <a:p>
            <a:pPr lvl="1" fontAlgn="auto">
              <a:spcAft>
                <a:spcPts val="0"/>
              </a:spcAft>
              <a:defRPr/>
            </a:pPr>
            <a:r>
              <a:rPr lang="en-US" altLang="en-US" sz="2400" dirty="0">
                <a:solidFill>
                  <a:prstClr val="black"/>
                </a:solidFill>
                <a:latin typeface="Times New Roman" pitchFamily="18" charset="0"/>
                <a:ea typeface="+mn-ea"/>
                <a:cs typeface="Times New Roman" pitchFamily="18" charset="0"/>
              </a:rPr>
              <a:t>Should include Employee rate</a:t>
            </a:r>
          </a:p>
          <a:p>
            <a:pPr lvl="1" fontAlgn="auto">
              <a:spcAft>
                <a:spcPts val="0"/>
              </a:spcAft>
              <a:defRPr/>
            </a:pPr>
            <a:r>
              <a:rPr lang="en-US" altLang="en-US" sz="2400" dirty="0">
                <a:solidFill>
                  <a:prstClr val="black"/>
                </a:solidFill>
                <a:latin typeface="Times New Roman" pitchFamily="18" charset="0"/>
                <a:ea typeface="+mn-ea"/>
                <a:cs typeface="Times New Roman" pitchFamily="18" charset="0"/>
              </a:rPr>
              <a:t>Exempt vs. Non-Exempt Employees</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Time Sheets and Payroll Records</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Copies of Cancelled Checks / Proof of Direct Deposit</a:t>
            </a:r>
          </a:p>
          <a:p>
            <a:pPr lvl="1" fontAlgn="auto">
              <a:spcAft>
                <a:spcPts val="0"/>
              </a:spcAft>
              <a:buFontTx/>
              <a:buNone/>
              <a:defRPr/>
            </a:pPr>
            <a:endParaRPr lang="en-US" altLang="en-US" sz="2400" dirty="0">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3453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Public Assistance Applied</a:t>
            </a:r>
          </a:p>
        </p:txBody>
      </p:sp>
      <p:sp>
        <p:nvSpPr>
          <p:cNvPr id="3" name="Rectangle 2">
            <a:extLst>
              <a:ext uri="{FF2B5EF4-FFF2-40B4-BE49-F238E27FC236}">
                <a16:creationId xmlns:a16="http://schemas.microsoft.com/office/drawing/2014/main" id="{1F824F17-3DAD-40E9-9FF5-5FC0889B8D09}"/>
              </a:ext>
            </a:extLst>
          </p:cNvPr>
          <p:cNvSpPr>
            <a:spLocks noChangeArrowheads="1"/>
          </p:cNvSpPr>
          <p:nvPr/>
        </p:nvSpPr>
        <p:spPr bwMode="auto">
          <a:xfrm>
            <a:off x="381000" y="1981200"/>
            <a:ext cx="81359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pPr>
            <a:r>
              <a:rPr lang="en-US" altLang="en-US" dirty="0">
                <a:solidFill>
                  <a:srgbClr val="333333"/>
                </a:solidFill>
                <a:latin typeface="Times New Roman" panose="02020603050405020304" pitchFamily="18" charset="0"/>
                <a:ea typeface="+mn-ea"/>
                <a:cs typeface="Times New Roman" panose="02020603050405020304" pitchFamily="18" charset="0"/>
              </a:rPr>
              <a:t>Public Assistance is NOT –</a:t>
            </a:r>
          </a:p>
          <a:p>
            <a:pPr eaLnBrk="1" fontAlgn="auto" hangingPunct="1">
              <a:spcBef>
                <a:spcPct val="60000"/>
              </a:spcBef>
              <a:spcAft>
                <a:spcPts val="0"/>
              </a:spcAft>
              <a:buClr>
                <a:srgbClr val="B0B1B3"/>
              </a:buClr>
            </a:pPr>
            <a:r>
              <a:rPr lang="en-US" altLang="en-US" dirty="0">
                <a:solidFill>
                  <a:srgbClr val="333333"/>
                </a:solidFill>
                <a:latin typeface="Times New Roman" panose="02020603050405020304" pitchFamily="18" charset="0"/>
                <a:ea typeface="+mn-ea"/>
                <a:cs typeface="Times New Roman" panose="02020603050405020304" pitchFamily="18" charset="0"/>
              </a:rPr>
              <a:t>Assistance to local populations for damages to private houses, commercial property, local businesses, etc.</a:t>
            </a:r>
          </a:p>
          <a:p>
            <a:pPr eaLnBrk="1" fontAlgn="auto" hangingPunct="1">
              <a:spcBef>
                <a:spcPct val="60000"/>
              </a:spcBef>
              <a:spcAft>
                <a:spcPts val="0"/>
              </a:spcAft>
              <a:buClr>
                <a:srgbClr val="B0B1B3"/>
              </a:buClr>
            </a:pPr>
            <a:endParaRPr lang="en-US" altLang="en-US" dirty="0">
              <a:solidFill>
                <a:srgbClr val="333333"/>
              </a:solidFill>
              <a:latin typeface="Times New Roman" panose="02020603050405020304" pitchFamily="18" charset="0"/>
              <a:ea typeface="+mn-ea"/>
              <a:cs typeface="Times New Roman" panose="02020603050405020304" pitchFamily="18" charset="0"/>
            </a:endParaRPr>
          </a:p>
          <a:p>
            <a:pPr marL="0" indent="0" eaLnBrk="1" fontAlgn="auto" hangingPunct="1">
              <a:spcBef>
                <a:spcPct val="60000"/>
              </a:spcBef>
              <a:spcAft>
                <a:spcPts val="0"/>
              </a:spcAft>
              <a:buClr>
                <a:srgbClr val="B0B1B3"/>
              </a:buClr>
              <a:buNone/>
            </a:pPr>
            <a:endParaRPr lang="en-US" altLang="en-US" dirty="0">
              <a:solidFill>
                <a:srgbClr val="333333"/>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75228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Force Account Equipment</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6" name="Rectangle 3">
            <a:extLst>
              <a:ext uri="{FF2B5EF4-FFF2-40B4-BE49-F238E27FC236}">
                <a16:creationId xmlns:a16="http://schemas.microsoft.com/office/drawing/2014/main" id="{45C5B916-1734-4177-849F-01829501DCCE}"/>
              </a:ext>
            </a:extLst>
          </p:cNvPr>
          <p:cNvSpPr txBox="1">
            <a:spLocks noChangeArrowheads="1"/>
          </p:cNvSpPr>
          <p:nvPr/>
        </p:nvSpPr>
        <p:spPr bwMode="auto">
          <a:xfrm>
            <a:off x="304800" y="1752600"/>
            <a:ext cx="815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auto">
              <a:spcAft>
                <a:spcPts val="0"/>
              </a:spcAft>
              <a:buFont typeface="Arial" pitchFamily="34" charset="0"/>
              <a:buNone/>
              <a:defRPr/>
            </a:pPr>
            <a:r>
              <a:rPr lang="en-US" altLang="en-US" sz="2400" b="1" dirty="0">
                <a:solidFill>
                  <a:prstClr val="black"/>
                </a:solidFill>
                <a:latin typeface="Times New Roman" pitchFamily="18" charset="0"/>
                <a:ea typeface="+mn-ea"/>
                <a:cs typeface="Times New Roman" pitchFamily="18" charset="0"/>
              </a:rPr>
              <a:t>Force Account Equipment</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Applicant’s Equipment Listing</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Equipment documentation sheets</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Employee timesheets reflecting equipment operated time, date of use etc.</a:t>
            </a:r>
          </a:p>
          <a:p>
            <a:pPr fontAlgn="auto">
              <a:spcAft>
                <a:spcPts val="0"/>
              </a:spcAft>
              <a:defRPr/>
            </a:pPr>
            <a:r>
              <a:rPr lang="en-US" altLang="en-US" sz="2400" dirty="0">
                <a:solidFill>
                  <a:prstClr val="black"/>
                </a:solidFill>
                <a:latin typeface="Times New Roman" pitchFamily="18" charset="0"/>
                <a:ea typeface="+mn-ea"/>
                <a:cs typeface="Times New Roman" pitchFamily="18" charset="0"/>
              </a:rPr>
              <a:t>FEMA Schedule of Equipment Rates</a:t>
            </a:r>
          </a:p>
        </p:txBody>
      </p:sp>
    </p:spTree>
    <p:extLst>
      <p:ext uri="{BB962C8B-B14F-4D97-AF65-F5344CB8AC3E}">
        <p14:creationId xmlns:p14="http://schemas.microsoft.com/office/powerpoint/2010/main" val="796964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Force Account Materials</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5" name="Rectangle 3">
            <a:extLst>
              <a:ext uri="{FF2B5EF4-FFF2-40B4-BE49-F238E27FC236}">
                <a16:creationId xmlns:a16="http://schemas.microsoft.com/office/drawing/2014/main" id="{A385406D-9D8C-472C-9FA3-ED5ABED1B6DC}"/>
              </a:ext>
            </a:extLst>
          </p:cNvPr>
          <p:cNvSpPr txBox="1">
            <a:spLocks noChangeArrowheads="1"/>
          </p:cNvSpPr>
          <p:nvPr/>
        </p:nvSpPr>
        <p:spPr bwMode="auto">
          <a:xfrm>
            <a:off x="304800" y="1981200"/>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auto">
              <a:spcAft>
                <a:spcPts val="0"/>
              </a:spcAft>
              <a:buFont typeface="Arial" pitchFamily="34" charset="0"/>
              <a:buNone/>
              <a:defRPr/>
            </a:pPr>
            <a:r>
              <a:rPr lang="en-US" altLang="en-US" sz="2400" b="1" dirty="0">
                <a:solidFill>
                  <a:prstClr val="black"/>
                </a:solidFill>
                <a:latin typeface="Times New Roman" pitchFamily="18" charset="0"/>
                <a:ea typeface="+mn-ea"/>
                <a:cs typeface="Times New Roman" pitchFamily="18" charset="0"/>
              </a:rPr>
              <a:t>Force Account Materials</a:t>
            </a:r>
          </a:p>
          <a:p>
            <a:pPr lvl="1" fontAlgn="auto">
              <a:spcAft>
                <a:spcPts val="0"/>
              </a:spcAft>
              <a:buFont typeface="Arial" pitchFamily="34" charset="0"/>
              <a:buChar char="•"/>
              <a:defRPr/>
            </a:pPr>
            <a:r>
              <a:rPr lang="en-US" altLang="en-US" sz="2400" dirty="0">
                <a:solidFill>
                  <a:prstClr val="black"/>
                </a:solidFill>
                <a:latin typeface="Times New Roman" pitchFamily="18" charset="0"/>
                <a:ea typeface="+mn-ea"/>
                <a:cs typeface="Times New Roman" pitchFamily="18" charset="0"/>
              </a:rPr>
              <a:t>Material Summary Record </a:t>
            </a:r>
          </a:p>
          <a:p>
            <a:pPr lvl="1" fontAlgn="auto">
              <a:spcAft>
                <a:spcPts val="0"/>
              </a:spcAft>
              <a:buFont typeface="Arial" pitchFamily="34" charset="0"/>
              <a:buChar char="•"/>
              <a:defRPr/>
            </a:pPr>
            <a:r>
              <a:rPr lang="en-US" altLang="en-US" sz="2400" dirty="0">
                <a:solidFill>
                  <a:prstClr val="black"/>
                </a:solidFill>
                <a:latin typeface="Times New Roman" pitchFamily="18" charset="0"/>
                <a:ea typeface="+mn-ea"/>
                <a:cs typeface="Times New Roman" pitchFamily="18" charset="0"/>
              </a:rPr>
              <a:t>Applicant’s Materials Inventory List dated prior to disaster (i.e. Assets Inventory)</a:t>
            </a:r>
          </a:p>
          <a:p>
            <a:pPr lvl="1" fontAlgn="auto">
              <a:spcAft>
                <a:spcPts val="0"/>
              </a:spcAft>
              <a:buFont typeface="Arial" pitchFamily="34" charset="0"/>
              <a:buChar char="•"/>
              <a:defRPr/>
            </a:pPr>
            <a:r>
              <a:rPr lang="en-US" altLang="en-US" sz="2400" dirty="0">
                <a:solidFill>
                  <a:prstClr val="black"/>
                </a:solidFill>
                <a:latin typeface="Times New Roman" pitchFamily="18" charset="0"/>
                <a:ea typeface="+mn-ea"/>
                <a:cs typeface="Times New Roman" pitchFamily="18" charset="0"/>
              </a:rPr>
              <a:t>Materials Requisition Sheets – if available</a:t>
            </a:r>
          </a:p>
          <a:p>
            <a:pPr lvl="1" fontAlgn="auto">
              <a:spcAft>
                <a:spcPts val="0"/>
              </a:spcAft>
              <a:buFont typeface="Arial" pitchFamily="34" charset="0"/>
              <a:buChar char="•"/>
              <a:defRPr/>
            </a:pPr>
            <a:r>
              <a:rPr lang="en-US" altLang="en-US" sz="2400" dirty="0">
                <a:solidFill>
                  <a:prstClr val="black"/>
                </a:solidFill>
                <a:latin typeface="Times New Roman" pitchFamily="18" charset="0"/>
                <a:ea typeface="+mn-ea"/>
                <a:cs typeface="Times New Roman" pitchFamily="18" charset="0"/>
              </a:rPr>
              <a:t>Invoices for materials purchased and put in inventory and copies of checks paying the invoices.</a:t>
            </a:r>
          </a:p>
          <a:p>
            <a:pPr fontAlgn="auto">
              <a:spcAft>
                <a:spcPts val="0"/>
              </a:spcAft>
              <a:buFontTx/>
              <a:buNone/>
              <a:defRPr/>
            </a:pPr>
            <a:endParaRPr lang="en-US" altLang="en-US" sz="2400" dirty="0">
              <a:solidFill>
                <a:prstClr val="black"/>
              </a:solidFill>
              <a:latin typeface="Times New Roman" pitchFamily="18" charset="0"/>
              <a:ea typeface="+mn-ea"/>
              <a:cs typeface="Times New Roman" pitchFamily="18" charset="0"/>
            </a:endParaRPr>
          </a:p>
          <a:p>
            <a:pPr fontAlgn="auto">
              <a:spcAft>
                <a:spcPts val="0"/>
              </a:spcAft>
              <a:buFontTx/>
              <a:buNone/>
              <a:defRPr/>
            </a:pPr>
            <a:endParaRPr lang="en-US" altLang="en-US" sz="2400" dirty="0">
              <a:solidFill>
                <a:prstClr val="black"/>
              </a:solidFill>
              <a:latin typeface="Times New Roman" pitchFamily="18" charset="0"/>
              <a:ea typeface="+mn-ea"/>
              <a:cs typeface="Times New Roman" pitchFamily="18" charset="0"/>
            </a:endParaRPr>
          </a:p>
          <a:p>
            <a:pPr fontAlgn="auto">
              <a:spcAft>
                <a:spcPts val="0"/>
              </a:spcAft>
              <a:buFontTx/>
              <a:buNone/>
              <a:defRPr/>
            </a:pPr>
            <a:endParaRPr lang="en-US" altLang="en-US" sz="2400" dirty="0">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55492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Procurement</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6" name="Rectangle 3">
            <a:extLst>
              <a:ext uri="{FF2B5EF4-FFF2-40B4-BE49-F238E27FC236}">
                <a16:creationId xmlns:a16="http://schemas.microsoft.com/office/drawing/2014/main" id="{CDCEDC4C-24F2-4B9E-AB9F-43FBC06885EF}"/>
              </a:ext>
            </a:extLst>
          </p:cNvPr>
          <p:cNvSpPr txBox="1">
            <a:spLocks noChangeArrowheads="1"/>
          </p:cNvSpPr>
          <p:nvPr/>
        </p:nvSpPr>
        <p:spPr bwMode="auto">
          <a:xfrm>
            <a:off x="304800" y="1828800"/>
            <a:ext cx="754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Aft>
                <a:spcPts val="0"/>
              </a:spcAft>
            </a:pPr>
            <a:r>
              <a:rPr lang="en-US" altLang="en-US" dirty="0">
                <a:solidFill>
                  <a:prstClr val="black"/>
                </a:solidFill>
                <a:latin typeface="Times New Roman" panose="02020603050405020304" pitchFamily="18" charset="0"/>
                <a:ea typeface="+mn-ea"/>
                <a:cs typeface="Times New Roman" panose="02020603050405020304" pitchFamily="18" charset="0"/>
              </a:rPr>
              <a:t>Procurement </a:t>
            </a:r>
          </a:p>
          <a:p>
            <a:pPr lvl="1" eaLnBrk="1" fontAlgn="auto" hangingPunct="1">
              <a:spcAft>
                <a:spcPts val="0"/>
              </a:spcAft>
            </a:pPr>
            <a:r>
              <a:rPr lang="en-US" altLang="en-US" dirty="0">
                <a:solidFill>
                  <a:prstClr val="black"/>
                </a:solidFill>
                <a:latin typeface="Times New Roman" panose="02020603050405020304" pitchFamily="18" charset="0"/>
                <a:ea typeface="+mn-ea"/>
                <a:cs typeface="Times New Roman" panose="02020603050405020304" pitchFamily="18" charset="0"/>
              </a:rPr>
              <a:t>Federal, State , Local Requirement, whichever is the most stringent </a:t>
            </a:r>
          </a:p>
          <a:p>
            <a:pPr lvl="2" eaLnBrk="1" fontAlgn="auto" hangingPunct="1">
              <a:spcAft>
                <a:spcPts val="0"/>
              </a:spcAft>
              <a:buFontTx/>
              <a:buNone/>
            </a:pPr>
            <a:endParaRPr lang="en-US" altLang="en-US" sz="3200"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spcAft>
                <a:spcPts val="0"/>
              </a:spcAft>
            </a:pPr>
            <a:endParaRPr lang="en-US" altLang="en-US"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spcAft>
                <a:spcPts val="0"/>
              </a:spcAft>
              <a:buFontTx/>
              <a:buNone/>
            </a:pPr>
            <a:endParaRPr lang="en-US" altLang="en-US"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spcAft>
                <a:spcPts val="0"/>
              </a:spcAft>
              <a:buFontTx/>
              <a:buNone/>
            </a:pPr>
            <a:endParaRPr lang="en-US" altLang="en-US" dirty="0">
              <a:solidFill>
                <a:prstClr val="black"/>
              </a:solidFill>
              <a:latin typeface="Times New Roman" panose="02020603050405020304" pitchFamily="18" charset="0"/>
              <a:ea typeface="+mn-ea"/>
              <a:cs typeface="Times New Roman" panose="02020603050405020304" pitchFamily="18" charset="0"/>
            </a:endParaRPr>
          </a:p>
        </p:txBody>
      </p:sp>
      <p:sp>
        <p:nvSpPr>
          <p:cNvPr id="7" name="Rectangle 3">
            <a:extLst>
              <a:ext uri="{FF2B5EF4-FFF2-40B4-BE49-F238E27FC236}">
                <a16:creationId xmlns:a16="http://schemas.microsoft.com/office/drawing/2014/main" id="{428C1723-F471-492E-AA87-D16D7617CCBE}"/>
              </a:ext>
            </a:extLst>
          </p:cNvPr>
          <p:cNvSpPr txBox="1">
            <a:spLocks noChangeArrowheads="1"/>
          </p:cNvSpPr>
          <p:nvPr/>
        </p:nvSpPr>
        <p:spPr bwMode="auto">
          <a:xfrm>
            <a:off x="304800" y="3429000"/>
            <a:ext cx="8534400" cy="228600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fontAlgn="auto">
              <a:spcAft>
                <a:spcPts val="0"/>
              </a:spcAft>
              <a:defRPr/>
            </a:pPr>
            <a:r>
              <a:rPr lang="en-US" altLang="en-US" dirty="0">
                <a:solidFill>
                  <a:prstClr val="black"/>
                </a:solidFill>
                <a:latin typeface="Times New Roman" pitchFamily="18" charset="0"/>
                <a:ea typeface="+mn-ea"/>
                <a:cs typeface="Times New Roman" pitchFamily="18" charset="0"/>
              </a:rPr>
              <a:t>Training available.  Web Search – </a:t>
            </a:r>
          </a:p>
          <a:p>
            <a:pPr marL="457200" lvl="1" indent="0" fontAlgn="auto">
              <a:spcAft>
                <a:spcPts val="0"/>
              </a:spcAft>
              <a:buFont typeface="Arial" pitchFamily="34" charset="0"/>
              <a:buNone/>
              <a:defRPr/>
            </a:pPr>
            <a:r>
              <a:rPr lang="en-US" altLang="en-US" dirty="0">
                <a:solidFill>
                  <a:prstClr val="black"/>
                </a:solidFill>
                <a:latin typeface="Times New Roman" pitchFamily="18" charset="0"/>
                <a:ea typeface="+mn-ea"/>
                <a:cs typeface="Times New Roman" pitchFamily="18" charset="0"/>
              </a:rPr>
              <a:t>“Procurement Disaster Assistance Team”</a:t>
            </a:r>
          </a:p>
          <a:p>
            <a:pPr marL="457200" lvl="1" indent="0" fontAlgn="auto">
              <a:spcAft>
                <a:spcPts val="0"/>
              </a:spcAft>
              <a:buFont typeface="Arial" pitchFamily="34" charset="0"/>
              <a:buNone/>
              <a:defRPr/>
            </a:pPr>
            <a:r>
              <a:rPr lang="en-US" altLang="en-US" dirty="0">
                <a:solidFill>
                  <a:prstClr val="black"/>
                </a:solidFill>
                <a:latin typeface="Times New Roman" pitchFamily="18" charset="0"/>
                <a:ea typeface="+mn-ea"/>
                <a:cs typeface="Times New Roman" pitchFamily="18" charset="0"/>
              </a:rPr>
              <a:t>or </a:t>
            </a:r>
            <a:r>
              <a:rPr lang="en-US" altLang="en-US" sz="2400" dirty="0">
                <a:solidFill>
                  <a:prstClr val="black"/>
                </a:solidFill>
                <a:latin typeface="Times New Roman" pitchFamily="18" charset="0"/>
                <a:ea typeface="+mn-ea"/>
                <a:cs typeface="Times New Roman" pitchFamily="18" charset="0"/>
                <a:hlinkClick r:id="rId3"/>
              </a:rPr>
              <a:t>https://www.fema.gov/procurement-disaster-assistance-team</a:t>
            </a:r>
            <a:endParaRPr lang="en-US" altLang="en-US" sz="2400" dirty="0">
              <a:solidFill>
                <a:prstClr val="black"/>
              </a:solidFill>
              <a:latin typeface="Times New Roman" pitchFamily="18" charset="0"/>
              <a:ea typeface="+mn-ea"/>
              <a:cs typeface="Times New Roman" pitchFamily="18" charset="0"/>
            </a:endParaRPr>
          </a:p>
          <a:p>
            <a:pPr marL="457200" lvl="1" indent="0" fontAlgn="auto">
              <a:spcAft>
                <a:spcPts val="0"/>
              </a:spcAft>
              <a:buFont typeface="Arial" pitchFamily="34" charset="0"/>
              <a:buNone/>
              <a:defRPr/>
            </a:pPr>
            <a:r>
              <a:rPr lang="en-US" altLang="en-US" sz="2400" dirty="0">
                <a:solidFill>
                  <a:prstClr val="black"/>
                </a:solidFill>
                <a:latin typeface="Times New Roman" pitchFamily="18" charset="0"/>
                <a:ea typeface="+mn-ea"/>
                <a:cs typeface="Times New Roman" pitchFamily="18" charset="0"/>
              </a:rPr>
              <a:t>and click “Procurement Under Grants 2.0 Webinar Series</a:t>
            </a:r>
            <a:endParaRPr lang="en-US" altLang="en-US" dirty="0">
              <a:solidFill>
                <a:prstClr val="black"/>
              </a:solidFill>
              <a:latin typeface="Times New Roman" pitchFamily="18" charset="0"/>
              <a:ea typeface="+mn-ea"/>
              <a:cs typeface="Times New Roman" pitchFamily="18" charset="0"/>
            </a:endParaRPr>
          </a:p>
          <a:p>
            <a:pPr lvl="2" fontAlgn="auto">
              <a:spcAft>
                <a:spcPts val="0"/>
              </a:spcAft>
              <a:buFontTx/>
              <a:buNone/>
              <a:defRPr/>
            </a:pPr>
            <a:endParaRPr lang="en-US" altLang="en-US" sz="3200" dirty="0">
              <a:solidFill>
                <a:prstClr val="black"/>
              </a:solidFill>
              <a:latin typeface="Times New Roman" pitchFamily="18" charset="0"/>
              <a:ea typeface="+mn-ea"/>
              <a:cs typeface="Times New Roman" pitchFamily="18" charset="0"/>
            </a:endParaRPr>
          </a:p>
          <a:p>
            <a:pPr marL="0" indent="0" fontAlgn="auto">
              <a:spcAft>
                <a:spcPts val="0"/>
              </a:spcAft>
              <a:buNone/>
              <a:defRPr/>
            </a:pPr>
            <a:endParaRPr lang="en-US" altLang="en-US" dirty="0">
              <a:solidFill>
                <a:prstClr val="black"/>
              </a:solidFill>
              <a:latin typeface="Times New Roman" pitchFamily="18" charset="0"/>
              <a:ea typeface="+mn-ea"/>
              <a:cs typeface="Times New Roman" pitchFamily="18" charset="0"/>
            </a:endParaRPr>
          </a:p>
          <a:p>
            <a:pPr fontAlgn="auto">
              <a:spcAft>
                <a:spcPts val="0"/>
              </a:spcAft>
              <a:buFontTx/>
              <a:buNone/>
              <a:defRPr/>
            </a:pPr>
            <a:endParaRPr lang="en-US" altLang="en-US" dirty="0">
              <a:solidFill>
                <a:prstClr val="black"/>
              </a:solidFill>
              <a:latin typeface="Times New Roman" pitchFamily="18" charset="0"/>
              <a:ea typeface="+mn-ea"/>
              <a:cs typeface="Times New Roman" pitchFamily="18" charset="0"/>
            </a:endParaRPr>
          </a:p>
          <a:p>
            <a:pPr fontAlgn="auto">
              <a:spcAft>
                <a:spcPts val="0"/>
              </a:spcAft>
              <a:buFontTx/>
              <a:buNone/>
              <a:defRPr/>
            </a:pPr>
            <a:endParaRPr lang="en-US" altLang="en-US" dirty="0">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11622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Rental Equipment</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9" name="Rectangle 3">
            <a:extLst>
              <a:ext uri="{FF2B5EF4-FFF2-40B4-BE49-F238E27FC236}">
                <a16:creationId xmlns:a16="http://schemas.microsoft.com/office/drawing/2014/main" id="{9301A462-7116-4ADD-8712-BFE5BAAFBC43}"/>
              </a:ext>
            </a:extLst>
          </p:cNvPr>
          <p:cNvSpPr txBox="1">
            <a:spLocks noChangeArrowheads="1"/>
          </p:cNvSpPr>
          <p:nvPr/>
        </p:nvSpPr>
        <p:spPr bwMode="auto">
          <a:xfrm>
            <a:off x="381000" y="19812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auto">
              <a:spcAft>
                <a:spcPts val="0"/>
              </a:spcAft>
              <a:buFont typeface="Arial" pitchFamily="34" charset="0"/>
              <a:buNone/>
              <a:defRPr/>
            </a:pPr>
            <a:r>
              <a:rPr lang="en-US" altLang="en-US" b="1" dirty="0">
                <a:solidFill>
                  <a:prstClr val="black"/>
                </a:solidFill>
                <a:latin typeface="Times New Roman" pitchFamily="18" charset="0"/>
                <a:ea typeface="+mn-ea"/>
                <a:cs typeface="Times New Roman" pitchFamily="18" charset="0"/>
              </a:rPr>
              <a:t>Rented Equipment</a:t>
            </a:r>
          </a:p>
          <a:p>
            <a:pPr fontAlgn="auto">
              <a:spcAft>
                <a:spcPts val="0"/>
              </a:spcAft>
              <a:defRPr/>
            </a:pPr>
            <a:r>
              <a:rPr lang="en-US" altLang="en-US" sz="2800" dirty="0">
                <a:solidFill>
                  <a:prstClr val="black"/>
                </a:solidFill>
                <a:latin typeface="Times New Roman" pitchFamily="18" charset="0"/>
                <a:ea typeface="+mn-ea"/>
                <a:cs typeface="Times New Roman" pitchFamily="18" charset="0"/>
              </a:rPr>
              <a:t>Copies of the signed Rental Agreement(s)</a:t>
            </a:r>
          </a:p>
          <a:p>
            <a:pPr fontAlgn="auto">
              <a:spcAft>
                <a:spcPts val="0"/>
              </a:spcAft>
              <a:defRPr/>
            </a:pPr>
            <a:r>
              <a:rPr lang="en-US" altLang="en-US" sz="2800" dirty="0">
                <a:solidFill>
                  <a:prstClr val="black"/>
                </a:solidFill>
                <a:latin typeface="Times New Roman" pitchFamily="18" charset="0"/>
                <a:ea typeface="+mn-ea"/>
                <a:cs typeface="Times New Roman" pitchFamily="18" charset="0"/>
              </a:rPr>
              <a:t>Invoices </a:t>
            </a:r>
          </a:p>
          <a:p>
            <a:pPr fontAlgn="auto">
              <a:spcAft>
                <a:spcPts val="0"/>
              </a:spcAft>
              <a:defRPr/>
            </a:pPr>
            <a:r>
              <a:rPr lang="en-US" altLang="en-US" sz="2800" dirty="0">
                <a:solidFill>
                  <a:prstClr val="black"/>
                </a:solidFill>
                <a:latin typeface="Times New Roman" pitchFamily="18" charset="0"/>
                <a:ea typeface="+mn-ea"/>
                <a:cs typeface="Times New Roman" pitchFamily="18" charset="0"/>
              </a:rPr>
              <a:t>Verify proof of payment</a:t>
            </a:r>
          </a:p>
          <a:p>
            <a:pPr fontAlgn="auto">
              <a:spcAft>
                <a:spcPts val="0"/>
              </a:spcAft>
              <a:buFontTx/>
              <a:buNone/>
              <a:defRPr/>
            </a:pPr>
            <a:endParaRPr lang="en-US" altLang="en-US" sz="2400" dirty="0">
              <a:solidFill>
                <a:prstClr val="black"/>
              </a:solidFill>
              <a:latin typeface="Times New Roman" pitchFamily="18" charset="0"/>
              <a:ea typeface="+mn-ea"/>
              <a:cs typeface="Times New Roman" pitchFamily="18" charset="0"/>
            </a:endParaRPr>
          </a:p>
          <a:p>
            <a:pPr fontAlgn="auto">
              <a:spcAft>
                <a:spcPts val="0"/>
              </a:spcAft>
              <a:buFontTx/>
              <a:buNone/>
              <a:defRPr/>
            </a:pPr>
            <a:endParaRPr lang="en-US" altLang="en-US" sz="2400" dirty="0">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24505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Appeals</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5" name="Rectangle 4">
            <a:extLst>
              <a:ext uri="{FF2B5EF4-FFF2-40B4-BE49-F238E27FC236}">
                <a16:creationId xmlns:a16="http://schemas.microsoft.com/office/drawing/2014/main" id="{0AEE4B6F-5A45-4BEA-A8F9-829F96D91658}"/>
              </a:ext>
            </a:extLst>
          </p:cNvPr>
          <p:cNvSpPr/>
          <p:nvPr/>
        </p:nvSpPr>
        <p:spPr>
          <a:xfrm>
            <a:off x="381000" y="1876425"/>
            <a:ext cx="7772400" cy="4524375"/>
          </a:xfrm>
          <a:prstGeom prst="rect">
            <a:avLst/>
          </a:prstGeom>
        </p:spPr>
        <p:txBody>
          <a:bodyPr>
            <a:spAutoFit/>
          </a:bodyPr>
          <a:lstStyle/>
          <a:p>
            <a:pPr eaLnBrk="1" fontAlgn="auto" hangingPunct="1">
              <a:lnSpc>
                <a:spcPct val="80000"/>
              </a:lnSpc>
              <a:spcBef>
                <a:spcPts val="0"/>
              </a:spcBef>
              <a:spcAft>
                <a:spcPts val="0"/>
              </a:spcAft>
              <a:buFont typeface="Wingdings" pitchFamily="2" charset="2"/>
              <a:buNone/>
              <a:defRPr/>
            </a:pPr>
            <a:r>
              <a:rPr lang="en-US" sz="2400" dirty="0">
                <a:solidFill>
                  <a:prstClr val="black"/>
                </a:solidFill>
                <a:latin typeface="Times New Roman" panose="02020603050405020304" pitchFamily="18" charset="0"/>
                <a:ea typeface="+mn-ea"/>
                <a:cs typeface="Times New Roman" panose="02020603050405020304" pitchFamily="18" charset="0"/>
              </a:rPr>
              <a:t>Any determination related to Federal Assistance may be appealed.</a:t>
            </a:r>
          </a:p>
          <a:p>
            <a:pPr eaLnBrk="1" fontAlgn="auto" hangingPunct="1">
              <a:lnSpc>
                <a:spcPct val="80000"/>
              </a:lnSpc>
              <a:spcBef>
                <a:spcPts val="0"/>
              </a:spcBef>
              <a:spcAft>
                <a:spcPts val="0"/>
              </a:spcAft>
              <a:buFont typeface="Wingdings" pitchFamily="2" charset="2"/>
              <a:buNone/>
              <a:defRPr/>
            </a:pPr>
            <a:endParaRPr lang="en-US" sz="2400"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lnSpc>
                <a:spcPct val="80000"/>
              </a:lnSpc>
              <a:spcBef>
                <a:spcPts val="0"/>
              </a:spcBef>
              <a:spcAft>
                <a:spcPts val="0"/>
              </a:spcAft>
              <a:buFont typeface="Wingdings" pitchFamily="2" charset="2"/>
              <a:buNone/>
              <a:defRPr/>
            </a:pPr>
            <a:r>
              <a:rPr lang="en-US" sz="2400" dirty="0">
                <a:solidFill>
                  <a:prstClr val="black"/>
                </a:solidFill>
                <a:latin typeface="Times New Roman" panose="02020603050405020304" pitchFamily="18" charset="0"/>
                <a:ea typeface="+mn-ea"/>
                <a:cs typeface="Times New Roman" panose="02020603050405020304" pitchFamily="18" charset="0"/>
              </a:rPr>
              <a:t>The appeal must be submitted in writing to the State (Grantee) within </a:t>
            </a:r>
            <a:r>
              <a:rPr lang="en-US" sz="2400" b="1" u="sng" dirty="0">
                <a:solidFill>
                  <a:prstClr val="black"/>
                </a:solidFill>
                <a:latin typeface="Times New Roman" panose="02020603050405020304" pitchFamily="18" charset="0"/>
                <a:ea typeface="+mn-ea"/>
                <a:cs typeface="Times New Roman" panose="02020603050405020304" pitchFamily="18" charset="0"/>
              </a:rPr>
              <a:t>60 days</a:t>
            </a:r>
            <a:r>
              <a:rPr lang="en-US" sz="2400" dirty="0">
                <a:solidFill>
                  <a:prstClr val="black"/>
                </a:solidFill>
                <a:latin typeface="Times New Roman" panose="02020603050405020304" pitchFamily="18" charset="0"/>
                <a:ea typeface="+mn-ea"/>
                <a:cs typeface="Times New Roman" panose="02020603050405020304" pitchFamily="18" charset="0"/>
              </a:rPr>
              <a:t> of receipt of notice of the action being appealed.</a:t>
            </a:r>
          </a:p>
          <a:p>
            <a:pPr eaLnBrk="1" fontAlgn="auto" hangingPunct="1">
              <a:lnSpc>
                <a:spcPct val="80000"/>
              </a:lnSpc>
              <a:spcBef>
                <a:spcPts val="0"/>
              </a:spcBef>
              <a:spcAft>
                <a:spcPts val="0"/>
              </a:spcAft>
              <a:buFont typeface="Wingdings" pitchFamily="2" charset="2"/>
              <a:buNone/>
              <a:defRPr/>
            </a:pPr>
            <a:endParaRPr lang="en-US" sz="2400" dirty="0">
              <a:solidFill>
                <a:prstClr val="black"/>
              </a:solidFill>
              <a:latin typeface="Times New Roman" panose="02020603050405020304" pitchFamily="18" charset="0"/>
              <a:ea typeface="+mn-ea"/>
              <a:cs typeface="Times New Roman" panose="02020603050405020304" pitchFamily="18" charset="0"/>
            </a:endParaRPr>
          </a:p>
          <a:p>
            <a:pPr lvl="2" eaLnBrk="1" fontAlgn="auto" hangingPunct="1">
              <a:lnSpc>
                <a:spcPct val="80000"/>
              </a:lnSpc>
              <a:spcBef>
                <a:spcPts val="0"/>
              </a:spcBef>
              <a:spcAft>
                <a:spcPts val="0"/>
              </a:spcAft>
              <a:buFont typeface="Arial" pitchFamily="34" charset="0"/>
              <a:buChar char="•"/>
              <a:defRPr/>
            </a:pPr>
            <a:r>
              <a:rPr lang="en-US" sz="2400" dirty="0">
                <a:solidFill>
                  <a:prstClr val="black"/>
                </a:solidFill>
                <a:latin typeface="Times New Roman" panose="02020603050405020304" pitchFamily="18" charset="0"/>
                <a:ea typeface="+mn-ea"/>
                <a:cs typeface="Times New Roman" panose="02020603050405020304" pitchFamily="18" charset="0"/>
              </a:rPr>
              <a:t>  State has </a:t>
            </a:r>
            <a:r>
              <a:rPr lang="en-US" sz="2400" b="1" dirty="0">
                <a:solidFill>
                  <a:prstClr val="black"/>
                </a:solidFill>
                <a:latin typeface="Times New Roman" panose="02020603050405020304" pitchFamily="18" charset="0"/>
                <a:ea typeface="+mn-ea"/>
                <a:cs typeface="Times New Roman" panose="02020603050405020304" pitchFamily="18" charset="0"/>
              </a:rPr>
              <a:t>60 days</a:t>
            </a:r>
            <a:r>
              <a:rPr lang="en-US" sz="2400" dirty="0">
                <a:solidFill>
                  <a:prstClr val="black"/>
                </a:solidFill>
                <a:latin typeface="Times New Roman" panose="02020603050405020304" pitchFamily="18" charset="0"/>
                <a:ea typeface="+mn-ea"/>
                <a:cs typeface="Times New Roman" panose="02020603050405020304" pitchFamily="18" charset="0"/>
              </a:rPr>
              <a:t> from receipt of appeal letter to</a:t>
            </a:r>
          </a:p>
          <a:p>
            <a:pPr lvl="2" eaLnBrk="1" fontAlgn="auto" hangingPunct="1">
              <a:lnSpc>
                <a:spcPct val="80000"/>
              </a:lnSpc>
              <a:spcBef>
                <a:spcPts val="0"/>
              </a:spcBef>
              <a:spcAft>
                <a:spcPts val="0"/>
              </a:spcAft>
              <a:defRPr/>
            </a:pPr>
            <a:r>
              <a:rPr lang="en-US" sz="2400" dirty="0">
                <a:solidFill>
                  <a:prstClr val="black"/>
                </a:solidFill>
                <a:latin typeface="Times New Roman" panose="02020603050405020304" pitchFamily="18" charset="0"/>
                <a:ea typeface="+mn-ea"/>
                <a:cs typeface="Times New Roman" panose="02020603050405020304" pitchFamily="18" charset="0"/>
              </a:rPr>
              <a:t>   forward it to FEMA.</a:t>
            </a:r>
          </a:p>
          <a:p>
            <a:pPr lvl="2" eaLnBrk="1" fontAlgn="auto" hangingPunct="1">
              <a:lnSpc>
                <a:spcPct val="80000"/>
              </a:lnSpc>
              <a:spcBef>
                <a:spcPts val="0"/>
              </a:spcBef>
              <a:spcAft>
                <a:spcPts val="0"/>
              </a:spcAft>
              <a:buFont typeface="Arial" pitchFamily="34" charset="0"/>
              <a:buChar char="•"/>
              <a:defRPr/>
            </a:pPr>
            <a:r>
              <a:rPr lang="en-US" sz="2400" dirty="0">
                <a:solidFill>
                  <a:prstClr val="black"/>
                </a:solidFill>
                <a:latin typeface="Times New Roman" panose="02020603050405020304" pitchFamily="18" charset="0"/>
                <a:ea typeface="+mn-ea"/>
                <a:cs typeface="Times New Roman" panose="02020603050405020304" pitchFamily="18" charset="0"/>
              </a:rPr>
              <a:t>  FEMA has </a:t>
            </a:r>
            <a:r>
              <a:rPr lang="en-US" sz="2400" b="1" dirty="0">
                <a:solidFill>
                  <a:prstClr val="black"/>
                </a:solidFill>
                <a:latin typeface="Times New Roman" panose="02020603050405020304" pitchFamily="18" charset="0"/>
                <a:ea typeface="+mn-ea"/>
                <a:cs typeface="Times New Roman" panose="02020603050405020304" pitchFamily="18" charset="0"/>
              </a:rPr>
              <a:t>90 days</a:t>
            </a:r>
            <a:r>
              <a:rPr lang="en-US" sz="2400" dirty="0">
                <a:solidFill>
                  <a:prstClr val="black"/>
                </a:solidFill>
                <a:latin typeface="Times New Roman" panose="02020603050405020304" pitchFamily="18" charset="0"/>
                <a:ea typeface="+mn-ea"/>
                <a:cs typeface="Times New Roman" panose="02020603050405020304" pitchFamily="18" charset="0"/>
              </a:rPr>
              <a:t> to render a decision.</a:t>
            </a:r>
          </a:p>
          <a:p>
            <a:pPr eaLnBrk="1" fontAlgn="auto" hangingPunct="1">
              <a:lnSpc>
                <a:spcPct val="80000"/>
              </a:lnSpc>
              <a:spcBef>
                <a:spcPts val="0"/>
              </a:spcBef>
              <a:spcAft>
                <a:spcPts val="0"/>
              </a:spcAft>
              <a:buFont typeface="Wingdings" pitchFamily="2" charset="2"/>
              <a:buNone/>
              <a:defRPr/>
            </a:pPr>
            <a:endParaRPr lang="en-US" sz="2400" dirty="0">
              <a:solidFill>
                <a:prstClr val="black"/>
              </a:solidFill>
              <a:latin typeface="Times New Roman" panose="02020603050405020304" pitchFamily="18" charset="0"/>
              <a:ea typeface="+mn-ea"/>
              <a:cs typeface="Times New Roman" panose="02020603050405020304" pitchFamily="18" charset="0"/>
            </a:endParaRPr>
          </a:p>
          <a:p>
            <a:pPr eaLnBrk="1" fontAlgn="auto" hangingPunct="1">
              <a:lnSpc>
                <a:spcPct val="80000"/>
              </a:lnSpc>
              <a:spcBef>
                <a:spcPts val="0"/>
              </a:spcBef>
              <a:spcAft>
                <a:spcPts val="0"/>
              </a:spcAft>
              <a:buFont typeface="Wingdings" pitchFamily="2" charset="2"/>
              <a:buNone/>
              <a:defRPr/>
            </a:pPr>
            <a:r>
              <a:rPr lang="en-US" sz="2400" dirty="0">
                <a:solidFill>
                  <a:prstClr val="black"/>
                </a:solidFill>
                <a:latin typeface="Times New Roman" panose="02020603050405020304" pitchFamily="18" charset="0"/>
                <a:ea typeface="+mn-ea"/>
                <a:cs typeface="Times New Roman" panose="02020603050405020304" pitchFamily="18" charset="0"/>
              </a:rPr>
              <a:t>Two levels of appeal are available:  </a:t>
            </a:r>
          </a:p>
          <a:p>
            <a:pPr marL="457200" indent="-457200" eaLnBrk="1" fontAlgn="auto" hangingPunct="1">
              <a:lnSpc>
                <a:spcPct val="80000"/>
              </a:lnSpc>
              <a:spcBef>
                <a:spcPts val="0"/>
              </a:spcBef>
              <a:spcAft>
                <a:spcPts val="0"/>
              </a:spcAft>
              <a:buFont typeface="Wingdings" pitchFamily="2" charset="2"/>
              <a:buAutoNum type="arabicParenR"/>
              <a:defRPr/>
            </a:pPr>
            <a:r>
              <a:rPr lang="en-US" sz="2400" dirty="0">
                <a:solidFill>
                  <a:prstClr val="black"/>
                </a:solidFill>
                <a:latin typeface="Times New Roman" panose="02020603050405020304" pitchFamily="18" charset="0"/>
                <a:ea typeface="+mn-ea"/>
                <a:cs typeface="Times New Roman" panose="02020603050405020304" pitchFamily="18" charset="0"/>
              </a:rPr>
              <a:t>to the </a:t>
            </a:r>
            <a:r>
              <a:rPr lang="en-US" sz="2400" b="1" dirty="0">
                <a:solidFill>
                  <a:prstClr val="black"/>
                </a:solidFill>
                <a:latin typeface="Times New Roman" panose="02020603050405020304" pitchFamily="18" charset="0"/>
                <a:ea typeface="+mn-ea"/>
                <a:cs typeface="Times New Roman" panose="02020603050405020304" pitchFamily="18" charset="0"/>
              </a:rPr>
              <a:t>Regional Administrator</a:t>
            </a:r>
            <a:r>
              <a:rPr lang="en-US" sz="2400" dirty="0">
                <a:solidFill>
                  <a:prstClr val="black"/>
                </a:solidFill>
                <a:latin typeface="Times New Roman" panose="02020603050405020304" pitchFamily="18" charset="0"/>
                <a:ea typeface="+mn-ea"/>
                <a:cs typeface="Times New Roman" panose="02020603050405020304" pitchFamily="18" charset="0"/>
              </a:rPr>
              <a:t> and</a:t>
            </a:r>
          </a:p>
          <a:p>
            <a:pPr marL="457200" indent="-457200" eaLnBrk="1" fontAlgn="auto" hangingPunct="1">
              <a:lnSpc>
                <a:spcPct val="80000"/>
              </a:lnSpc>
              <a:spcBef>
                <a:spcPts val="0"/>
              </a:spcBef>
              <a:spcAft>
                <a:spcPts val="0"/>
              </a:spcAft>
              <a:buFont typeface="Wingdings" pitchFamily="2" charset="2"/>
              <a:buAutoNum type="arabicParenR"/>
              <a:defRPr/>
            </a:pPr>
            <a:r>
              <a:rPr lang="en-US" sz="2400" dirty="0">
                <a:solidFill>
                  <a:prstClr val="black"/>
                </a:solidFill>
                <a:latin typeface="Times New Roman" panose="02020603050405020304" pitchFamily="18" charset="0"/>
                <a:ea typeface="+mn-ea"/>
                <a:cs typeface="Times New Roman" panose="02020603050405020304" pitchFamily="18" charset="0"/>
              </a:rPr>
              <a:t>to the </a:t>
            </a:r>
            <a:r>
              <a:rPr lang="en-US" sz="2400" b="1" dirty="0">
                <a:solidFill>
                  <a:prstClr val="black"/>
                </a:solidFill>
                <a:latin typeface="Times New Roman" panose="02020603050405020304" pitchFamily="18" charset="0"/>
                <a:ea typeface="+mn-ea"/>
                <a:cs typeface="Times New Roman" panose="02020603050405020304" pitchFamily="18" charset="0"/>
              </a:rPr>
              <a:t>Assistant Administrator for Disaster Assistance Directorate</a:t>
            </a:r>
            <a:r>
              <a:rPr lang="en-US" sz="2400" dirty="0">
                <a:solidFill>
                  <a:prstClr val="black"/>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77154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Time Limits</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6" name="Rectangle 5">
            <a:extLst>
              <a:ext uri="{FF2B5EF4-FFF2-40B4-BE49-F238E27FC236}">
                <a16:creationId xmlns:a16="http://schemas.microsoft.com/office/drawing/2014/main" id="{B3ADB67B-6C83-4E0B-A067-D6FF6B087D50}"/>
              </a:ext>
            </a:extLst>
          </p:cNvPr>
          <p:cNvSpPr>
            <a:spLocks noChangeArrowheads="1"/>
          </p:cNvSpPr>
          <p:nvPr/>
        </p:nvSpPr>
        <p:spPr bwMode="auto">
          <a:xfrm>
            <a:off x="457200" y="1828800"/>
            <a:ext cx="8226425" cy="3657600"/>
          </a:xfrm>
          <a:prstGeom prst="rect">
            <a:avLst/>
          </a:prstGeom>
          <a:noFill/>
          <a:ln w="9525">
            <a:noFill/>
            <a:miter lim="800000"/>
            <a:headEnd/>
            <a:tailEnd/>
          </a:ln>
        </p:spPr>
        <p:txBody>
          <a:bodyPr/>
          <a:lstStyle/>
          <a:p>
            <a:pPr algn="ctr" eaLnBrk="1" fontAlgn="auto" hangingPunct="1">
              <a:lnSpc>
                <a:spcPct val="90000"/>
              </a:lnSpc>
              <a:spcBef>
                <a:spcPct val="60000"/>
              </a:spcBef>
              <a:spcAft>
                <a:spcPts val="0"/>
              </a:spcAft>
              <a:buClr>
                <a:srgbClr val="B0B1B3"/>
              </a:buClr>
              <a:defRPr/>
            </a:pPr>
            <a:r>
              <a:rPr lang="en-US" sz="2800" dirty="0">
                <a:solidFill>
                  <a:srgbClr val="333333"/>
                </a:solidFill>
                <a:latin typeface="Times New Roman" panose="02020603050405020304" pitchFamily="18" charset="0"/>
                <a:ea typeface="+mn-ea"/>
                <a:cs typeface="Times New Roman" panose="02020603050405020304" pitchFamily="18" charset="0"/>
              </a:rPr>
              <a:t>Applying for a Public Assistance Grant</a:t>
            </a:r>
          </a:p>
          <a:p>
            <a:pPr marL="173038" indent="-173038" eaLnBrk="1" fontAlgn="auto" hangingPunct="1">
              <a:lnSpc>
                <a:spcPct val="90000"/>
              </a:lnSpc>
              <a:spcBef>
                <a:spcPct val="60000"/>
              </a:spcBef>
              <a:spcAft>
                <a:spcPts val="0"/>
              </a:spcAft>
              <a:buClr>
                <a:srgbClr val="B0B1B3"/>
              </a:buClr>
              <a:buFont typeface="Wingdings" pitchFamily="2" charset="2"/>
              <a:buChar char="§"/>
              <a:defRPr/>
            </a:pPr>
            <a:r>
              <a:rPr lang="en-US" sz="2800" dirty="0">
                <a:solidFill>
                  <a:srgbClr val="333333"/>
                </a:solidFill>
                <a:latin typeface="Times New Roman" panose="02020603050405020304" pitchFamily="18" charset="0"/>
                <a:ea typeface="+mn-ea"/>
                <a:cs typeface="Times New Roman" panose="02020603050405020304" pitchFamily="18" charset="0"/>
              </a:rPr>
              <a:t>Applicant must submit a Request for Public Assistance (RPA) within </a:t>
            </a:r>
            <a:r>
              <a:rPr lang="en-US" sz="2800" b="1" u="sng" dirty="0">
                <a:solidFill>
                  <a:srgbClr val="333333"/>
                </a:solidFill>
                <a:latin typeface="Times New Roman" panose="02020603050405020304" pitchFamily="18" charset="0"/>
                <a:ea typeface="+mn-ea"/>
                <a:cs typeface="Times New Roman" panose="02020603050405020304" pitchFamily="18" charset="0"/>
              </a:rPr>
              <a:t>30 days</a:t>
            </a:r>
            <a:r>
              <a:rPr lang="en-US" sz="2800" dirty="0">
                <a:solidFill>
                  <a:srgbClr val="333333"/>
                </a:solidFill>
                <a:latin typeface="Times New Roman" panose="02020603050405020304" pitchFamily="18" charset="0"/>
                <a:ea typeface="+mn-ea"/>
                <a:cs typeface="Times New Roman" panose="02020603050405020304" pitchFamily="18" charset="0"/>
              </a:rPr>
              <a:t> of the respective area being designated in the declaration.</a:t>
            </a:r>
          </a:p>
          <a:p>
            <a:pPr marL="173038" indent="-173038" eaLnBrk="1" fontAlgn="auto" hangingPunct="1">
              <a:lnSpc>
                <a:spcPct val="90000"/>
              </a:lnSpc>
              <a:spcBef>
                <a:spcPct val="60000"/>
              </a:spcBef>
              <a:spcAft>
                <a:spcPts val="0"/>
              </a:spcAft>
              <a:buClr>
                <a:srgbClr val="B0B1B3"/>
              </a:buClr>
              <a:buFont typeface="Wingdings" pitchFamily="2" charset="2"/>
              <a:buChar char="§"/>
              <a:defRPr/>
            </a:pPr>
            <a:r>
              <a:rPr lang="en-US" sz="2800" dirty="0">
                <a:solidFill>
                  <a:srgbClr val="333333"/>
                </a:solidFill>
                <a:latin typeface="Times New Roman" panose="02020603050405020304" pitchFamily="18" charset="0"/>
                <a:ea typeface="+mn-ea"/>
                <a:cs typeface="Times New Roman" panose="02020603050405020304" pitchFamily="18" charset="0"/>
              </a:rPr>
              <a:t>Applicant must submit all damages within </a:t>
            </a:r>
            <a:r>
              <a:rPr lang="en-US" sz="2800" b="1" u="sng" dirty="0">
                <a:solidFill>
                  <a:srgbClr val="333333"/>
                </a:solidFill>
                <a:latin typeface="Times New Roman" panose="02020603050405020304" pitchFamily="18" charset="0"/>
                <a:ea typeface="+mn-ea"/>
                <a:cs typeface="Times New Roman" panose="02020603050405020304" pitchFamily="18" charset="0"/>
              </a:rPr>
              <a:t>60 </a:t>
            </a:r>
            <a:r>
              <a:rPr lang="en-US" sz="2800" b="1" dirty="0">
                <a:solidFill>
                  <a:srgbClr val="333333"/>
                </a:solidFill>
                <a:latin typeface="Times New Roman" panose="02020603050405020304" pitchFamily="18" charset="0"/>
                <a:ea typeface="+mn-ea"/>
                <a:cs typeface="Times New Roman" panose="02020603050405020304" pitchFamily="18" charset="0"/>
              </a:rPr>
              <a:t>days </a:t>
            </a:r>
            <a:r>
              <a:rPr lang="en-US" sz="2800" dirty="0">
                <a:solidFill>
                  <a:srgbClr val="333333"/>
                </a:solidFill>
                <a:latin typeface="Times New Roman" panose="02020603050405020304" pitchFamily="18" charset="0"/>
                <a:ea typeface="+mn-ea"/>
                <a:cs typeface="Times New Roman" panose="02020603050405020304" pitchFamily="18" charset="0"/>
              </a:rPr>
              <a:t>from the RECOVERY SCOPING MEETING (formerly called the kick-off meeting).</a:t>
            </a:r>
          </a:p>
        </p:txBody>
      </p:sp>
    </p:spTree>
    <p:extLst>
      <p:ext uri="{BB962C8B-B14F-4D97-AF65-F5344CB8AC3E}">
        <p14:creationId xmlns:p14="http://schemas.microsoft.com/office/powerpoint/2010/main" val="1367757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Sandy Recovery Act Changes</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sp>
        <p:nvSpPr>
          <p:cNvPr id="9" name="Rectangle 8">
            <a:extLst>
              <a:ext uri="{FF2B5EF4-FFF2-40B4-BE49-F238E27FC236}">
                <a16:creationId xmlns:a16="http://schemas.microsoft.com/office/drawing/2014/main" id="{FDA478C2-C118-4DCC-BE46-F3692CC64D50}"/>
              </a:ext>
            </a:extLst>
          </p:cNvPr>
          <p:cNvSpPr/>
          <p:nvPr/>
        </p:nvSpPr>
        <p:spPr>
          <a:xfrm>
            <a:off x="533400" y="1600200"/>
            <a:ext cx="5029200" cy="1569660"/>
          </a:xfrm>
          <a:prstGeom prst="rect">
            <a:avLst/>
          </a:prstGeom>
        </p:spPr>
        <p:txBody>
          <a:bodyPr wrap="square">
            <a:spAutoFit/>
          </a:bodyPr>
          <a:lstStyle/>
          <a:p>
            <a:pPr eaLnBrk="1" fontAlgn="auto" hangingPunct="1">
              <a:spcBef>
                <a:spcPts val="0"/>
              </a:spcBef>
              <a:spcAft>
                <a:spcPts val="0"/>
              </a:spcAft>
              <a:defRPr/>
            </a:pPr>
            <a:r>
              <a:rPr lang="en-US" sz="2400" dirty="0">
                <a:solidFill>
                  <a:prstClr val="black"/>
                </a:solidFill>
                <a:latin typeface="Times New Roman" panose="02020603050405020304" pitchFamily="18" charset="0"/>
                <a:ea typeface="+mn-ea"/>
                <a:cs typeface="Times New Roman" panose="02020603050405020304" pitchFamily="18" charset="0"/>
              </a:rPr>
              <a:t>Debris Removal Operations</a:t>
            </a:r>
          </a:p>
          <a:p>
            <a:pPr marL="342900" indent="-342900" eaLnBrk="1" fontAlgn="auto" hangingPunct="1">
              <a:spcBef>
                <a:spcPts val="0"/>
              </a:spcBef>
              <a:spcAft>
                <a:spcPts val="0"/>
              </a:spcAft>
              <a:buFont typeface="Arial" pitchFamily="34" charset="0"/>
              <a:buChar char="•"/>
              <a:defRPr/>
            </a:pPr>
            <a:r>
              <a:rPr lang="en-US" sz="2400" dirty="0">
                <a:solidFill>
                  <a:prstClr val="black"/>
                </a:solidFill>
                <a:latin typeface="Times New Roman" panose="02020603050405020304" pitchFamily="18" charset="0"/>
                <a:ea typeface="+mn-ea"/>
                <a:cs typeface="Times New Roman" panose="02020603050405020304" pitchFamily="18" charset="0"/>
              </a:rPr>
              <a:t>Straight time F/A Labor eligible.</a:t>
            </a:r>
          </a:p>
          <a:p>
            <a:pPr marL="342900" indent="-342900" eaLnBrk="1" fontAlgn="auto" hangingPunct="1">
              <a:spcBef>
                <a:spcPts val="0"/>
              </a:spcBef>
              <a:spcAft>
                <a:spcPts val="0"/>
              </a:spcAft>
              <a:buFont typeface="Arial" pitchFamily="34" charset="0"/>
              <a:buChar char="•"/>
              <a:defRPr/>
            </a:pPr>
            <a:r>
              <a:rPr lang="en-US" sz="2400" dirty="0">
                <a:solidFill>
                  <a:prstClr val="black"/>
                </a:solidFill>
                <a:latin typeface="Times New Roman" panose="02020603050405020304" pitchFamily="18" charset="0"/>
                <a:ea typeface="+mn-ea"/>
                <a:cs typeface="Times New Roman" panose="02020603050405020304" pitchFamily="18" charset="0"/>
              </a:rPr>
              <a:t>Applicant can retain earnings from recycling.</a:t>
            </a:r>
          </a:p>
        </p:txBody>
      </p:sp>
      <p:pic>
        <p:nvPicPr>
          <p:cNvPr id="6" name="Picture 2">
            <a:extLst>
              <a:ext uri="{FF2B5EF4-FFF2-40B4-BE49-F238E27FC236}">
                <a16:creationId xmlns:a16="http://schemas.microsoft.com/office/drawing/2014/main" id="{4326F1DB-16CB-4A47-A37D-B47D2AA8EF8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l="7678" r="7175"/>
          <a:stretch>
            <a:fillRect/>
          </a:stretch>
        </p:blipFill>
        <p:spPr bwMode="auto">
          <a:xfrm>
            <a:off x="6019800" y="2209800"/>
            <a:ext cx="2724150" cy="363220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6031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Sandy Recovery Act Changes</a:t>
            </a:r>
          </a:p>
        </p:txBody>
      </p:sp>
      <p:sp>
        <p:nvSpPr>
          <p:cNvPr id="8" name="Rectangle 18">
            <a:extLst>
              <a:ext uri="{FF2B5EF4-FFF2-40B4-BE49-F238E27FC236}">
                <a16:creationId xmlns:a16="http://schemas.microsoft.com/office/drawing/2014/main" id="{338F9A87-CBCB-414D-AC84-110F81D995F7}"/>
              </a:ext>
            </a:extLst>
          </p:cNvPr>
          <p:cNvSpPr>
            <a:spLocks noChangeArrowheads="1"/>
          </p:cNvSpPr>
          <p:nvPr/>
        </p:nvSpPr>
        <p:spPr bwMode="auto">
          <a:xfrm>
            <a:off x="1447800" y="1828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charset="0"/>
              <a:cs typeface="Arial" charset="0"/>
            </a:endParaRPr>
          </a:p>
        </p:txBody>
      </p:sp>
      <p:pic>
        <p:nvPicPr>
          <p:cNvPr id="7" name="Picture 2">
            <a:extLst>
              <a:ext uri="{FF2B5EF4-FFF2-40B4-BE49-F238E27FC236}">
                <a16:creationId xmlns:a16="http://schemas.microsoft.com/office/drawing/2014/main" id="{AD001BC0-137C-4AEC-858D-87252F4D4D6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l="7678" r="7175"/>
          <a:stretch>
            <a:fillRect/>
          </a:stretch>
        </p:blipFill>
        <p:spPr bwMode="auto">
          <a:xfrm>
            <a:off x="6257925" y="1981200"/>
            <a:ext cx="2724150" cy="363220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3">
            <a:extLst>
              <a:ext uri="{FF2B5EF4-FFF2-40B4-BE49-F238E27FC236}">
                <a16:creationId xmlns:a16="http://schemas.microsoft.com/office/drawing/2014/main" id="{51BF2A16-99B5-4B4E-815F-D0F5200A0D0C}"/>
              </a:ext>
            </a:extLst>
          </p:cNvPr>
          <p:cNvSpPr>
            <a:spLocks noChangeArrowheads="1"/>
          </p:cNvSpPr>
          <p:nvPr/>
        </p:nvSpPr>
        <p:spPr bwMode="auto">
          <a:xfrm>
            <a:off x="-76199" y="1828800"/>
            <a:ext cx="61722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pPr>
            <a:r>
              <a:rPr lang="en-US" altLang="en-US" sz="2800" b="1" dirty="0">
                <a:solidFill>
                  <a:prstClr val="black"/>
                </a:solidFill>
                <a:latin typeface="Times New Roman" panose="02020603050405020304" pitchFamily="18" charset="0"/>
                <a:ea typeface="+mn-ea"/>
                <a:cs typeface="Times New Roman" panose="02020603050405020304" pitchFamily="18" charset="0"/>
              </a:rPr>
              <a:t>Permanent Work - 428</a:t>
            </a:r>
          </a:p>
          <a:p>
            <a:pPr lvl="1" eaLnBrk="1" fontAlgn="auto" hangingPunct="1">
              <a:spcBef>
                <a:spcPct val="0"/>
              </a:spcBef>
              <a:spcAft>
                <a:spcPts val="0"/>
              </a:spcAft>
              <a:buFont typeface="Arial" panose="020B0604020202020204" pitchFamily="34" charset="0"/>
              <a:buChar char="•"/>
            </a:pPr>
            <a:r>
              <a:rPr lang="en-US" altLang="en-US" sz="2400" dirty="0">
                <a:solidFill>
                  <a:prstClr val="black"/>
                </a:solidFill>
                <a:latin typeface="Times New Roman" panose="02020603050405020304" pitchFamily="18" charset="0"/>
                <a:ea typeface="+mn-ea"/>
                <a:cs typeface="Times New Roman" panose="02020603050405020304" pitchFamily="18" charset="0"/>
              </a:rPr>
              <a:t>Grants Based on Estimates (Capped)</a:t>
            </a:r>
          </a:p>
          <a:p>
            <a:pPr lvl="2"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Times New Roman" panose="02020603050405020304" pitchFamily="18" charset="0"/>
              </a:rPr>
              <a:t>Cost overrun absorbed by applicant</a:t>
            </a:r>
          </a:p>
          <a:p>
            <a:pPr lvl="2"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Times New Roman" panose="02020603050405020304" pitchFamily="18" charset="0"/>
              </a:rPr>
              <a:t>Under run can be used by applicant for specific mitigation uses (must be approved by FEMA)</a:t>
            </a:r>
          </a:p>
          <a:p>
            <a:pPr lvl="2"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Times New Roman" panose="02020603050405020304" pitchFamily="18" charset="0"/>
              </a:rPr>
              <a:t>Applicant may consolidate multiple projects in one Project Worksheet</a:t>
            </a:r>
          </a:p>
          <a:p>
            <a:pPr lvl="2"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Times New Roman" panose="02020603050405020304" pitchFamily="18" charset="0"/>
              </a:rPr>
              <a:t>FEMA may accept applicant’s licensed engineer’s cost estimates</a:t>
            </a:r>
          </a:p>
          <a:p>
            <a:pPr lvl="2"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Times New Roman" panose="02020603050405020304" pitchFamily="18" charset="0"/>
              </a:rPr>
              <a:t>Must be very sure of costs</a:t>
            </a:r>
          </a:p>
          <a:p>
            <a:pPr lvl="2" eaLnBrk="1" fontAlgn="auto" hangingPunct="1">
              <a:spcBef>
                <a:spcPct val="0"/>
              </a:spcBef>
              <a:spcAft>
                <a:spcPts val="0"/>
              </a:spcAft>
            </a:pPr>
            <a:r>
              <a:rPr lang="en-US" altLang="en-US" dirty="0">
                <a:solidFill>
                  <a:prstClr val="black"/>
                </a:solidFill>
                <a:latin typeface="Times New Roman" panose="02020603050405020304" pitchFamily="18" charset="0"/>
                <a:ea typeface="+mn-ea"/>
                <a:cs typeface="Times New Roman" panose="02020603050405020304" pitchFamily="18" charset="0"/>
              </a:rPr>
              <a:t>Over runs in permanent work is common </a:t>
            </a:r>
          </a:p>
        </p:txBody>
      </p:sp>
    </p:spTree>
    <p:extLst>
      <p:ext uri="{BB962C8B-B14F-4D97-AF65-F5344CB8AC3E}">
        <p14:creationId xmlns:p14="http://schemas.microsoft.com/office/powerpoint/2010/main" val="1076010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Grants Portal</a:t>
            </a:r>
          </a:p>
        </p:txBody>
      </p:sp>
      <p:pic>
        <p:nvPicPr>
          <p:cNvPr id="11" name="Picture 3">
            <a:extLst>
              <a:ext uri="{FF2B5EF4-FFF2-40B4-BE49-F238E27FC236}">
                <a16:creationId xmlns:a16="http://schemas.microsoft.com/office/drawing/2014/main" id="{A10ED2FE-FE88-4470-A1E0-A5C0032A984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3375025"/>
            <a:ext cx="6096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783087D-9431-476B-9283-0520C6F2B101}"/>
              </a:ext>
            </a:extLst>
          </p:cNvPr>
          <p:cNvSpPr txBox="1"/>
          <p:nvPr/>
        </p:nvSpPr>
        <p:spPr>
          <a:xfrm>
            <a:off x="762000" y="2057400"/>
            <a:ext cx="8001000" cy="830997"/>
          </a:xfrm>
          <a:prstGeom prst="rect">
            <a:avLst/>
          </a:prstGeom>
          <a:noFill/>
        </p:spPr>
        <p:txBody>
          <a:bodyPr wrap="square" rtlCol="0">
            <a:spAutoFit/>
          </a:bodyPr>
          <a:lstStyle/>
          <a:p>
            <a:r>
              <a:rPr lang="en-US" sz="2400" dirty="0"/>
              <a:t>Public Assistance Grant now utilizes the Grants Portal for application, documentation and project development.</a:t>
            </a:r>
          </a:p>
        </p:txBody>
      </p:sp>
      <p:sp>
        <p:nvSpPr>
          <p:cNvPr id="5" name="TextBox 4">
            <a:extLst>
              <a:ext uri="{FF2B5EF4-FFF2-40B4-BE49-F238E27FC236}">
                <a16:creationId xmlns:a16="http://schemas.microsoft.com/office/drawing/2014/main" id="{7DD04467-B85F-467B-8301-7050BAF36A46}"/>
              </a:ext>
            </a:extLst>
          </p:cNvPr>
          <p:cNvSpPr txBox="1"/>
          <p:nvPr/>
        </p:nvSpPr>
        <p:spPr>
          <a:xfrm>
            <a:off x="685800" y="4884003"/>
            <a:ext cx="7162800" cy="830997"/>
          </a:xfrm>
          <a:prstGeom prst="rect">
            <a:avLst/>
          </a:prstGeom>
          <a:noFill/>
        </p:spPr>
        <p:txBody>
          <a:bodyPr wrap="square" rtlCol="0">
            <a:spAutoFit/>
          </a:bodyPr>
          <a:lstStyle/>
          <a:p>
            <a:r>
              <a:rPr lang="en-US" sz="2400" dirty="0"/>
              <a:t>Applicants will trained on the use of the Grants Portal by FEMA.</a:t>
            </a:r>
          </a:p>
        </p:txBody>
      </p:sp>
    </p:spTree>
    <p:extLst>
      <p:ext uri="{BB962C8B-B14F-4D97-AF65-F5344CB8AC3E}">
        <p14:creationId xmlns:p14="http://schemas.microsoft.com/office/powerpoint/2010/main" val="2276450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How to submit RPA</a:t>
            </a:r>
          </a:p>
        </p:txBody>
      </p:sp>
      <p:pic>
        <p:nvPicPr>
          <p:cNvPr id="7" name="Picture 3">
            <a:extLst>
              <a:ext uri="{FF2B5EF4-FFF2-40B4-BE49-F238E27FC236}">
                <a16:creationId xmlns:a16="http://schemas.microsoft.com/office/drawing/2014/main" id="{5CA40F25-F887-4C23-A4CB-F8B742702B0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82880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FFDEABF-AE1D-4CB5-B6B9-5FC6EA4FEA5B}"/>
              </a:ext>
            </a:extLst>
          </p:cNvPr>
          <p:cNvSpPr txBox="1"/>
          <p:nvPr/>
        </p:nvSpPr>
        <p:spPr>
          <a:xfrm>
            <a:off x="76199" y="2819400"/>
            <a:ext cx="8534401" cy="2246769"/>
          </a:xfrm>
          <a:prstGeom prst="rect">
            <a:avLst/>
          </a:prstGeom>
          <a:noFill/>
        </p:spPr>
        <p:txBody>
          <a:bodyPr wrap="square" rtlCol="0">
            <a:spAutoFit/>
          </a:bodyPr>
          <a:lstStyle/>
          <a:p>
            <a:r>
              <a:rPr lang="en-US" sz="2800" dirty="0"/>
              <a:t>To submit your “Request for Public Assistance” through your Grants Portal Account, simply -</a:t>
            </a:r>
          </a:p>
          <a:p>
            <a:pPr marL="457200" indent="-457200">
              <a:buFont typeface="Arial" panose="020B0604020202020204" pitchFamily="34" charset="0"/>
              <a:buChar char="•"/>
            </a:pPr>
            <a:r>
              <a:rPr lang="en-US" sz="2800" dirty="0"/>
              <a:t>Log In</a:t>
            </a:r>
          </a:p>
          <a:p>
            <a:pPr marL="457200" indent="-457200">
              <a:buFont typeface="Arial" panose="020B0604020202020204" pitchFamily="34" charset="0"/>
              <a:buChar char="•"/>
            </a:pPr>
            <a:r>
              <a:rPr lang="en-US" sz="2800" dirty="0"/>
              <a:t>Click Submit Request for Public Assistance</a:t>
            </a:r>
          </a:p>
          <a:p>
            <a:pPr marL="457200" indent="-457200">
              <a:buFont typeface="Arial" panose="020B0604020202020204" pitchFamily="34" charset="0"/>
              <a:buChar char="•"/>
            </a:pPr>
            <a:r>
              <a:rPr lang="en-US" sz="2800" dirty="0"/>
              <a:t>Follow the prompts</a:t>
            </a:r>
          </a:p>
        </p:txBody>
      </p:sp>
      <p:sp>
        <p:nvSpPr>
          <p:cNvPr id="5" name="TextBox 4">
            <a:extLst>
              <a:ext uri="{FF2B5EF4-FFF2-40B4-BE49-F238E27FC236}">
                <a16:creationId xmlns:a16="http://schemas.microsoft.com/office/drawing/2014/main" id="{6BD0DEDC-046A-4A8F-A0B2-AB19368AF6DF}"/>
              </a:ext>
            </a:extLst>
          </p:cNvPr>
          <p:cNvSpPr txBox="1"/>
          <p:nvPr/>
        </p:nvSpPr>
        <p:spPr>
          <a:xfrm>
            <a:off x="304799" y="5725180"/>
            <a:ext cx="8534401" cy="954107"/>
          </a:xfrm>
          <a:prstGeom prst="rect">
            <a:avLst/>
          </a:prstGeom>
          <a:noFill/>
        </p:spPr>
        <p:txBody>
          <a:bodyPr wrap="square" rtlCol="0">
            <a:spAutoFit/>
          </a:bodyPr>
          <a:lstStyle/>
          <a:p>
            <a:pPr algn="ctr"/>
            <a:r>
              <a:rPr lang="en-US" sz="2800" dirty="0"/>
              <a:t>If you don’t have an account, follow the prompts on the next page.</a:t>
            </a:r>
          </a:p>
        </p:txBody>
      </p:sp>
    </p:spTree>
    <p:extLst>
      <p:ext uri="{BB962C8B-B14F-4D97-AF65-F5344CB8AC3E}">
        <p14:creationId xmlns:p14="http://schemas.microsoft.com/office/powerpoint/2010/main" val="386409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Partnership</a:t>
            </a:r>
          </a:p>
        </p:txBody>
      </p:sp>
      <p:sp>
        <p:nvSpPr>
          <p:cNvPr id="3" name="Rectangle 1">
            <a:extLst>
              <a:ext uri="{FF2B5EF4-FFF2-40B4-BE49-F238E27FC236}">
                <a16:creationId xmlns:a16="http://schemas.microsoft.com/office/drawing/2014/main" id="{7CD80F75-8695-4030-BEA3-1E7A0A4B895E}"/>
              </a:ext>
            </a:extLst>
          </p:cNvPr>
          <p:cNvSpPr>
            <a:spLocks noChangeArrowheads="1"/>
          </p:cNvSpPr>
          <p:nvPr/>
        </p:nvSpPr>
        <p:spPr bwMode="auto">
          <a:xfrm>
            <a:off x="381000" y="1905000"/>
            <a:ext cx="8458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ct val="70000"/>
              </a:spcAft>
            </a:pPr>
            <a:r>
              <a:rPr lang="en-US" altLang="en-US" sz="2800" b="1" dirty="0">
                <a:solidFill>
                  <a:prstClr val="black"/>
                </a:solidFill>
                <a:latin typeface="Times New Roman" panose="02020603050405020304" pitchFamily="18" charset="0"/>
                <a:ea typeface="+mn-ea"/>
                <a:cs typeface="Times New Roman" panose="02020603050405020304" pitchFamily="18" charset="0"/>
              </a:rPr>
              <a:t>  FEMA</a:t>
            </a:r>
            <a:r>
              <a:rPr lang="en-US" altLang="en-US" sz="2800" dirty="0">
                <a:solidFill>
                  <a:prstClr val="black"/>
                </a:solidFill>
                <a:latin typeface="Times New Roman" panose="02020603050405020304" pitchFamily="18" charset="0"/>
                <a:ea typeface="+mn-ea"/>
                <a:cs typeface="Times New Roman" panose="02020603050405020304" pitchFamily="18" charset="0"/>
              </a:rPr>
              <a:t> – manages the program, provides technical assistance, approves grants.</a:t>
            </a:r>
          </a:p>
          <a:p>
            <a:pPr eaLnBrk="1" fontAlgn="auto" hangingPunct="1">
              <a:spcBef>
                <a:spcPct val="0"/>
              </a:spcBef>
              <a:spcAft>
                <a:spcPct val="70000"/>
              </a:spcAft>
            </a:pPr>
            <a:r>
              <a:rPr lang="en-US" altLang="en-US" sz="2800" b="1" dirty="0">
                <a:solidFill>
                  <a:prstClr val="black"/>
                </a:solidFill>
                <a:latin typeface="Times New Roman" panose="02020603050405020304" pitchFamily="18" charset="0"/>
                <a:ea typeface="+mn-ea"/>
                <a:cs typeface="Times New Roman" panose="02020603050405020304" pitchFamily="18" charset="0"/>
              </a:rPr>
              <a:t>  State</a:t>
            </a:r>
            <a:r>
              <a:rPr lang="en-US" altLang="en-US" sz="2800" dirty="0">
                <a:solidFill>
                  <a:prstClr val="black"/>
                </a:solidFill>
                <a:latin typeface="Times New Roman" panose="02020603050405020304" pitchFamily="18" charset="0"/>
                <a:ea typeface="+mn-ea"/>
                <a:cs typeface="Times New Roman" panose="02020603050405020304" pitchFamily="18" charset="0"/>
              </a:rPr>
              <a:t> (Recipient) – educates applicants, works with FEMA to manage the program, implements and monitors grants awarded.</a:t>
            </a:r>
          </a:p>
          <a:p>
            <a:pPr eaLnBrk="1" fontAlgn="auto" hangingPunct="1">
              <a:spcBef>
                <a:spcPct val="0"/>
              </a:spcBef>
              <a:spcAft>
                <a:spcPts val="0"/>
              </a:spcAft>
            </a:pPr>
            <a:r>
              <a:rPr lang="en-US" altLang="en-US" sz="2800" b="1" dirty="0">
                <a:solidFill>
                  <a:prstClr val="black"/>
                </a:solidFill>
                <a:latin typeface="Times New Roman" panose="02020603050405020304" pitchFamily="18" charset="0"/>
                <a:ea typeface="+mn-ea"/>
                <a:cs typeface="Times New Roman" panose="02020603050405020304" pitchFamily="18" charset="0"/>
              </a:rPr>
              <a:t>  Applicant</a:t>
            </a:r>
            <a:r>
              <a:rPr lang="en-US" altLang="en-US" sz="2800" dirty="0">
                <a:solidFill>
                  <a:prstClr val="black"/>
                </a:solidFill>
                <a:latin typeface="Times New Roman" panose="02020603050405020304" pitchFamily="18" charset="0"/>
                <a:ea typeface="+mn-ea"/>
                <a:cs typeface="Times New Roman" panose="02020603050405020304" pitchFamily="18" charset="0"/>
              </a:rPr>
              <a:t> (Subrecipient) – identifies damage, provides documentation, manages funded projects.</a:t>
            </a:r>
          </a:p>
        </p:txBody>
      </p:sp>
    </p:spTree>
    <p:extLst>
      <p:ext uri="{BB962C8B-B14F-4D97-AF65-F5344CB8AC3E}">
        <p14:creationId xmlns:p14="http://schemas.microsoft.com/office/powerpoint/2010/main" val="1207642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How to submit RPA</a:t>
            </a:r>
          </a:p>
        </p:txBody>
      </p:sp>
      <p:pic>
        <p:nvPicPr>
          <p:cNvPr id="6" name="Picture 5">
            <a:extLst>
              <a:ext uri="{FF2B5EF4-FFF2-40B4-BE49-F238E27FC236}">
                <a16:creationId xmlns:a16="http://schemas.microsoft.com/office/drawing/2014/main" id="{9882A834-EFDF-4D30-9247-D3F05AC187DF}"/>
              </a:ext>
            </a:extLst>
          </p:cNvPr>
          <p:cNvPicPr>
            <a:picLocks noChangeAspect="1"/>
          </p:cNvPicPr>
          <p:nvPr/>
        </p:nvPicPr>
        <p:blipFill rotWithShape="1">
          <a:blip r:embed="rId3"/>
          <a:srcRect l="10000" t="8518" r="60609" b="34006"/>
          <a:stretch/>
        </p:blipFill>
        <p:spPr>
          <a:xfrm>
            <a:off x="0" y="1828800"/>
            <a:ext cx="9144000" cy="5029200"/>
          </a:xfrm>
          <a:prstGeom prst="rect">
            <a:avLst/>
          </a:prstGeom>
        </p:spPr>
      </p:pic>
      <p:sp>
        <p:nvSpPr>
          <p:cNvPr id="10" name="Oval 9">
            <a:extLst>
              <a:ext uri="{FF2B5EF4-FFF2-40B4-BE49-F238E27FC236}">
                <a16:creationId xmlns:a16="http://schemas.microsoft.com/office/drawing/2014/main" id="{FCA57BA7-A275-4DA7-BEE8-EC8724BC1E5B}"/>
              </a:ext>
            </a:extLst>
          </p:cNvPr>
          <p:cNvSpPr/>
          <p:nvPr/>
        </p:nvSpPr>
        <p:spPr>
          <a:xfrm>
            <a:off x="76200" y="1752600"/>
            <a:ext cx="2819400" cy="762000"/>
          </a:xfrm>
          <a:prstGeom prst="ellipse">
            <a:avLst/>
          </a:prstGeom>
          <a:noFill/>
          <a:ln w="85725">
            <a:solidFill>
              <a:srgbClr val="E2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999DE1-D6DE-42E2-AA2F-30B4D53F2B6B}"/>
              </a:ext>
            </a:extLst>
          </p:cNvPr>
          <p:cNvSpPr/>
          <p:nvPr/>
        </p:nvSpPr>
        <p:spPr>
          <a:xfrm>
            <a:off x="6705600" y="1828800"/>
            <a:ext cx="914400" cy="914400"/>
          </a:xfrm>
          <a:prstGeom prst="ellipse">
            <a:avLst/>
          </a:prstGeom>
          <a:noFill/>
          <a:ln w="85725">
            <a:solidFill>
              <a:srgbClr val="E2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732B3277-7E57-41FE-A327-BCD62D95853D}"/>
              </a:ext>
            </a:extLst>
          </p:cNvPr>
          <p:cNvSpPr/>
          <p:nvPr/>
        </p:nvSpPr>
        <p:spPr>
          <a:xfrm>
            <a:off x="4508202" y="4722631"/>
            <a:ext cx="825798" cy="304800"/>
          </a:xfrm>
          <a:prstGeom prst="leftArrow">
            <a:avLst/>
          </a:prstGeom>
          <a:solidFill>
            <a:srgbClr val="E22A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681D29-9B8A-48EA-9F86-CE7451C34713}"/>
              </a:ext>
            </a:extLst>
          </p:cNvPr>
          <p:cNvSpPr txBox="1"/>
          <p:nvPr/>
        </p:nvSpPr>
        <p:spPr>
          <a:xfrm>
            <a:off x="5791200" y="3962400"/>
            <a:ext cx="3276600" cy="2677656"/>
          </a:xfrm>
          <a:prstGeom prst="rect">
            <a:avLst/>
          </a:prstGeom>
          <a:solidFill>
            <a:schemeClr val="bg1"/>
          </a:solidFill>
          <a:ln w="41275" cmpd="sng">
            <a:solidFill>
              <a:schemeClr val="tx1"/>
            </a:solidFill>
          </a:ln>
        </p:spPr>
        <p:txBody>
          <a:bodyPr wrap="square" rtlCol="0">
            <a:spAutoFit/>
          </a:bodyPr>
          <a:lstStyle/>
          <a:p>
            <a:r>
              <a:rPr lang="en-US" sz="2400" dirty="0"/>
              <a:t>Steps:</a:t>
            </a:r>
          </a:p>
          <a:p>
            <a:pPr marL="342900" indent="-342900">
              <a:buFont typeface="Arial" panose="020B0604020202020204" pitchFamily="34" charset="0"/>
              <a:buChar char="•"/>
            </a:pPr>
            <a:r>
              <a:rPr lang="en-US" sz="2400" dirty="0"/>
              <a:t>Go to MississippiPA.org</a:t>
            </a:r>
          </a:p>
          <a:p>
            <a:pPr marL="342900" indent="-342900">
              <a:buFont typeface="Arial" panose="020B0604020202020204" pitchFamily="34" charset="0"/>
              <a:buChar char="•"/>
            </a:pPr>
            <a:r>
              <a:rPr lang="en-US" sz="2400" dirty="0"/>
              <a:t>Click on MEMA Forms</a:t>
            </a:r>
          </a:p>
          <a:p>
            <a:pPr marL="342900" indent="-342900">
              <a:buFont typeface="Arial" panose="020B0604020202020204" pitchFamily="34" charset="0"/>
              <a:buChar char="•"/>
            </a:pPr>
            <a:r>
              <a:rPr lang="en-US" sz="2400" dirty="0"/>
              <a:t>Select Request for Public Assistance</a:t>
            </a:r>
          </a:p>
        </p:txBody>
      </p:sp>
    </p:spTree>
    <p:extLst>
      <p:ext uri="{BB962C8B-B14F-4D97-AF65-F5344CB8AC3E}">
        <p14:creationId xmlns:p14="http://schemas.microsoft.com/office/powerpoint/2010/main" val="3498653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How to submit RPA</a:t>
            </a:r>
          </a:p>
        </p:txBody>
      </p:sp>
      <p:pic>
        <p:nvPicPr>
          <p:cNvPr id="5" name="Picture 4">
            <a:extLst>
              <a:ext uri="{FF2B5EF4-FFF2-40B4-BE49-F238E27FC236}">
                <a16:creationId xmlns:a16="http://schemas.microsoft.com/office/drawing/2014/main" id="{B869A751-315D-466E-AADB-5D215780DA3D}"/>
              </a:ext>
            </a:extLst>
          </p:cNvPr>
          <p:cNvPicPr>
            <a:picLocks noChangeAspect="1"/>
          </p:cNvPicPr>
          <p:nvPr/>
        </p:nvPicPr>
        <p:blipFill rotWithShape="1">
          <a:blip r:embed="rId3"/>
          <a:srcRect l="12907" t="20371" r="71920" b="8518"/>
          <a:stretch/>
        </p:blipFill>
        <p:spPr>
          <a:xfrm>
            <a:off x="5257801" y="1729565"/>
            <a:ext cx="3886200" cy="5122315"/>
          </a:xfrm>
          <a:prstGeom prst="rect">
            <a:avLst/>
          </a:prstGeom>
        </p:spPr>
      </p:pic>
      <p:sp>
        <p:nvSpPr>
          <p:cNvPr id="8" name="TextBox 7">
            <a:extLst>
              <a:ext uri="{FF2B5EF4-FFF2-40B4-BE49-F238E27FC236}">
                <a16:creationId xmlns:a16="http://schemas.microsoft.com/office/drawing/2014/main" id="{0FFDEABF-AE1D-4CB5-B6B9-5FC6EA4FEA5B}"/>
              </a:ext>
            </a:extLst>
          </p:cNvPr>
          <p:cNvSpPr txBox="1"/>
          <p:nvPr/>
        </p:nvSpPr>
        <p:spPr>
          <a:xfrm>
            <a:off x="76199" y="2819400"/>
            <a:ext cx="5181601" cy="2677656"/>
          </a:xfrm>
          <a:prstGeom prst="rect">
            <a:avLst/>
          </a:prstGeom>
          <a:noFill/>
        </p:spPr>
        <p:txBody>
          <a:bodyPr wrap="square" rtlCol="0">
            <a:spAutoFit/>
          </a:bodyPr>
          <a:lstStyle/>
          <a:p>
            <a:r>
              <a:rPr lang="en-US" sz="2800" dirty="0"/>
              <a:t>Fill out the Request for Public Assistance and send to</a:t>
            </a:r>
          </a:p>
          <a:p>
            <a:r>
              <a:rPr lang="en-US" sz="2800" dirty="0">
                <a:hlinkClick r:id="rId4"/>
              </a:rPr>
              <a:t>recovery1@mema.ms.gov</a:t>
            </a:r>
            <a:endParaRPr lang="en-US" sz="2800" dirty="0"/>
          </a:p>
          <a:p>
            <a:endParaRPr lang="en-US" sz="2800" dirty="0"/>
          </a:p>
          <a:p>
            <a:r>
              <a:rPr lang="en-US" sz="2800" dirty="0"/>
              <a:t>Please include the EIN/Tax ID Number</a:t>
            </a:r>
          </a:p>
        </p:txBody>
      </p:sp>
      <p:sp>
        <p:nvSpPr>
          <p:cNvPr id="3" name="TextBox 2">
            <a:extLst>
              <a:ext uri="{FF2B5EF4-FFF2-40B4-BE49-F238E27FC236}">
                <a16:creationId xmlns:a16="http://schemas.microsoft.com/office/drawing/2014/main" id="{B5B687E1-4E97-4CD4-B516-3592A71430A2}"/>
              </a:ext>
            </a:extLst>
          </p:cNvPr>
          <p:cNvSpPr txBox="1"/>
          <p:nvPr/>
        </p:nvSpPr>
        <p:spPr>
          <a:xfrm>
            <a:off x="228600" y="1828800"/>
            <a:ext cx="4267200" cy="584775"/>
          </a:xfrm>
          <a:prstGeom prst="rect">
            <a:avLst/>
          </a:prstGeom>
          <a:noFill/>
        </p:spPr>
        <p:txBody>
          <a:bodyPr wrap="square" rtlCol="0">
            <a:spAutoFit/>
          </a:bodyPr>
          <a:lstStyle/>
          <a:p>
            <a:r>
              <a:rPr lang="en-US" sz="3200" dirty="0"/>
              <a:t>MississippiPA.org</a:t>
            </a:r>
          </a:p>
        </p:txBody>
      </p:sp>
    </p:spTree>
    <p:extLst>
      <p:ext uri="{BB962C8B-B14F-4D97-AF65-F5344CB8AC3E}">
        <p14:creationId xmlns:p14="http://schemas.microsoft.com/office/powerpoint/2010/main" val="651769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Next Steps</a:t>
            </a:r>
          </a:p>
        </p:txBody>
      </p:sp>
      <p:cxnSp>
        <p:nvCxnSpPr>
          <p:cNvPr id="4" name="Straight Arrow Connector 3">
            <a:extLst>
              <a:ext uri="{FF2B5EF4-FFF2-40B4-BE49-F238E27FC236}">
                <a16:creationId xmlns:a16="http://schemas.microsoft.com/office/drawing/2014/main" id="{890CEE58-FBF6-4319-A5B3-B4C616C466F3}"/>
              </a:ext>
            </a:extLst>
          </p:cNvPr>
          <p:cNvCxnSpPr>
            <a:endCxn id="9" idx="1"/>
          </p:cNvCxnSpPr>
          <p:nvPr/>
        </p:nvCxnSpPr>
        <p:spPr>
          <a:xfrm flipV="1">
            <a:off x="3509962" y="3176588"/>
            <a:ext cx="952500" cy="1587"/>
          </a:xfrm>
          <a:prstGeom prst="straightConnector1">
            <a:avLst/>
          </a:prstGeom>
          <a:noFill/>
          <a:ln w="22225" cap="flat" cmpd="sng" algn="ctr">
            <a:solidFill>
              <a:srgbClr val="4472C4"/>
            </a:solidFill>
            <a:prstDash val="solid"/>
            <a:miter lim="800000"/>
            <a:tailEnd type="arrow"/>
          </a:ln>
          <a:effectLst/>
        </p:spPr>
      </p:cxnSp>
      <p:cxnSp>
        <p:nvCxnSpPr>
          <p:cNvPr id="5" name="Straight Arrow Connector 4">
            <a:extLst>
              <a:ext uri="{FF2B5EF4-FFF2-40B4-BE49-F238E27FC236}">
                <a16:creationId xmlns:a16="http://schemas.microsoft.com/office/drawing/2014/main" id="{57558973-8991-4DC8-A64D-198ED3FCCDCB}"/>
              </a:ext>
            </a:extLst>
          </p:cNvPr>
          <p:cNvCxnSpPr/>
          <p:nvPr/>
        </p:nvCxnSpPr>
        <p:spPr>
          <a:xfrm>
            <a:off x="119062" y="3178175"/>
            <a:ext cx="1066800" cy="0"/>
          </a:xfrm>
          <a:prstGeom prst="straightConnector1">
            <a:avLst/>
          </a:prstGeom>
          <a:noFill/>
          <a:ln w="22225" cap="flat" cmpd="sng" algn="ctr">
            <a:solidFill>
              <a:srgbClr val="4472C4"/>
            </a:solidFill>
            <a:prstDash val="solid"/>
            <a:miter lim="800000"/>
            <a:tailEnd type="arrow"/>
          </a:ln>
          <a:effectLst/>
        </p:spPr>
      </p:cxnSp>
      <p:sp>
        <p:nvSpPr>
          <p:cNvPr id="6" name="TextBox 5">
            <a:extLst>
              <a:ext uri="{FF2B5EF4-FFF2-40B4-BE49-F238E27FC236}">
                <a16:creationId xmlns:a16="http://schemas.microsoft.com/office/drawing/2014/main" id="{19D5E1E9-4145-4232-9DBC-9F6113EE9B1A}"/>
              </a:ext>
            </a:extLst>
          </p:cNvPr>
          <p:cNvSpPr txBox="1"/>
          <p:nvPr/>
        </p:nvSpPr>
        <p:spPr>
          <a:xfrm>
            <a:off x="1185862" y="2501900"/>
            <a:ext cx="1219200" cy="1384300"/>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FEMA Assigns PDMG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(Program Delivery Manager)</a:t>
            </a:r>
          </a:p>
        </p:txBody>
      </p:sp>
      <p:sp>
        <p:nvSpPr>
          <p:cNvPr id="7" name="TextBox 6">
            <a:extLst>
              <a:ext uri="{FF2B5EF4-FFF2-40B4-BE49-F238E27FC236}">
                <a16:creationId xmlns:a16="http://schemas.microsoft.com/office/drawing/2014/main" id="{34A50C89-A736-451E-8879-7A6DFDDB3053}"/>
              </a:ext>
            </a:extLst>
          </p:cNvPr>
          <p:cNvSpPr txBox="1">
            <a:spLocks noChangeArrowheads="1"/>
          </p:cNvSpPr>
          <p:nvPr/>
        </p:nvSpPr>
        <p:spPr bwMode="auto">
          <a:xfrm>
            <a:off x="119062" y="16002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400" b="1" u="sng">
                <a:solidFill>
                  <a:prstClr val="black"/>
                </a:solidFill>
                <a:latin typeface="Arial" panose="020B0604020202020204" pitchFamily="34" charset="0"/>
                <a:ea typeface="+mn-ea"/>
                <a:cs typeface="+mn-cs"/>
              </a:rPr>
              <a:t>Phase I – Operational Planning (continued)</a:t>
            </a:r>
          </a:p>
        </p:txBody>
      </p:sp>
      <p:sp>
        <p:nvSpPr>
          <p:cNvPr id="8" name="TextBox 7">
            <a:extLst>
              <a:ext uri="{FF2B5EF4-FFF2-40B4-BE49-F238E27FC236}">
                <a16:creationId xmlns:a16="http://schemas.microsoft.com/office/drawing/2014/main" id="{51D50904-96F7-4D6D-A5E0-CD3F7C6F03FE}"/>
              </a:ext>
            </a:extLst>
          </p:cNvPr>
          <p:cNvSpPr txBox="1"/>
          <p:nvPr/>
        </p:nvSpPr>
        <p:spPr>
          <a:xfrm>
            <a:off x="2862262" y="2438400"/>
            <a:ext cx="1295400" cy="1354138"/>
          </a:xfrm>
          <a:prstGeom prst="rect">
            <a:avLst/>
          </a:prstGeom>
          <a:solidFill>
            <a:sysClr val="window" lastClr="FFFFFF"/>
          </a:solid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PDMG Completes Exploratory Call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8D517C2-71EE-4D06-A718-A46415314516}"/>
              </a:ext>
            </a:extLst>
          </p:cNvPr>
          <p:cNvSpPr txBox="1"/>
          <p:nvPr/>
        </p:nvSpPr>
        <p:spPr>
          <a:xfrm>
            <a:off x="4462462" y="2438400"/>
            <a:ext cx="1447800" cy="1477963"/>
          </a:xfrm>
          <a:prstGeom prst="rect">
            <a:avLst/>
          </a:prstGeom>
          <a:noFill/>
          <a:ln w="38100">
            <a:solidFill>
              <a:srgbClr val="A5A5A5">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Applicant Completes Initial Damage Inventory</a:t>
            </a:r>
          </a:p>
        </p:txBody>
      </p:sp>
      <p:sp>
        <p:nvSpPr>
          <p:cNvPr id="10" name="TextBox 9">
            <a:extLst>
              <a:ext uri="{FF2B5EF4-FFF2-40B4-BE49-F238E27FC236}">
                <a16:creationId xmlns:a16="http://schemas.microsoft.com/office/drawing/2014/main" id="{5FF597ED-91CF-4C2D-A4BC-6506521AE484}"/>
              </a:ext>
            </a:extLst>
          </p:cNvPr>
          <p:cNvSpPr txBox="1"/>
          <p:nvPr/>
        </p:nvSpPr>
        <p:spPr>
          <a:xfrm>
            <a:off x="119062" y="4667250"/>
            <a:ext cx="1714500" cy="1076325"/>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JFO supervisors establish lean management structure</a:t>
            </a:r>
          </a:p>
        </p:txBody>
      </p:sp>
      <p:cxnSp>
        <p:nvCxnSpPr>
          <p:cNvPr id="12" name="Straight Arrow Connector 11">
            <a:extLst>
              <a:ext uri="{FF2B5EF4-FFF2-40B4-BE49-F238E27FC236}">
                <a16:creationId xmlns:a16="http://schemas.microsoft.com/office/drawing/2014/main" id="{7014A16F-0FB5-4B91-9825-D1E9C5856BF1}"/>
              </a:ext>
            </a:extLst>
          </p:cNvPr>
          <p:cNvCxnSpPr>
            <a:stCxn id="6" idx="3"/>
          </p:cNvCxnSpPr>
          <p:nvPr/>
        </p:nvCxnSpPr>
        <p:spPr>
          <a:xfrm>
            <a:off x="2405062" y="3194050"/>
            <a:ext cx="457200" cy="0"/>
          </a:xfrm>
          <a:prstGeom prst="straightConnector1">
            <a:avLst/>
          </a:prstGeom>
          <a:noFill/>
          <a:ln w="22225" cap="flat" cmpd="sng" algn="ctr">
            <a:solidFill>
              <a:srgbClr val="4472C4"/>
            </a:solidFill>
            <a:prstDash val="solid"/>
            <a:miter lim="800000"/>
            <a:tailEnd type="arrow"/>
          </a:ln>
          <a:effectLst/>
        </p:spPr>
      </p:cxnSp>
      <p:cxnSp>
        <p:nvCxnSpPr>
          <p:cNvPr id="13" name="Straight Arrow Connector 12">
            <a:extLst>
              <a:ext uri="{FF2B5EF4-FFF2-40B4-BE49-F238E27FC236}">
                <a16:creationId xmlns:a16="http://schemas.microsoft.com/office/drawing/2014/main" id="{B401ABA5-4C30-46A5-82B0-39E48F37527C}"/>
              </a:ext>
            </a:extLst>
          </p:cNvPr>
          <p:cNvCxnSpPr>
            <a:stCxn id="9" idx="3"/>
            <a:endCxn id="15" idx="1"/>
          </p:cNvCxnSpPr>
          <p:nvPr/>
        </p:nvCxnSpPr>
        <p:spPr>
          <a:xfrm flipV="1">
            <a:off x="5910262" y="3175000"/>
            <a:ext cx="381000" cy="1588"/>
          </a:xfrm>
          <a:prstGeom prst="straightConnector1">
            <a:avLst/>
          </a:prstGeom>
          <a:noFill/>
          <a:ln w="22225" cap="flat" cmpd="sng" algn="ctr">
            <a:solidFill>
              <a:srgbClr val="4472C4"/>
            </a:solidFill>
            <a:prstDash val="solid"/>
            <a:miter lim="800000"/>
            <a:tailEnd type="arrow"/>
          </a:ln>
          <a:effectLst/>
        </p:spPr>
      </p:cxnSp>
      <p:cxnSp>
        <p:nvCxnSpPr>
          <p:cNvPr id="14" name="Straight Arrow Connector 13">
            <a:extLst>
              <a:ext uri="{FF2B5EF4-FFF2-40B4-BE49-F238E27FC236}">
                <a16:creationId xmlns:a16="http://schemas.microsoft.com/office/drawing/2014/main" id="{1A386657-0529-4F63-A4A2-E1B5A067FA1E}"/>
              </a:ext>
            </a:extLst>
          </p:cNvPr>
          <p:cNvCxnSpPr>
            <a:endCxn id="6" idx="2"/>
          </p:cNvCxnSpPr>
          <p:nvPr/>
        </p:nvCxnSpPr>
        <p:spPr>
          <a:xfrm flipV="1">
            <a:off x="1795462" y="3886200"/>
            <a:ext cx="0" cy="781050"/>
          </a:xfrm>
          <a:prstGeom prst="straightConnector1">
            <a:avLst/>
          </a:prstGeom>
          <a:noFill/>
          <a:ln w="22225" cap="flat" cmpd="sng" algn="ctr">
            <a:solidFill>
              <a:srgbClr val="4472C4"/>
            </a:solidFill>
            <a:prstDash val="solid"/>
            <a:miter lim="800000"/>
            <a:tailEnd type="arrow"/>
          </a:ln>
          <a:effectLst/>
        </p:spPr>
      </p:cxnSp>
      <p:sp>
        <p:nvSpPr>
          <p:cNvPr id="15" name="TextBox 14">
            <a:extLst>
              <a:ext uri="{FF2B5EF4-FFF2-40B4-BE49-F238E27FC236}">
                <a16:creationId xmlns:a16="http://schemas.microsoft.com/office/drawing/2014/main" id="{7E0062B5-9257-4F5B-B960-AFC9359FC31F}"/>
              </a:ext>
            </a:extLst>
          </p:cNvPr>
          <p:cNvSpPr txBox="1"/>
          <p:nvPr/>
        </p:nvSpPr>
        <p:spPr>
          <a:xfrm>
            <a:off x="6291262" y="2436813"/>
            <a:ext cx="1219200" cy="1477962"/>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PDMG Conducts Recovery Scoping Meeting</a:t>
            </a:r>
          </a:p>
        </p:txBody>
      </p:sp>
      <p:sp>
        <p:nvSpPr>
          <p:cNvPr id="16" name="TextBox 15">
            <a:extLst>
              <a:ext uri="{FF2B5EF4-FFF2-40B4-BE49-F238E27FC236}">
                <a16:creationId xmlns:a16="http://schemas.microsoft.com/office/drawing/2014/main" id="{C13DCC42-1D24-4C64-B54E-0EFB3DF4DCF1}"/>
              </a:ext>
            </a:extLst>
          </p:cNvPr>
          <p:cNvSpPr txBox="1"/>
          <p:nvPr/>
        </p:nvSpPr>
        <p:spPr>
          <a:xfrm>
            <a:off x="7696200" y="5248275"/>
            <a:ext cx="1371600" cy="369888"/>
          </a:xfrm>
          <a:prstGeom prst="rect">
            <a:avLst/>
          </a:prstGeom>
          <a:solidFill>
            <a:srgbClr val="44546A">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Region</a:t>
            </a:r>
          </a:p>
        </p:txBody>
      </p:sp>
      <p:sp>
        <p:nvSpPr>
          <p:cNvPr id="17" name="TextBox 16">
            <a:extLst>
              <a:ext uri="{FF2B5EF4-FFF2-40B4-BE49-F238E27FC236}">
                <a16:creationId xmlns:a16="http://schemas.microsoft.com/office/drawing/2014/main" id="{99169BE8-7EA5-4D34-BBD8-F8CFF4C7C468}"/>
              </a:ext>
            </a:extLst>
          </p:cNvPr>
          <p:cNvSpPr txBox="1"/>
          <p:nvPr/>
        </p:nvSpPr>
        <p:spPr>
          <a:xfrm>
            <a:off x="7696200" y="5629275"/>
            <a:ext cx="1371600" cy="369888"/>
          </a:xfrm>
          <a:prstGeom prst="rect">
            <a:avLst/>
          </a:prstGeom>
          <a:solidFill>
            <a:srgbClr val="4472C4">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JFO/Field</a:t>
            </a:r>
          </a:p>
        </p:txBody>
      </p:sp>
      <p:sp>
        <p:nvSpPr>
          <p:cNvPr id="18" name="TextBox 17">
            <a:extLst>
              <a:ext uri="{FF2B5EF4-FFF2-40B4-BE49-F238E27FC236}">
                <a16:creationId xmlns:a16="http://schemas.microsoft.com/office/drawing/2014/main" id="{96E7B4E9-9470-433D-973A-47173F780499}"/>
              </a:ext>
            </a:extLst>
          </p:cNvPr>
          <p:cNvSpPr txBox="1"/>
          <p:nvPr/>
        </p:nvSpPr>
        <p:spPr>
          <a:xfrm>
            <a:off x="7696200" y="6021388"/>
            <a:ext cx="1371600" cy="369887"/>
          </a:xfrm>
          <a:prstGeom prst="rect">
            <a:avLst/>
          </a:prstGeom>
          <a:solidFill>
            <a:srgbClr val="A5A5A5">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Applicant</a:t>
            </a:r>
          </a:p>
        </p:txBody>
      </p:sp>
      <p:sp>
        <p:nvSpPr>
          <p:cNvPr id="19" name="TextBox 22">
            <a:extLst>
              <a:ext uri="{FF2B5EF4-FFF2-40B4-BE49-F238E27FC236}">
                <a16:creationId xmlns:a16="http://schemas.microsoft.com/office/drawing/2014/main" id="{050533F3-69BB-4601-8786-85B7E263D0C8}"/>
              </a:ext>
            </a:extLst>
          </p:cNvPr>
          <p:cNvSpPr txBox="1">
            <a:spLocks noChangeArrowheads="1"/>
          </p:cNvSpPr>
          <p:nvPr/>
        </p:nvSpPr>
        <p:spPr bwMode="auto">
          <a:xfrm>
            <a:off x="7696200" y="6402388"/>
            <a:ext cx="1371600" cy="36988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1800" b="1">
                <a:solidFill>
                  <a:prstClr val="white"/>
                </a:solidFill>
                <a:latin typeface="Arial" panose="020B0604020202020204" pitchFamily="34" charset="0"/>
                <a:ea typeface="+mn-ea"/>
                <a:cs typeface="+mn-cs"/>
              </a:rPr>
              <a:t>CRC</a:t>
            </a:r>
          </a:p>
        </p:txBody>
      </p:sp>
      <p:sp>
        <p:nvSpPr>
          <p:cNvPr id="21" name="TextBox 20">
            <a:extLst>
              <a:ext uri="{FF2B5EF4-FFF2-40B4-BE49-F238E27FC236}">
                <a16:creationId xmlns:a16="http://schemas.microsoft.com/office/drawing/2014/main" id="{428A8655-2B93-47D3-A0E9-E9D0DB4DC096}"/>
              </a:ext>
            </a:extLst>
          </p:cNvPr>
          <p:cNvSpPr txBox="1"/>
          <p:nvPr/>
        </p:nvSpPr>
        <p:spPr>
          <a:xfrm>
            <a:off x="2557462" y="4583113"/>
            <a:ext cx="4724400" cy="2030412"/>
          </a:xfrm>
          <a:prstGeom prst="rect">
            <a:avLst/>
          </a:prstGeom>
          <a:noFill/>
          <a:ln w="25400">
            <a:solidFill>
              <a:srgbClr val="4472C4">
                <a:lumMod val="75000"/>
              </a:srgbClr>
            </a:solidFill>
            <a:prstDash val="dash"/>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Exploratory Call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PDMG explains the PA Program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Discusses damages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Introduces Damage Inventory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Discuss documentation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Discuss/schedule Scoping Meeting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 name="Down Arrow 25">
            <a:extLst>
              <a:ext uri="{FF2B5EF4-FFF2-40B4-BE49-F238E27FC236}">
                <a16:creationId xmlns:a16="http://schemas.microsoft.com/office/drawing/2014/main" id="{9037E78C-AD2E-4109-B495-9348F49CE400}"/>
              </a:ext>
            </a:extLst>
          </p:cNvPr>
          <p:cNvSpPr/>
          <p:nvPr/>
        </p:nvSpPr>
        <p:spPr>
          <a:xfrm>
            <a:off x="3048000" y="3792538"/>
            <a:ext cx="795327" cy="790575"/>
          </a:xfrm>
          <a:prstGeom prst="downArrow">
            <a:avLst/>
          </a:prstGeom>
          <a:solidFill>
            <a:srgbClr val="E22A51"/>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064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 name="Down Arrow 25">
            <a:extLst>
              <a:ext uri="{FF2B5EF4-FFF2-40B4-BE49-F238E27FC236}">
                <a16:creationId xmlns:a16="http://schemas.microsoft.com/office/drawing/2014/main" id="{B742CDA7-03A4-465E-8734-5C17D3869EEA}"/>
              </a:ext>
            </a:extLst>
          </p:cNvPr>
          <p:cNvSpPr/>
          <p:nvPr/>
        </p:nvSpPr>
        <p:spPr>
          <a:xfrm>
            <a:off x="4648200" y="3914775"/>
            <a:ext cx="795327" cy="668338"/>
          </a:xfrm>
          <a:prstGeom prst="downArrow">
            <a:avLst/>
          </a:prstGeom>
          <a:solidFill>
            <a:srgbClr val="E22A51"/>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2C953A1C-99C9-4462-A6EF-268620E6A317}"/>
              </a:ext>
            </a:extLst>
          </p:cNvPr>
          <p:cNvCxnSpPr>
            <a:endCxn id="9" idx="1"/>
          </p:cNvCxnSpPr>
          <p:nvPr/>
        </p:nvCxnSpPr>
        <p:spPr>
          <a:xfrm flipV="1">
            <a:off x="3390900" y="3176588"/>
            <a:ext cx="952500" cy="1587"/>
          </a:xfrm>
          <a:prstGeom prst="straightConnector1">
            <a:avLst/>
          </a:prstGeom>
          <a:noFill/>
          <a:ln w="22225" cap="flat" cmpd="sng" algn="ctr">
            <a:solidFill>
              <a:srgbClr val="4472C4"/>
            </a:solidFill>
            <a:prstDash val="solid"/>
            <a:miter lim="800000"/>
            <a:tailEnd type="arrow"/>
          </a:ln>
          <a:effectLst/>
        </p:spPr>
      </p:cxnSp>
      <p:cxnSp>
        <p:nvCxnSpPr>
          <p:cNvPr id="5" name="Straight Arrow Connector 4">
            <a:extLst>
              <a:ext uri="{FF2B5EF4-FFF2-40B4-BE49-F238E27FC236}">
                <a16:creationId xmlns:a16="http://schemas.microsoft.com/office/drawing/2014/main" id="{A85FF1A3-8BFE-48D6-B8E9-8BBBCB9EACFF}"/>
              </a:ext>
            </a:extLst>
          </p:cNvPr>
          <p:cNvCxnSpPr/>
          <p:nvPr/>
        </p:nvCxnSpPr>
        <p:spPr>
          <a:xfrm>
            <a:off x="0" y="3178175"/>
            <a:ext cx="1066800" cy="0"/>
          </a:xfrm>
          <a:prstGeom prst="straightConnector1">
            <a:avLst/>
          </a:prstGeom>
          <a:noFill/>
          <a:ln w="22225" cap="flat" cmpd="sng" algn="ctr">
            <a:solidFill>
              <a:srgbClr val="4472C4"/>
            </a:solidFill>
            <a:prstDash val="solid"/>
            <a:miter lim="800000"/>
            <a:tailEnd type="arrow"/>
          </a:ln>
          <a:effectLst/>
        </p:spPr>
      </p:cxnSp>
      <p:sp>
        <p:nvSpPr>
          <p:cNvPr id="6" name="TextBox 5">
            <a:extLst>
              <a:ext uri="{FF2B5EF4-FFF2-40B4-BE49-F238E27FC236}">
                <a16:creationId xmlns:a16="http://schemas.microsoft.com/office/drawing/2014/main" id="{7FD04B39-F495-4302-9075-AA935AC8BA45}"/>
              </a:ext>
            </a:extLst>
          </p:cNvPr>
          <p:cNvSpPr txBox="1"/>
          <p:nvPr/>
        </p:nvSpPr>
        <p:spPr>
          <a:xfrm>
            <a:off x="1066800" y="2501900"/>
            <a:ext cx="1219200" cy="1384300"/>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FEMA Assigns PDMG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(Program Delivery Manager)</a:t>
            </a:r>
          </a:p>
        </p:txBody>
      </p:sp>
      <p:sp>
        <p:nvSpPr>
          <p:cNvPr id="7" name="TextBox 6">
            <a:extLst>
              <a:ext uri="{FF2B5EF4-FFF2-40B4-BE49-F238E27FC236}">
                <a16:creationId xmlns:a16="http://schemas.microsoft.com/office/drawing/2014/main" id="{C830D371-6706-4698-9115-5D6756BC7297}"/>
              </a:ext>
            </a:extLst>
          </p:cNvPr>
          <p:cNvSpPr txBox="1">
            <a:spLocks noChangeArrowheads="1"/>
          </p:cNvSpPr>
          <p:nvPr/>
        </p:nvSpPr>
        <p:spPr bwMode="auto">
          <a:xfrm>
            <a:off x="0" y="16002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400" b="1" u="sng">
                <a:solidFill>
                  <a:prstClr val="black"/>
                </a:solidFill>
                <a:latin typeface="Arial" panose="020B0604020202020204" pitchFamily="34" charset="0"/>
                <a:ea typeface="+mn-ea"/>
                <a:cs typeface="+mn-cs"/>
              </a:rPr>
              <a:t>Phase I – Operational Planning (continued)</a:t>
            </a:r>
          </a:p>
        </p:txBody>
      </p:sp>
      <p:sp>
        <p:nvSpPr>
          <p:cNvPr id="8" name="TextBox 7">
            <a:extLst>
              <a:ext uri="{FF2B5EF4-FFF2-40B4-BE49-F238E27FC236}">
                <a16:creationId xmlns:a16="http://schemas.microsoft.com/office/drawing/2014/main" id="{11A702E3-675A-4537-8479-7009B7FED153}"/>
              </a:ext>
            </a:extLst>
          </p:cNvPr>
          <p:cNvSpPr txBox="1"/>
          <p:nvPr/>
        </p:nvSpPr>
        <p:spPr>
          <a:xfrm>
            <a:off x="2743200" y="2438400"/>
            <a:ext cx="1295400" cy="1354138"/>
          </a:xfrm>
          <a:prstGeom prst="rect">
            <a:avLst/>
          </a:prstGeom>
          <a:solidFill>
            <a:sysClr val="window" lastClr="FFFFFF"/>
          </a:solid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PDMG Completes Exploratory Call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BB81C73-A336-409B-92D1-C7EB833E24E0}"/>
              </a:ext>
            </a:extLst>
          </p:cNvPr>
          <p:cNvSpPr txBox="1"/>
          <p:nvPr/>
        </p:nvSpPr>
        <p:spPr>
          <a:xfrm>
            <a:off x="4343400" y="2438400"/>
            <a:ext cx="1447800" cy="1477963"/>
          </a:xfrm>
          <a:prstGeom prst="rect">
            <a:avLst/>
          </a:prstGeom>
          <a:noFill/>
          <a:ln w="38100">
            <a:solidFill>
              <a:srgbClr val="A5A5A5">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Applicant Completes Initial Damage Inventory</a:t>
            </a:r>
          </a:p>
        </p:txBody>
      </p:sp>
      <p:sp>
        <p:nvSpPr>
          <p:cNvPr id="10" name="TextBox 9">
            <a:extLst>
              <a:ext uri="{FF2B5EF4-FFF2-40B4-BE49-F238E27FC236}">
                <a16:creationId xmlns:a16="http://schemas.microsoft.com/office/drawing/2014/main" id="{5E085394-604A-477A-A28D-E552EDA5D43A}"/>
              </a:ext>
            </a:extLst>
          </p:cNvPr>
          <p:cNvSpPr txBox="1"/>
          <p:nvPr/>
        </p:nvSpPr>
        <p:spPr>
          <a:xfrm>
            <a:off x="0" y="4667250"/>
            <a:ext cx="1714500" cy="1076325"/>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JFO supervisors establish lean management structure</a:t>
            </a:r>
          </a:p>
        </p:txBody>
      </p:sp>
      <p:cxnSp>
        <p:nvCxnSpPr>
          <p:cNvPr id="12" name="Straight Arrow Connector 11">
            <a:extLst>
              <a:ext uri="{FF2B5EF4-FFF2-40B4-BE49-F238E27FC236}">
                <a16:creationId xmlns:a16="http://schemas.microsoft.com/office/drawing/2014/main" id="{C94B4DD7-7F5D-401E-9BD7-C6E1EAC0BD1B}"/>
              </a:ext>
            </a:extLst>
          </p:cNvPr>
          <p:cNvCxnSpPr>
            <a:stCxn id="6" idx="3"/>
          </p:cNvCxnSpPr>
          <p:nvPr/>
        </p:nvCxnSpPr>
        <p:spPr>
          <a:xfrm>
            <a:off x="2286000" y="3194050"/>
            <a:ext cx="457200" cy="0"/>
          </a:xfrm>
          <a:prstGeom prst="straightConnector1">
            <a:avLst/>
          </a:prstGeom>
          <a:noFill/>
          <a:ln w="22225" cap="flat" cmpd="sng" algn="ctr">
            <a:solidFill>
              <a:srgbClr val="4472C4"/>
            </a:solidFill>
            <a:prstDash val="solid"/>
            <a:miter lim="800000"/>
            <a:tailEnd type="arrow"/>
          </a:ln>
          <a:effectLst/>
        </p:spPr>
      </p:cxnSp>
      <p:cxnSp>
        <p:nvCxnSpPr>
          <p:cNvPr id="13" name="Straight Arrow Connector 12">
            <a:extLst>
              <a:ext uri="{FF2B5EF4-FFF2-40B4-BE49-F238E27FC236}">
                <a16:creationId xmlns:a16="http://schemas.microsoft.com/office/drawing/2014/main" id="{2BA90D6C-9935-4371-A4B6-47EBB437A9C8}"/>
              </a:ext>
            </a:extLst>
          </p:cNvPr>
          <p:cNvCxnSpPr>
            <a:stCxn id="9" idx="3"/>
            <a:endCxn id="15" idx="1"/>
          </p:cNvCxnSpPr>
          <p:nvPr/>
        </p:nvCxnSpPr>
        <p:spPr>
          <a:xfrm flipV="1">
            <a:off x="5791200" y="3175000"/>
            <a:ext cx="381000" cy="1588"/>
          </a:xfrm>
          <a:prstGeom prst="straightConnector1">
            <a:avLst/>
          </a:prstGeom>
          <a:noFill/>
          <a:ln w="22225" cap="flat" cmpd="sng" algn="ctr">
            <a:solidFill>
              <a:srgbClr val="4472C4"/>
            </a:solidFill>
            <a:prstDash val="solid"/>
            <a:miter lim="800000"/>
            <a:tailEnd type="arrow"/>
          </a:ln>
          <a:effectLst/>
        </p:spPr>
      </p:cxnSp>
      <p:cxnSp>
        <p:nvCxnSpPr>
          <p:cNvPr id="14" name="Straight Arrow Connector 13">
            <a:extLst>
              <a:ext uri="{FF2B5EF4-FFF2-40B4-BE49-F238E27FC236}">
                <a16:creationId xmlns:a16="http://schemas.microsoft.com/office/drawing/2014/main" id="{486358BC-276C-4CF7-830C-FD46C1EF11E4}"/>
              </a:ext>
            </a:extLst>
          </p:cNvPr>
          <p:cNvCxnSpPr>
            <a:endCxn id="6" idx="2"/>
          </p:cNvCxnSpPr>
          <p:nvPr/>
        </p:nvCxnSpPr>
        <p:spPr>
          <a:xfrm flipV="1">
            <a:off x="1676400" y="3886200"/>
            <a:ext cx="0" cy="781050"/>
          </a:xfrm>
          <a:prstGeom prst="straightConnector1">
            <a:avLst/>
          </a:prstGeom>
          <a:noFill/>
          <a:ln w="22225" cap="flat" cmpd="sng" algn="ctr">
            <a:solidFill>
              <a:srgbClr val="4472C4"/>
            </a:solidFill>
            <a:prstDash val="solid"/>
            <a:miter lim="800000"/>
            <a:tailEnd type="arrow"/>
          </a:ln>
          <a:effectLst/>
        </p:spPr>
      </p:cxnSp>
      <p:sp>
        <p:nvSpPr>
          <p:cNvPr id="15" name="TextBox 14">
            <a:extLst>
              <a:ext uri="{FF2B5EF4-FFF2-40B4-BE49-F238E27FC236}">
                <a16:creationId xmlns:a16="http://schemas.microsoft.com/office/drawing/2014/main" id="{893A3011-BC6D-4A43-9B1A-544D4FB17553}"/>
              </a:ext>
            </a:extLst>
          </p:cNvPr>
          <p:cNvSpPr txBox="1"/>
          <p:nvPr/>
        </p:nvSpPr>
        <p:spPr>
          <a:xfrm>
            <a:off x="6172200" y="2436813"/>
            <a:ext cx="1219200" cy="1477962"/>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PDMG Conducts Recovery Scoping Meeting</a:t>
            </a:r>
          </a:p>
        </p:txBody>
      </p:sp>
      <p:sp>
        <p:nvSpPr>
          <p:cNvPr id="16" name="TextBox 15">
            <a:extLst>
              <a:ext uri="{FF2B5EF4-FFF2-40B4-BE49-F238E27FC236}">
                <a16:creationId xmlns:a16="http://schemas.microsoft.com/office/drawing/2014/main" id="{BCCEE203-BC49-4FC1-B7DD-1A04AF9F32B4}"/>
              </a:ext>
            </a:extLst>
          </p:cNvPr>
          <p:cNvSpPr txBox="1"/>
          <p:nvPr/>
        </p:nvSpPr>
        <p:spPr>
          <a:xfrm>
            <a:off x="7577138" y="5248275"/>
            <a:ext cx="1371600" cy="369888"/>
          </a:xfrm>
          <a:prstGeom prst="rect">
            <a:avLst/>
          </a:prstGeom>
          <a:solidFill>
            <a:srgbClr val="44546A">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Region</a:t>
            </a:r>
          </a:p>
        </p:txBody>
      </p:sp>
      <p:sp>
        <p:nvSpPr>
          <p:cNvPr id="17" name="TextBox 16">
            <a:extLst>
              <a:ext uri="{FF2B5EF4-FFF2-40B4-BE49-F238E27FC236}">
                <a16:creationId xmlns:a16="http://schemas.microsoft.com/office/drawing/2014/main" id="{E3720553-82DD-4B58-BC37-89AE1BED3794}"/>
              </a:ext>
            </a:extLst>
          </p:cNvPr>
          <p:cNvSpPr txBox="1"/>
          <p:nvPr/>
        </p:nvSpPr>
        <p:spPr>
          <a:xfrm>
            <a:off x="7577138" y="5629275"/>
            <a:ext cx="1371600" cy="369888"/>
          </a:xfrm>
          <a:prstGeom prst="rect">
            <a:avLst/>
          </a:prstGeom>
          <a:solidFill>
            <a:srgbClr val="4472C4">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JFO/Field</a:t>
            </a:r>
          </a:p>
        </p:txBody>
      </p:sp>
      <p:sp>
        <p:nvSpPr>
          <p:cNvPr id="18" name="TextBox 17">
            <a:extLst>
              <a:ext uri="{FF2B5EF4-FFF2-40B4-BE49-F238E27FC236}">
                <a16:creationId xmlns:a16="http://schemas.microsoft.com/office/drawing/2014/main" id="{EEDE42FC-5A09-4804-B27B-803329724380}"/>
              </a:ext>
            </a:extLst>
          </p:cNvPr>
          <p:cNvSpPr txBox="1"/>
          <p:nvPr/>
        </p:nvSpPr>
        <p:spPr>
          <a:xfrm>
            <a:off x="7577138" y="6021388"/>
            <a:ext cx="1371600" cy="369887"/>
          </a:xfrm>
          <a:prstGeom prst="rect">
            <a:avLst/>
          </a:prstGeom>
          <a:solidFill>
            <a:srgbClr val="A5A5A5">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Applicant</a:t>
            </a:r>
          </a:p>
        </p:txBody>
      </p:sp>
      <p:sp>
        <p:nvSpPr>
          <p:cNvPr id="19" name="TextBox 22">
            <a:extLst>
              <a:ext uri="{FF2B5EF4-FFF2-40B4-BE49-F238E27FC236}">
                <a16:creationId xmlns:a16="http://schemas.microsoft.com/office/drawing/2014/main" id="{5734E50C-54F4-497A-BB08-E36EAD1F8E37}"/>
              </a:ext>
            </a:extLst>
          </p:cNvPr>
          <p:cNvSpPr txBox="1">
            <a:spLocks noChangeArrowheads="1"/>
          </p:cNvSpPr>
          <p:nvPr/>
        </p:nvSpPr>
        <p:spPr bwMode="auto">
          <a:xfrm>
            <a:off x="7577138" y="6402388"/>
            <a:ext cx="1371600" cy="36988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1800" b="1">
                <a:solidFill>
                  <a:prstClr val="white"/>
                </a:solidFill>
                <a:latin typeface="Arial" panose="020B0604020202020204" pitchFamily="34" charset="0"/>
                <a:ea typeface="+mn-ea"/>
                <a:cs typeface="+mn-cs"/>
              </a:rPr>
              <a:t>CRC</a:t>
            </a:r>
          </a:p>
        </p:txBody>
      </p:sp>
      <p:sp>
        <p:nvSpPr>
          <p:cNvPr id="22" name="TextBox 21">
            <a:extLst>
              <a:ext uri="{FF2B5EF4-FFF2-40B4-BE49-F238E27FC236}">
                <a16:creationId xmlns:a16="http://schemas.microsoft.com/office/drawing/2014/main" id="{EA1193C4-87E5-4169-9B38-51315CD6D62A}"/>
              </a:ext>
            </a:extLst>
          </p:cNvPr>
          <p:cNvSpPr txBox="1"/>
          <p:nvPr/>
        </p:nvSpPr>
        <p:spPr>
          <a:xfrm>
            <a:off x="2971800" y="4583113"/>
            <a:ext cx="3962400" cy="1754187"/>
          </a:xfrm>
          <a:prstGeom prst="rect">
            <a:avLst/>
          </a:prstGeom>
          <a:noFill/>
          <a:ln w="31750">
            <a:solidFill>
              <a:srgbClr val="A5A5A5">
                <a:lumMod val="75000"/>
              </a:srgbClr>
            </a:solidFill>
            <a:prstDash val="dash"/>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Damage Inventory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Applicant captures all disaster related damages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Submitted through Grants Portal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Initial Damage Inventory submitted before Recovery Scoping Meeting</a:t>
            </a:r>
          </a:p>
        </p:txBody>
      </p:sp>
      <p:sp>
        <p:nvSpPr>
          <p:cNvPr id="24" name="Title 1">
            <a:extLst>
              <a:ext uri="{FF2B5EF4-FFF2-40B4-BE49-F238E27FC236}">
                <a16:creationId xmlns:a16="http://schemas.microsoft.com/office/drawing/2014/main" id="{D4FEB2D7-B4CA-4DFC-9B81-941B3290E22C}"/>
              </a:ext>
            </a:extLst>
          </p:cNvPr>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Next Steps</a:t>
            </a:r>
          </a:p>
        </p:txBody>
      </p:sp>
    </p:spTree>
    <p:extLst>
      <p:ext uri="{BB962C8B-B14F-4D97-AF65-F5344CB8AC3E}">
        <p14:creationId xmlns:p14="http://schemas.microsoft.com/office/powerpoint/2010/main" val="2785539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F55A15DF-B8EA-4E33-B59B-458ECF32BE99}"/>
              </a:ext>
            </a:extLst>
          </p:cNvPr>
          <p:cNvCxnSpPr>
            <a:endCxn id="9" idx="1"/>
          </p:cNvCxnSpPr>
          <p:nvPr/>
        </p:nvCxnSpPr>
        <p:spPr>
          <a:xfrm flipV="1">
            <a:off x="3390900" y="3176588"/>
            <a:ext cx="952500" cy="1587"/>
          </a:xfrm>
          <a:prstGeom prst="straightConnector1">
            <a:avLst/>
          </a:prstGeom>
          <a:noFill/>
          <a:ln w="22225" cap="flat" cmpd="sng" algn="ctr">
            <a:solidFill>
              <a:srgbClr val="4472C4"/>
            </a:solidFill>
            <a:prstDash val="solid"/>
            <a:miter lim="800000"/>
            <a:tailEnd type="arrow"/>
          </a:ln>
          <a:effectLst/>
        </p:spPr>
      </p:cxnSp>
      <p:cxnSp>
        <p:nvCxnSpPr>
          <p:cNvPr id="5" name="Straight Arrow Connector 4">
            <a:extLst>
              <a:ext uri="{FF2B5EF4-FFF2-40B4-BE49-F238E27FC236}">
                <a16:creationId xmlns:a16="http://schemas.microsoft.com/office/drawing/2014/main" id="{BB978AEA-D0A9-4C9A-BC36-EEAC645E8166}"/>
              </a:ext>
            </a:extLst>
          </p:cNvPr>
          <p:cNvCxnSpPr/>
          <p:nvPr/>
        </p:nvCxnSpPr>
        <p:spPr>
          <a:xfrm>
            <a:off x="0" y="3178175"/>
            <a:ext cx="1066800" cy="0"/>
          </a:xfrm>
          <a:prstGeom prst="straightConnector1">
            <a:avLst/>
          </a:prstGeom>
          <a:noFill/>
          <a:ln w="22225" cap="flat" cmpd="sng" algn="ctr">
            <a:solidFill>
              <a:srgbClr val="4472C4"/>
            </a:solidFill>
            <a:prstDash val="solid"/>
            <a:miter lim="800000"/>
            <a:tailEnd type="arrow"/>
          </a:ln>
          <a:effectLst/>
        </p:spPr>
      </p:cxnSp>
      <p:sp>
        <p:nvSpPr>
          <p:cNvPr id="6" name="TextBox 5">
            <a:extLst>
              <a:ext uri="{FF2B5EF4-FFF2-40B4-BE49-F238E27FC236}">
                <a16:creationId xmlns:a16="http://schemas.microsoft.com/office/drawing/2014/main" id="{75C79F59-83F5-4A33-B763-EE36DFE73798}"/>
              </a:ext>
            </a:extLst>
          </p:cNvPr>
          <p:cNvSpPr txBox="1"/>
          <p:nvPr/>
        </p:nvSpPr>
        <p:spPr>
          <a:xfrm>
            <a:off x="1066800" y="2501900"/>
            <a:ext cx="1219200" cy="1384300"/>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FEMA Assigns PDMG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(Program Delivery Manager)</a:t>
            </a:r>
          </a:p>
        </p:txBody>
      </p:sp>
      <p:sp>
        <p:nvSpPr>
          <p:cNvPr id="7" name="TextBox 6">
            <a:extLst>
              <a:ext uri="{FF2B5EF4-FFF2-40B4-BE49-F238E27FC236}">
                <a16:creationId xmlns:a16="http://schemas.microsoft.com/office/drawing/2014/main" id="{EFB77C91-63E8-4CA4-87F7-B85D927F71C2}"/>
              </a:ext>
            </a:extLst>
          </p:cNvPr>
          <p:cNvSpPr txBox="1">
            <a:spLocks noChangeArrowheads="1"/>
          </p:cNvSpPr>
          <p:nvPr/>
        </p:nvSpPr>
        <p:spPr bwMode="auto">
          <a:xfrm>
            <a:off x="0" y="1600200"/>
            <a:ext cx="7577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400" b="1" u="sng">
                <a:solidFill>
                  <a:prstClr val="black"/>
                </a:solidFill>
                <a:latin typeface="Arial" panose="020B0604020202020204" pitchFamily="34" charset="0"/>
                <a:ea typeface="+mn-ea"/>
                <a:cs typeface="+mn-cs"/>
              </a:rPr>
              <a:t>Phase I – Operational Planning (continued)</a:t>
            </a:r>
          </a:p>
        </p:txBody>
      </p:sp>
      <p:sp>
        <p:nvSpPr>
          <p:cNvPr id="8" name="TextBox 7">
            <a:extLst>
              <a:ext uri="{FF2B5EF4-FFF2-40B4-BE49-F238E27FC236}">
                <a16:creationId xmlns:a16="http://schemas.microsoft.com/office/drawing/2014/main" id="{D4134F40-D86D-4F0E-BB14-4F8B6B5984C2}"/>
              </a:ext>
            </a:extLst>
          </p:cNvPr>
          <p:cNvSpPr txBox="1"/>
          <p:nvPr/>
        </p:nvSpPr>
        <p:spPr>
          <a:xfrm>
            <a:off x="2743200" y="2438400"/>
            <a:ext cx="1295400" cy="1354138"/>
          </a:xfrm>
          <a:prstGeom prst="rect">
            <a:avLst/>
          </a:prstGeom>
          <a:solidFill>
            <a:sysClr val="window" lastClr="FFFFFF"/>
          </a:solid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PDMG Completes Exploratory Call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2DBC77D-2BCD-4DA7-BFA2-04F8CF521B2A}"/>
              </a:ext>
            </a:extLst>
          </p:cNvPr>
          <p:cNvSpPr txBox="1"/>
          <p:nvPr/>
        </p:nvSpPr>
        <p:spPr>
          <a:xfrm>
            <a:off x="4343400" y="2438400"/>
            <a:ext cx="1447800" cy="1477963"/>
          </a:xfrm>
          <a:prstGeom prst="rect">
            <a:avLst/>
          </a:prstGeom>
          <a:noFill/>
          <a:ln w="38100">
            <a:solidFill>
              <a:srgbClr val="A5A5A5">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Applicant Completes Initial Damage Inventory</a:t>
            </a:r>
          </a:p>
        </p:txBody>
      </p:sp>
      <p:sp>
        <p:nvSpPr>
          <p:cNvPr id="10" name="TextBox 9">
            <a:extLst>
              <a:ext uri="{FF2B5EF4-FFF2-40B4-BE49-F238E27FC236}">
                <a16:creationId xmlns:a16="http://schemas.microsoft.com/office/drawing/2014/main" id="{35B896A8-C4EF-4DDC-87C2-674792FF74BB}"/>
              </a:ext>
            </a:extLst>
          </p:cNvPr>
          <p:cNvSpPr txBox="1"/>
          <p:nvPr/>
        </p:nvSpPr>
        <p:spPr>
          <a:xfrm>
            <a:off x="0" y="4667250"/>
            <a:ext cx="1714500" cy="1076325"/>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JFO supervisors establish lean management structure</a:t>
            </a:r>
          </a:p>
        </p:txBody>
      </p:sp>
      <p:cxnSp>
        <p:nvCxnSpPr>
          <p:cNvPr id="12" name="Straight Arrow Connector 11">
            <a:extLst>
              <a:ext uri="{FF2B5EF4-FFF2-40B4-BE49-F238E27FC236}">
                <a16:creationId xmlns:a16="http://schemas.microsoft.com/office/drawing/2014/main" id="{F28BF351-DB75-480B-9068-54C85A7B3255}"/>
              </a:ext>
            </a:extLst>
          </p:cNvPr>
          <p:cNvCxnSpPr>
            <a:stCxn id="6" idx="3"/>
          </p:cNvCxnSpPr>
          <p:nvPr/>
        </p:nvCxnSpPr>
        <p:spPr>
          <a:xfrm>
            <a:off x="2286000" y="3194050"/>
            <a:ext cx="457200" cy="0"/>
          </a:xfrm>
          <a:prstGeom prst="straightConnector1">
            <a:avLst/>
          </a:prstGeom>
          <a:noFill/>
          <a:ln w="22225" cap="flat" cmpd="sng" algn="ctr">
            <a:solidFill>
              <a:srgbClr val="4472C4"/>
            </a:solidFill>
            <a:prstDash val="solid"/>
            <a:miter lim="800000"/>
            <a:tailEnd type="arrow"/>
          </a:ln>
          <a:effectLst/>
        </p:spPr>
      </p:cxnSp>
      <p:cxnSp>
        <p:nvCxnSpPr>
          <p:cNvPr id="13" name="Straight Arrow Connector 12">
            <a:extLst>
              <a:ext uri="{FF2B5EF4-FFF2-40B4-BE49-F238E27FC236}">
                <a16:creationId xmlns:a16="http://schemas.microsoft.com/office/drawing/2014/main" id="{F469BB72-04CA-4336-960A-C8E6C7F68AD0}"/>
              </a:ext>
            </a:extLst>
          </p:cNvPr>
          <p:cNvCxnSpPr>
            <a:stCxn id="9" idx="3"/>
            <a:endCxn id="15" idx="1"/>
          </p:cNvCxnSpPr>
          <p:nvPr/>
        </p:nvCxnSpPr>
        <p:spPr>
          <a:xfrm flipV="1">
            <a:off x="5791200" y="3175000"/>
            <a:ext cx="381000" cy="1588"/>
          </a:xfrm>
          <a:prstGeom prst="straightConnector1">
            <a:avLst/>
          </a:prstGeom>
          <a:noFill/>
          <a:ln w="22225" cap="flat" cmpd="sng" algn="ctr">
            <a:solidFill>
              <a:srgbClr val="4472C4"/>
            </a:solidFill>
            <a:prstDash val="solid"/>
            <a:miter lim="800000"/>
            <a:tailEnd type="arrow"/>
          </a:ln>
          <a:effectLst/>
        </p:spPr>
      </p:cxnSp>
      <p:cxnSp>
        <p:nvCxnSpPr>
          <p:cNvPr id="14" name="Straight Arrow Connector 13">
            <a:extLst>
              <a:ext uri="{FF2B5EF4-FFF2-40B4-BE49-F238E27FC236}">
                <a16:creationId xmlns:a16="http://schemas.microsoft.com/office/drawing/2014/main" id="{001DC201-EED9-4A87-9DF1-B2E90D4FC356}"/>
              </a:ext>
            </a:extLst>
          </p:cNvPr>
          <p:cNvCxnSpPr>
            <a:endCxn id="6" idx="2"/>
          </p:cNvCxnSpPr>
          <p:nvPr/>
        </p:nvCxnSpPr>
        <p:spPr>
          <a:xfrm flipV="1">
            <a:off x="1676400" y="3886200"/>
            <a:ext cx="0" cy="781050"/>
          </a:xfrm>
          <a:prstGeom prst="straightConnector1">
            <a:avLst/>
          </a:prstGeom>
          <a:noFill/>
          <a:ln w="22225" cap="flat" cmpd="sng" algn="ctr">
            <a:solidFill>
              <a:srgbClr val="4472C4"/>
            </a:solidFill>
            <a:prstDash val="solid"/>
            <a:miter lim="800000"/>
            <a:tailEnd type="arrow"/>
          </a:ln>
          <a:effectLst/>
        </p:spPr>
      </p:cxnSp>
      <p:sp>
        <p:nvSpPr>
          <p:cNvPr id="15" name="TextBox 14">
            <a:extLst>
              <a:ext uri="{FF2B5EF4-FFF2-40B4-BE49-F238E27FC236}">
                <a16:creationId xmlns:a16="http://schemas.microsoft.com/office/drawing/2014/main" id="{EEBABC6A-9C16-45B7-87CC-E6ED92E60612}"/>
              </a:ext>
            </a:extLst>
          </p:cNvPr>
          <p:cNvSpPr txBox="1"/>
          <p:nvPr/>
        </p:nvSpPr>
        <p:spPr>
          <a:xfrm>
            <a:off x="6172200" y="2436813"/>
            <a:ext cx="1219200" cy="1477962"/>
          </a:xfrm>
          <a:prstGeom prst="rect">
            <a:avLst/>
          </a:prstGeom>
          <a:noFill/>
          <a:ln w="38100">
            <a:solidFill>
              <a:srgbClr val="4472C4">
                <a:lumMod val="7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PDMG Conducts Recovery Scoping Meeting</a:t>
            </a:r>
          </a:p>
        </p:txBody>
      </p:sp>
      <p:sp>
        <p:nvSpPr>
          <p:cNvPr id="16" name="TextBox 15">
            <a:extLst>
              <a:ext uri="{FF2B5EF4-FFF2-40B4-BE49-F238E27FC236}">
                <a16:creationId xmlns:a16="http://schemas.microsoft.com/office/drawing/2014/main" id="{D1DCDC51-9497-4052-8E4C-D917330E9317}"/>
              </a:ext>
            </a:extLst>
          </p:cNvPr>
          <p:cNvSpPr txBox="1"/>
          <p:nvPr/>
        </p:nvSpPr>
        <p:spPr>
          <a:xfrm>
            <a:off x="7577138" y="5248275"/>
            <a:ext cx="1371600" cy="369888"/>
          </a:xfrm>
          <a:prstGeom prst="rect">
            <a:avLst/>
          </a:prstGeom>
          <a:solidFill>
            <a:srgbClr val="44546A">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Region</a:t>
            </a:r>
          </a:p>
        </p:txBody>
      </p:sp>
      <p:sp>
        <p:nvSpPr>
          <p:cNvPr id="17" name="TextBox 16">
            <a:extLst>
              <a:ext uri="{FF2B5EF4-FFF2-40B4-BE49-F238E27FC236}">
                <a16:creationId xmlns:a16="http://schemas.microsoft.com/office/drawing/2014/main" id="{BF9797C0-F3C9-4B71-94F6-286B9BA5AA51}"/>
              </a:ext>
            </a:extLst>
          </p:cNvPr>
          <p:cNvSpPr txBox="1"/>
          <p:nvPr/>
        </p:nvSpPr>
        <p:spPr>
          <a:xfrm>
            <a:off x="7577138" y="5629275"/>
            <a:ext cx="1371600" cy="369888"/>
          </a:xfrm>
          <a:prstGeom prst="rect">
            <a:avLst/>
          </a:prstGeom>
          <a:solidFill>
            <a:srgbClr val="4472C4">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JFO/Field</a:t>
            </a:r>
          </a:p>
        </p:txBody>
      </p:sp>
      <p:sp>
        <p:nvSpPr>
          <p:cNvPr id="18" name="TextBox 17">
            <a:extLst>
              <a:ext uri="{FF2B5EF4-FFF2-40B4-BE49-F238E27FC236}">
                <a16:creationId xmlns:a16="http://schemas.microsoft.com/office/drawing/2014/main" id="{39270E5D-251E-46BB-9893-DB1A64BDE8BA}"/>
              </a:ext>
            </a:extLst>
          </p:cNvPr>
          <p:cNvSpPr txBox="1"/>
          <p:nvPr/>
        </p:nvSpPr>
        <p:spPr>
          <a:xfrm>
            <a:off x="7577138" y="6021388"/>
            <a:ext cx="1371600" cy="369887"/>
          </a:xfrm>
          <a:prstGeom prst="rect">
            <a:avLst/>
          </a:prstGeom>
          <a:solidFill>
            <a:srgbClr val="A5A5A5">
              <a:lumMod val="75000"/>
            </a:srgbClr>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Applicant</a:t>
            </a:r>
          </a:p>
        </p:txBody>
      </p:sp>
      <p:sp>
        <p:nvSpPr>
          <p:cNvPr id="19" name="TextBox 22">
            <a:extLst>
              <a:ext uri="{FF2B5EF4-FFF2-40B4-BE49-F238E27FC236}">
                <a16:creationId xmlns:a16="http://schemas.microsoft.com/office/drawing/2014/main" id="{946BCB1E-B9DD-4C95-8962-5B7F855FCB5A}"/>
              </a:ext>
            </a:extLst>
          </p:cNvPr>
          <p:cNvSpPr txBox="1">
            <a:spLocks noChangeArrowheads="1"/>
          </p:cNvSpPr>
          <p:nvPr/>
        </p:nvSpPr>
        <p:spPr bwMode="auto">
          <a:xfrm>
            <a:off x="7577138" y="6402388"/>
            <a:ext cx="1371600" cy="36988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1800" b="1">
                <a:solidFill>
                  <a:prstClr val="white"/>
                </a:solidFill>
                <a:latin typeface="Arial" panose="020B0604020202020204" pitchFamily="34" charset="0"/>
                <a:ea typeface="+mn-ea"/>
                <a:cs typeface="+mn-cs"/>
              </a:rPr>
              <a:t>CRC</a:t>
            </a:r>
          </a:p>
        </p:txBody>
      </p:sp>
      <p:sp>
        <p:nvSpPr>
          <p:cNvPr id="22" name="TextBox 21">
            <a:extLst>
              <a:ext uri="{FF2B5EF4-FFF2-40B4-BE49-F238E27FC236}">
                <a16:creationId xmlns:a16="http://schemas.microsoft.com/office/drawing/2014/main" id="{49AE8D0D-63D7-40B8-94DB-3FF6ACC435A2}"/>
              </a:ext>
            </a:extLst>
          </p:cNvPr>
          <p:cNvSpPr txBox="1"/>
          <p:nvPr/>
        </p:nvSpPr>
        <p:spPr>
          <a:xfrm>
            <a:off x="3505200" y="4583113"/>
            <a:ext cx="3962400" cy="1754187"/>
          </a:xfrm>
          <a:prstGeom prst="rect">
            <a:avLst/>
          </a:prstGeom>
          <a:noFill/>
          <a:ln w="25400">
            <a:solidFill>
              <a:srgbClr val="4472C4">
                <a:lumMod val="75000"/>
              </a:srgbClr>
            </a:solidFill>
            <a:prstDash val="dash"/>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Recovery Scoping Meeting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Damage Inventory discussed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Documentation discussed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Special Considerations discussed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60-day calendar discussed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Site Inspections discussed</a:t>
            </a:r>
          </a:p>
        </p:txBody>
      </p:sp>
      <p:cxnSp>
        <p:nvCxnSpPr>
          <p:cNvPr id="24" name="Straight Arrow Connector 23">
            <a:extLst>
              <a:ext uri="{FF2B5EF4-FFF2-40B4-BE49-F238E27FC236}">
                <a16:creationId xmlns:a16="http://schemas.microsoft.com/office/drawing/2014/main" id="{8B440F4F-3A24-472D-8373-4427648B4EF9}"/>
              </a:ext>
            </a:extLst>
          </p:cNvPr>
          <p:cNvCxnSpPr>
            <a:cxnSpLocks/>
          </p:cNvCxnSpPr>
          <p:nvPr/>
        </p:nvCxnSpPr>
        <p:spPr>
          <a:xfrm flipV="1">
            <a:off x="7386638" y="3175000"/>
            <a:ext cx="1757362" cy="9526"/>
          </a:xfrm>
          <a:prstGeom prst="straightConnector1">
            <a:avLst/>
          </a:prstGeom>
          <a:noFill/>
          <a:ln w="22225" cap="flat" cmpd="sng" algn="ctr">
            <a:solidFill>
              <a:srgbClr val="4472C4"/>
            </a:solidFill>
            <a:prstDash val="solid"/>
            <a:miter lim="800000"/>
            <a:tailEnd type="arrow"/>
          </a:ln>
          <a:effectLst/>
        </p:spPr>
      </p:cxnSp>
      <p:sp>
        <p:nvSpPr>
          <p:cNvPr id="30" name="Down Arrow 25">
            <a:extLst>
              <a:ext uri="{FF2B5EF4-FFF2-40B4-BE49-F238E27FC236}">
                <a16:creationId xmlns:a16="http://schemas.microsoft.com/office/drawing/2014/main" id="{B20AB4D7-A471-480B-8C51-4B686FF50EA6}"/>
              </a:ext>
            </a:extLst>
          </p:cNvPr>
          <p:cNvSpPr/>
          <p:nvPr/>
        </p:nvSpPr>
        <p:spPr>
          <a:xfrm>
            <a:off x="6329379" y="3914775"/>
            <a:ext cx="795327" cy="666750"/>
          </a:xfrm>
          <a:prstGeom prst="downArrow">
            <a:avLst/>
          </a:prstGeom>
          <a:solidFill>
            <a:srgbClr val="E22A51"/>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F86FD27-33A5-4E2E-AF80-510197B247AC}"/>
              </a:ext>
            </a:extLst>
          </p:cNvPr>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Next Steps</a:t>
            </a:r>
          </a:p>
        </p:txBody>
      </p:sp>
    </p:spTree>
    <p:extLst>
      <p:ext uri="{BB962C8B-B14F-4D97-AF65-F5344CB8AC3E}">
        <p14:creationId xmlns:p14="http://schemas.microsoft.com/office/powerpoint/2010/main" val="2397523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Applicant Agent</a:t>
            </a:r>
          </a:p>
        </p:txBody>
      </p:sp>
      <p:sp>
        <p:nvSpPr>
          <p:cNvPr id="4" name="Rectangle 2">
            <a:extLst>
              <a:ext uri="{FF2B5EF4-FFF2-40B4-BE49-F238E27FC236}">
                <a16:creationId xmlns:a16="http://schemas.microsoft.com/office/drawing/2014/main" id="{F73E33C2-3E5E-4915-8248-8E1CD00F8362}"/>
              </a:ext>
            </a:extLst>
          </p:cNvPr>
          <p:cNvSpPr>
            <a:spLocks noChangeArrowheads="1"/>
          </p:cNvSpPr>
          <p:nvPr/>
        </p:nvSpPr>
        <p:spPr bwMode="auto">
          <a:xfrm>
            <a:off x="152400" y="1752600"/>
            <a:ext cx="746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eaLnBrk="1" fontAlgn="auto" hangingPunct="1">
              <a:spcBef>
                <a:spcPct val="60000"/>
              </a:spcBef>
              <a:spcAft>
                <a:spcPts val="0"/>
              </a:spcAft>
              <a:buClr>
                <a:srgbClr val="B0B1B3"/>
              </a:buClr>
              <a:buFont typeface="Arial" pitchFamily="34" charset="0"/>
              <a:buNone/>
              <a:defRPr/>
            </a:pPr>
            <a:r>
              <a:rPr lang="en-US" altLang="en-US" sz="2800" dirty="0">
                <a:solidFill>
                  <a:srgbClr val="333333"/>
                </a:solidFill>
                <a:latin typeface="Times New Roman" pitchFamily="18" charset="0"/>
                <a:ea typeface="+mn-ea"/>
                <a:cs typeface="Times New Roman" pitchFamily="18" charset="0"/>
              </a:rPr>
              <a:t>Who should be your Applicant Agent?</a:t>
            </a:r>
          </a:p>
          <a:p>
            <a:pPr eaLnBrk="1" fontAlgn="auto" hangingPunct="1">
              <a:spcBef>
                <a:spcPct val="60000"/>
              </a:spcBef>
              <a:spcAft>
                <a:spcPts val="0"/>
              </a:spcAft>
              <a:buClr>
                <a:srgbClr val="B0B1B3"/>
              </a:buClr>
              <a:buFont typeface="Wingdings" pitchFamily="2" charset="2"/>
              <a:buChar char="§"/>
              <a:defRPr/>
            </a:pPr>
            <a:r>
              <a:rPr lang="en-US" altLang="en-US" sz="2800" dirty="0">
                <a:solidFill>
                  <a:srgbClr val="333333"/>
                </a:solidFill>
                <a:latin typeface="Times New Roman" pitchFamily="18" charset="0"/>
                <a:ea typeface="+mn-ea"/>
                <a:cs typeface="Times New Roman" pitchFamily="18" charset="0"/>
              </a:rPr>
              <a:t>Understands Program Elements</a:t>
            </a:r>
          </a:p>
          <a:p>
            <a:pPr eaLnBrk="1" fontAlgn="auto" hangingPunct="1">
              <a:spcBef>
                <a:spcPct val="60000"/>
              </a:spcBef>
              <a:spcAft>
                <a:spcPts val="0"/>
              </a:spcAft>
              <a:buClr>
                <a:srgbClr val="B0B1B3"/>
              </a:buClr>
              <a:buFont typeface="Wingdings" pitchFamily="2" charset="2"/>
              <a:buChar char="§"/>
              <a:defRPr/>
            </a:pPr>
            <a:r>
              <a:rPr lang="en-US" altLang="en-US" sz="2800" dirty="0">
                <a:solidFill>
                  <a:srgbClr val="333333"/>
                </a:solidFill>
                <a:latin typeface="Times New Roman" pitchFamily="18" charset="0"/>
                <a:ea typeface="+mn-ea"/>
                <a:cs typeface="Times New Roman" pitchFamily="18" charset="0"/>
              </a:rPr>
              <a:t>Familiar with Computer</a:t>
            </a:r>
          </a:p>
          <a:p>
            <a:pPr eaLnBrk="1" fontAlgn="auto" hangingPunct="1">
              <a:spcBef>
                <a:spcPct val="60000"/>
              </a:spcBef>
              <a:spcAft>
                <a:spcPts val="0"/>
              </a:spcAft>
              <a:buClr>
                <a:srgbClr val="B0B1B3"/>
              </a:buClr>
              <a:buFont typeface="Wingdings" pitchFamily="2" charset="2"/>
              <a:buChar char="§"/>
              <a:defRPr/>
            </a:pPr>
            <a:r>
              <a:rPr lang="en-US" altLang="en-US" sz="2800" dirty="0">
                <a:solidFill>
                  <a:srgbClr val="333333"/>
                </a:solidFill>
                <a:latin typeface="Times New Roman" pitchFamily="18" charset="0"/>
                <a:ea typeface="+mn-ea"/>
                <a:cs typeface="Times New Roman" pitchFamily="18" charset="0"/>
              </a:rPr>
              <a:t>Well Organized</a:t>
            </a:r>
          </a:p>
          <a:p>
            <a:pPr eaLnBrk="1" fontAlgn="auto" hangingPunct="1">
              <a:spcBef>
                <a:spcPct val="60000"/>
              </a:spcBef>
              <a:spcAft>
                <a:spcPts val="0"/>
              </a:spcAft>
              <a:buClr>
                <a:srgbClr val="B0B1B3"/>
              </a:buClr>
              <a:buFont typeface="Wingdings" pitchFamily="2" charset="2"/>
              <a:buChar char="§"/>
              <a:defRPr/>
            </a:pPr>
            <a:r>
              <a:rPr lang="en-US" altLang="en-US" sz="2800" dirty="0">
                <a:solidFill>
                  <a:srgbClr val="333333"/>
                </a:solidFill>
                <a:latin typeface="Times New Roman" pitchFamily="18" charset="0"/>
                <a:ea typeface="+mn-ea"/>
                <a:cs typeface="Times New Roman" pitchFamily="18" charset="0"/>
              </a:rPr>
              <a:t>Readily Available</a:t>
            </a:r>
          </a:p>
        </p:txBody>
      </p:sp>
    </p:spTree>
    <p:extLst>
      <p:ext uri="{BB962C8B-B14F-4D97-AF65-F5344CB8AC3E}">
        <p14:creationId xmlns:p14="http://schemas.microsoft.com/office/powerpoint/2010/main" val="39699898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Observation</a:t>
            </a:r>
          </a:p>
        </p:txBody>
      </p:sp>
      <p:sp>
        <p:nvSpPr>
          <p:cNvPr id="12" name="Rectangle 2">
            <a:extLst>
              <a:ext uri="{FF2B5EF4-FFF2-40B4-BE49-F238E27FC236}">
                <a16:creationId xmlns:a16="http://schemas.microsoft.com/office/drawing/2014/main" id="{0FB88241-1945-4D53-9293-8B751834D1D9}"/>
              </a:ext>
            </a:extLst>
          </p:cNvPr>
          <p:cNvSpPr>
            <a:spLocks noChangeArrowheads="1"/>
          </p:cNvSpPr>
          <p:nvPr/>
        </p:nvSpPr>
        <p:spPr bwMode="auto">
          <a:xfrm>
            <a:off x="304800" y="2209800"/>
            <a:ext cx="82883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The Delivery Model, in effect, will demand more responsibility and work on the Applicant. </a:t>
            </a:r>
          </a:p>
        </p:txBody>
      </p:sp>
      <p:pic>
        <p:nvPicPr>
          <p:cNvPr id="13" name="Picture 3">
            <a:extLst>
              <a:ext uri="{FF2B5EF4-FFF2-40B4-BE49-F238E27FC236}">
                <a16:creationId xmlns:a16="http://schemas.microsoft.com/office/drawing/2014/main" id="{6A55C410-4A15-4D6E-AFEE-1E9879E62EB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4229100"/>
            <a:ext cx="6096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897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Summary</a:t>
            </a:r>
          </a:p>
        </p:txBody>
      </p:sp>
      <p:sp>
        <p:nvSpPr>
          <p:cNvPr id="11" name="Rectangle 2">
            <a:extLst>
              <a:ext uri="{FF2B5EF4-FFF2-40B4-BE49-F238E27FC236}">
                <a16:creationId xmlns:a16="http://schemas.microsoft.com/office/drawing/2014/main" id="{470E0E36-349C-4946-A47B-3B3CFAC88ABD}"/>
              </a:ext>
            </a:extLst>
          </p:cNvPr>
          <p:cNvSpPr>
            <a:spLocks noChangeArrowheads="1"/>
          </p:cNvSpPr>
          <p:nvPr/>
        </p:nvSpPr>
        <p:spPr bwMode="auto">
          <a:xfrm>
            <a:off x="398462" y="2362200"/>
            <a:ext cx="82883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buFont typeface="Wingdings" panose="05000000000000000000" pitchFamily="2" charset="2"/>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The Public Assistance Program assists in the restoration of community infrastructure.</a:t>
            </a:r>
          </a:p>
          <a:p>
            <a:pPr eaLnBrk="1" fontAlgn="auto" hangingPunct="1">
              <a:spcBef>
                <a:spcPct val="60000"/>
              </a:spcBef>
              <a:spcAft>
                <a:spcPts val="0"/>
              </a:spcAft>
              <a:buClr>
                <a:srgbClr val="B0B1B3"/>
              </a:buClr>
              <a:buFont typeface="Wingdings" panose="05000000000000000000" pitchFamily="2" charset="2"/>
              <a:buChar char="§"/>
            </a:pPr>
            <a:r>
              <a:rPr lang="en-US" altLang="en-US" sz="2800" dirty="0">
                <a:solidFill>
                  <a:srgbClr val="333333"/>
                </a:solidFill>
                <a:latin typeface="Times New Roman" panose="02020603050405020304" pitchFamily="18" charset="0"/>
                <a:ea typeface="+mn-ea"/>
                <a:cs typeface="Times New Roman" panose="02020603050405020304" pitchFamily="18" charset="0"/>
              </a:rPr>
              <a:t>It is a supplemental cost </a:t>
            </a:r>
            <a:r>
              <a:rPr lang="en-US" altLang="en-US" sz="2800" b="1" u="sng" dirty="0">
                <a:solidFill>
                  <a:srgbClr val="333333"/>
                </a:solidFill>
                <a:latin typeface="Times New Roman" panose="02020603050405020304" pitchFamily="18" charset="0"/>
                <a:ea typeface="+mn-ea"/>
                <a:cs typeface="Times New Roman" panose="02020603050405020304" pitchFamily="18" charset="0"/>
              </a:rPr>
              <a:t>REIMBURSEMENT</a:t>
            </a:r>
            <a:r>
              <a:rPr lang="en-US" altLang="en-US" sz="2800" dirty="0">
                <a:solidFill>
                  <a:srgbClr val="333333"/>
                </a:solidFill>
                <a:latin typeface="Times New Roman" panose="02020603050405020304" pitchFamily="18" charset="0"/>
                <a:ea typeface="+mn-ea"/>
                <a:cs typeface="Times New Roman" panose="02020603050405020304" pitchFamily="18" charset="0"/>
              </a:rPr>
              <a:t> program with specific eligibility requirements.</a:t>
            </a:r>
          </a:p>
        </p:txBody>
      </p:sp>
    </p:spTree>
    <p:extLst>
      <p:ext uri="{BB962C8B-B14F-4D97-AF65-F5344CB8AC3E}">
        <p14:creationId xmlns:p14="http://schemas.microsoft.com/office/powerpoint/2010/main" val="3890373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endParaRPr lang="en-US" sz="4800" dirty="0">
              <a:solidFill>
                <a:schemeClr val="bg1"/>
              </a:solidFill>
              <a:latin typeface="Tw Cen MT Condensed" charset="0"/>
              <a:ea typeface="Tw Cen MT Condensed" charset="0"/>
              <a:cs typeface="Tw Cen MT Condensed" charset="0"/>
            </a:endParaRPr>
          </a:p>
        </p:txBody>
      </p:sp>
      <p:pic>
        <p:nvPicPr>
          <p:cNvPr id="13" name="Picture 1">
            <a:extLst>
              <a:ext uri="{FF2B5EF4-FFF2-40B4-BE49-F238E27FC236}">
                <a16:creationId xmlns:a16="http://schemas.microsoft.com/office/drawing/2014/main" id="{C8EBC8AC-0658-4266-B3B7-3A7C4C7093B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1873250"/>
            <a:ext cx="3048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6">
            <a:extLst>
              <a:ext uri="{FF2B5EF4-FFF2-40B4-BE49-F238E27FC236}">
                <a16:creationId xmlns:a16="http://schemas.microsoft.com/office/drawing/2014/main" id="{0A52A464-4BE8-4DBC-9359-612948B6ACBE}"/>
              </a:ext>
            </a:extLst>
          </p:cNvPr>
          <p:cNvSpPr txBox="1">
            <a:spLocks noChangeArrowheads="1"/>
          </p:cNvSpPr>
          <p:nvPr/>
        </p:nvSpPr>
        <p:spPr bwMode="auto">
          <a:xfrm>
            <a:off x="228600" y="1827212"/>
            <a:ext cx="5943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Greg Michel</a:t>
            </a: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Executive Director</a:t>
            </a: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601-933-6362 or </a:t>
            </a:r>
            <a:r>
              <a:rPr lang="en-US" altLang="en-US" sz="2000" dirty="0">
                <a:solidFill>
                  <a:prstClr val="black"/>
                </a:solidFill>
                <a:latin typeface="Times New Roman" panose="02020603050405020304" pitchFamily="18" charset="0"/>
                <a:ea typeface="+mn-ea"/>
                <a:cs typeface="+mn-cs"/>
                <a:hlinkClick r:id="rId4"/>
              </a:rPr>
              <a:t>gmichel@mema.ms.gov</a:t>
            </a:r>
            <a:endParaRPr lang="en-US" altLang="en-US" sz="2000"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Tx/>
              <a:buNone/>
            </a:pPr>
            <a:endParaRPr lang="en-US" altLang="en-US" sz="2000"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Stephen McCraney</a:t>
            </a: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Deputy Director</a:t>
            </a: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601-933-6635 or </a:t>
            </a:r>
            <a:r>
              <a:rPr lang="en-US" altLang="en-US" sz="2000" dirty="0">
                <a:solidFill>
                  <a:prstClr val="black"/>
                </a:solidFill>
                <a:latin typeface="Times New Roman" panose="02020603050405020304" pitchFamily="18" charset="0"/>
                <a:ea typeface="+mn-ea"/>
                <a:cs typeface="+mn-cs"/>
                <a:hlinkClick r:id="rId5"/>
              </a:rPr>
              <a:t>smccraney@mema.ms.gov</a:t>
            </a:r>
            <a:endParaRPr lang="en-US" altLang="en-US" sz="2000"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Tx/>
              <a:buNone/>
            </a:pPr>
            <a:endParaRPr lang="en-US" altLang="en-US" sz="2000"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Todd DeMuth</a:t>
            </a: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State Coordinating Officer</a:t>
            </a: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601-933-6653 or </a:t>
            </a:r>
            <a:r>
              <a:rPr lang="en-US" altLang="en-US" sz="2000" dirty="0">
                <a:solidFill>
                  <a:prstClr val="black"/>
                </a:solidFill>
                <a:latin typeface="Times New Roman" panose="02020603050405020304" pitchFamily="18" charset="0"/>
                <a:ea typeface="+mn-ea"/>
                <a:cs typeface="+mn-cs"/>
                <a:hlinkClick r:id="rId6"/>
              </a:rPr>
              <a:t>tdemuth@mema.ms.gov</a:t>
            </a:r>
            <a:endParaRPr lang="en-US" altLang="en-US" sz="2000"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Tx/>
              <a:buNone/>
            </a:pPr>
            <a:endParaRPr lang="en-US" altLang="en-US" sz="2000" dirty="0">
              <a:solidFill>
                <a:prstClr val="black"/>
              </a:solidFill>
              <a:latin typeface="Times New Roman" panose="02020603050405020304" pitchFamily="18" charset="0"/>
              <a:ea typeface="+mn-ea"/>
              <a:cs typeface="+mn-cs"/>
            </a:endParaRP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Clayton French</a:t>
            </a: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State Public Assistance Officer</a:t>
            </a:r>
          </a:p>
          <a:p>
            <a:pPr eaLnBrk="1" fontAlgn="auto" hangingPunct="1">
              <a:spcBef>
                <a:spcPct val="0"/>
              </a:spcBef>
              <a:spcAft>
                <a:spcPts val="0"/>
              </a:spcAft>
              <a:buFontTx/>
              <a:buNone/>
            </a:pPr>
            <a:r>
              <a:rPr lang="en-US" altLang="en-US" sz="2000" dirty="0">
                <a:solidFill>
                  <a:prstClr val="black"/>
                </a:solidFill>
                <a:latin typeface="Times New Roman" panose="02020603050405020304" pitchFamily="18" charset="0"/>
                <a:ea typeface="+mn-ea"/>
                <a:cs typeface="+mn-cs"/>
              </a:rPr>
              <a:t>601-933-6886 or </a:t>
            </a:r>
            <a:r>
              <a:rPr lang="en-US" altLang="en-US" sz="2000" dirty="0">
                <a:solidFill>
                  <a:prstClr val="black"/>
                </a:solidFill>
                <a:latin typeface="Times New Roman" panose="02020603050405020304" pitchFamily="18" charset="0"/>
                <a:ea typeface="+mn-ea"/>
                <a:cs typeface="+mn-cs"/>
                <a:hlinkClick r:id="rId7"/>
              </a:rPr>
              <a:t>cfrench@mema.ms.gov</a:t>
            </a:r>
            <a:r>
              <a:rPr lang="en-US" altLang="en-US" sz="2000" dirty="0">
                <a:solidFill>
                  <a:prstClr val="black"/>
                </a:solidFill>
                <a:latin typeface="Times New Roman" panose="02020603050405020304" pitchFamily="18" charset="0"/>
                <a:ea typeface="+mn-ea"/>
                <a:cs typeface="+mn-cs"/>
              </a:rPr>
              <a:t>  </a:t>
            </a:r>
          </a:p>
        </p:txBody>
      </p:sp>
    </p:spTree>
    <p:extLst>
      <p:ext uri="{BB962C8B-B14F-4D97-AF65-F5344CB8AC3E}">
        <p14:creationId xmlns:p14="http://schemas.microsoft.com/office/powerpoint/2010/main" val="1963052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1104900" y="2209800"/>
            <a:ext cx="6934200" cy="1143000"/>
          </a:xfrm>
        </p:spPr>
        <p:txBody>
          <a:bodyPr>
            <a:normAutofit fontScale="90000"/>
          </a:bodyPr>
          <a:lstStyle/>
          <a:p>
            <a:pPr algn="ctr">
              <a:lnSpc>
                <a:spcPct val="85000"/>
              </a:lnSpc>
              <a:spcBef>
                <a:spcPts val="100"/>
              </a:spcBef>
              <a:spcAft>
                <a:spcPts val="100"/>
              </a:spcAft>
            </a:pPr>
            <a:r>
              <a:rPr lang="en-US" sz="5400" spc="-150" dirty="0">
                <a:solidFill>
                  <a:schemeClr val="tx1">
                    <a:lumMod val="50000"/>
                    <a:lumOff val="50000"/>
                  </a:schemeClr>
                </a:solidFill>
                <a:latin typeface="Tw Cen MT Condensed" charset="0"/>
                <a:ea typeface="Tw Cen MT Condensed" charset="0"/>
                <a:cs typeface="Tw Cen MT Condensed" charset="0"/>
              </a:rPr>
              <a:t>Public Assistance Applicant Briefing</a:t>
            </a:r>
            <a:br>
              <a:rPr lang="en-US" sz="5400" spc="-150" dirty="0">
                <a:solidFill>
                  <a:schemeClr val="tx1">
                    <a:lumMod val="50000"/>
                    <a:lumOff val="50000"/>
                  </a:schemeClr>
                </a:solidFill>
                <a:latin typeface="Tw Cen MT Condensed" charset="0"/>
                <a:ea typeface="Tw Cen MT Condensed" charset="0"/>
                <a:cs typeface="Tw Cen MT Condensed" charset="0"/>
              </a:rPr>
            </a:br>
            <a:r>
              <a:rPr lang="en-US" sz="5400" spc="-150" dirty="0">
                <a:solidFill>
                  <a:schemeClr val="tx1">
                    <a:lumMod val="50000"/>
                    <a:lumOff val="50000"/>
                  </a:schemeClr>
                </a:solidFill>
                <a:latin typeface="Tw Cen MT Condensed" charset="0"/>
                <a:ea typeface="Tw Cen MT Condensed" charset="0"/>
                <a:cs typeface="Tw Cen MT Condensed" charset="0"/>
              </a:rPr>
              <a:t>FEMA 4470</a:t>
            </a:r>
            <a:br>
              <a:rPr lang="en-US" sz="5400" spc="-150" dirty="0">
                <a:solidFill>
                  <a:schemeClr val="tx1">
                    <a:lumMod val="50000"/>
                    <a:lumOff val="50000"/>
                  </a:schemeClr>
                </a:solidFill>
                <a:latin typeface="Tw Cen MT Condensed" charset="0"/>
                <a:ea typeface="Tw Cen MT Condensed" charset="0"/>
                <a:cs typeface="Tw Cen MT Condensed" charset="0"/>
              </a:rPr>
            </a:br>
            <a:endParaRPr lang="en-US" sz="3600" spc="-150" dirty="0">
              <a:solidFill>
                <a:schemeClr val="tx1">
                  <a:lumMod val="50000"/>
                  <a:lumOff val="50000"/>
                </a:schemeClr>
              </a:solidFill>
              <a:latin typeface="Tw Cen MT Condensed" charset="0"/>
              <a:ea typeface="Tw Cen MT Condensed" charset="0"/>
              <a:cs typeface="Tw Cen MT Condensed" charset="0"/>
            </a:endParaRPr>
          </a:p>
        </p:txBody>
      </p:sp>
      <p:sp>
        <p:nvSpPr>
          <p:cNvPr id="7" name="Title 1"/>
          <p:cNvSpPr txBox="1">
            <a:spLocks/>
          </p:cNvSpPr>
          <p:nvPr/>
        </p:nvSpPr>
        <p:spPr bwMode="auto">
          <a:xfrm>
            <a:off x="3352800" y="1066800"/>
            <a:ext cx="5791200" cy="63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85000"/>
              </a:lnSpc>
              <a:spcBef>
                <a:spcPts val="100"/>
              </a:spcBef>
              <a:spcAft>
                <a:spcPts val="100"/>
              </a:spcAft>
            </a:pPr>
            <a:r>
              <a:rPr lang="en-US" sz="2400" dirty="0">
                <a:solidFill>
                  <a:schemeClr val="tx1">
                    <a:lumMod val="50000"/>
                    <a:lumOff val="50000"/>
                  </a:schemeClr>
                </a:solidFill>
                <a:latin typeface="Tw Cen MT Condensed" charset="0"/>
                <a:ea typeface="Tw Cen MT Condensed" charset="0"/>
                <a:cs typeface="Tw Cen MT Condensed" charset="0"/>
              </a:rPr>
              <a:t>PREPARING FOR TOMORROW’S DISASTERS TODAY</a:t>
            </a:r>
          </a:p>
        </p:txBody>
      </p:sp>
    </p:spTree>
    <p:extLst>
      <p:ext uri="{BB962C8B-B14F-4D97-AF65-F5344CB8AC3E}">
        <p14:creationId xmlns:p14="http://schemas.microsoft.com/office/powerpoint/2010/main" val="217130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Eligibility Pyramid</a:t>
            </a:r>
          </a:p>
        </p:txBody>
      </p:sp>
      <p:sp>
        <p:nvSpPr>
          <p:cNvPr id="3" name="Rectangle 2">
            <a:extLst>
              <a:ext uri="{FF2B5EF4-FFF2-40B4-BE49-F238E27FC236}">
                <a16:creationId xmlns:a16="http://schemas.microsoft.com/office/drawing/2014/main" id="{965B07D7-0273-4BF5-9D6F-B625704B19C2}"/>
              </a:ext>
            </a:extLst>
          </p:cNvPr>
          <p:cNvSpPr/>
          <p:nvPr/>
        </p:nvSpPr>
        <p:spPr>
          <a:xfrm>
            <a:off x="2286000" y="5105400"/>
            <a:ext cx="4648200" cy="838200"/>
          </a:xfrm>
          <a:prstGeom prst="rect">
            <a:avLst/>
          </a:prstGeom>
          <a:solidFill>
            <a:srgbClr val="E7E6E6">
              <a:lumMod val="2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TextBox 2">
            <a:extLst>
              <a:ext uri="{FF2B5EF4-FFF2-40B4-BE49-F238E27FC236}">
                <a16:creationId xmlns:a16="http://schemas.microsoft.com/office/drawing/2014/main" id="{E3711CB3-6293-482C-B1B2-D7F1CEDCCDE3}"/>
              </a:ext>
            </a:extLst>
          </p:cNvPr>
          <p:cNvSpPr txBox="1">
            <a:spLocks noChangeArrowheads="1"/>
          </p:cNvSpPr>
          <p:nvPr/>
        </p:nvSpPr>
        <p:spPr bwMode="auto">
          <a:xfrm>
            <a:off x="2286000" y="525780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pPr>
            <a:r>
              <a:rPr lang="en-US" altLang="en-US" sz="2400" b="1">
                <a:solidFill>
                  <a:prstClr val="white"/>
                </a:solidFill>
                <a:latin typeface="Arial" panose="020B0604020202020204" pitchFamily="34" charset="0"/>
                <a:ea typeface="+mn-ea"/>
                <a:cs typeface="+mn-cs"/>
              </a:rPr>
              <a:t>APPLICANT</a:t>
            </a:r>
          </a:p>
        </p:txBody>
      </p:sp>
      <p:sp>
        <p:nvSpPr>
          <p:cNvPr id="5" name="Rectangle 4">
            <a:extLst>
              <a:ext uri="{FF2B5EF4-FFF2-40B4-BE49-F238E27FC236}">
                <a16:creationId xmlns:a16="http://schemas.microsoft.com/office/drawing/2014/main" id="{73931A54-B138-4F99-9886-E1F207716709}"/>
              </a:ext>
            </a:extLst>
          </p:cNvPr>
          <p:cNvSpPr/>
          <p:nvPr/>
        </p:nvSpPr>
        <p:spPr>
          <a:xfrm>
            <a:off x="2819400" y="4222750"/>
            <a:ext cx="3589338" cy="838200"/>
          </a:xfrm>
          <a:prstGeom prst="rect">
            <a:avLst/>
          </a:prstGeom>
          <a:solidFill>
            <a:srgbClr val="E7E6E6">
              <a:lumMod val="2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81ED280-4573-4D1A-B8BD-E1AFDD31706B}"/>
              </a:ext>
            </a:extLst>
          </p:cNvPr>
          <p:cNvSpPr/>
          <p:nvPr/>
        </p:nvSpPr>
        <p:spPr>
          <a:xfrm>
            <a:off x="3344863" y="3341688"/>
            <a:ext cx="2503487" cy="838200"/>
          </a:xfrm>
          <a:prstGeom prst="rect">
            <a:avLst/>
          </a:prstGeom>
          <a:solidFill>
            <a:srgbClr val="E7E6E6">
              <a:lumMod val="2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9BC63C6-BFB9-4A41-87DF-A5F5B69237B0}"/>
              </a:ext>
            </a:extLst>
          </p:cNvPr>
          <p:cNvSpPr/>
          <p:nvPr/>
        </p:nvSpPr>
        <p:spPr>
          <a:xfrm>
            <a:off x="3914775" y="2462213"/>
            <a:ext cx="1419225" cy="838200"/>
          </a:xfrm>
          <a:prstGeom prst="rect">
            <a:avLst/>
          </a:prstGeom>
          <a:solidFill>
            <a:srgbClr val="E7E6E6">
              <a:lumMod val="2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extBox 19">
            <a:extLst>
              <a:ext uri="{FF2B5EF4-FFF2-40B4-BE49-F238E27FC236}">
                <a16:creationId xmlns:a16="http://schemas.microsoft.com/office/drawing/2014/main" id="{4328B70A-BF55-4353-B2BF-82A5F1F4C96A}"/>
              </a:ext>
            </a:extLst>
          </p:cNvPr>
          <p:cNvSpPr txBox="1">
            <a:spLocks noChangeArrowheads="1"/>
          </p:cNvSpPr>
          <p:nvPr/>
        </p:nvSpPr>
        <p:spPr bwMode="auto">
          <a:xfrm>
            <a:off x="2819400" y="4414838"/>
            <a:ext cx="3589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pPr>
            <a:r>
              <a:rPr lang="en-US" altLang="en-US" sz="2400" b="1">
                <a:solidFill>
                  <a:prstClr val="white"/>
                </a:solidFill>
                <a:latin typeface="Arial" panose="020B0604020202020204" pitchFamily="34" charset="0"/>
                <a:ea typeface="+mn-ea"/>
                <a:cs typeface="+mn-cs"/>
              </a:rPr>
              <a:t>FACILITY</a:t>
            </a:r>
          </a:p>
        </p:txBody>
      </p:sp>
      <p:sp>
        <p:nvSpPr>
          <p:cNvPr id="9" name="TextBox 20">
            <a:extLst>
              <a:ext uri="{FF2B5EF4-FFF2-40B4-BE49-F238E27FC236}">
                <a16:creationId xmlns:a16="http://schemas.microsoft.com/office/drawing/2014/main" id="{D6669EA4-4563-4810-A404-2C09A2A3134F}"/>
              </a:ext>
            </a:extLst>
          </p:cNvPr>
          <p:cNvSpPr txBox="1">
            <a:spLocks noChangeArrowheads="1"/>
          </p:cNvSpPr>
          <p:nvPr/>
        </p:nvSpPr>
        <p:spPr bwMode="auto">
          <a:xfrm>
            <a:off x="3344863" y="3505200"/>
            <a:ext cx="2503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pPr>
            <a:r>
              <a:rPr lang="en-US" altLang="en-US" sz="2400" b="1">
                <a:solidFill>
                  <a:prstClr val="white"/>
                </a:solidFill>
                <a:latin typeface="Arial" panose="020B0604020202020204" pitchFamily="34" charset="0"/>
                <a:ea typeface="+mn-ea"/>
                <a:cs typeface="+mn-cs"/>
              </a:rPr>
              <a:t>WORK</a:t>
            </a:r>
          </a:p>
        </p:txBody>
      </p:sp>
      <p:sp>
        <p:nvSpPr>
          <p:cNvPr id="10" name="TextBox 21">
            <a:extLst>
              <a:ext uri="{FF2B5EF4-FFF2-40B4-BE49-F238E27FC236}">
                <a16:creationId xmlns:a16="http://schemas.microsoft.com/office/drawing/2014/main" id="{C02C9588-8206-454F-BD41-E1EAE45D6A65}"/>
              </a:ext>
            </a:extLst>
          </p:cNvPr>
          <p:cNvSpPr txBox="1">
            <a:spLocks noChangeArrowheads="1"/>
          </p:cNvSpPr>
          <p:nvPr/>
        </p:nvSpPr>
        <p:spPr bwMode="auto">
          <a:xfrm>
            <a:off x="3914775" y="2667000"/>
            <a:ext cx="141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pPr>
            <a:r>
              <a:rPr lang="en-US" altLang="en-US" sz="2400" b="1">
                <a:solidFill>
                  <a:prstClr val="white"/>
                </a:solidFill>
                <a:latin typeface="Arial" panose="020B0604020202020204" pitchFamily="34" charset="0"/>
                <a:ea typeface="+mn-ea"/>
                <a:cs typeface="+mn-cs"/>
              </a:rPr>
              <a:t>COST</a:t>
            </a:r>
          </a:p>
        </p:txBody>
      </p:sp>
    </p:spTree>
    <p:extLst>
      <p:ext uri="{BB962C8B-B14F-4D97-AF65-F5344CB8AC3E}">
        <p14:creationId xmlns:p14="http://schemas.microsoft.com/office/powerpoint/2010/main" val="197839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lstStyle/>
          <a:p>
            <a:pPr algn="ctr"/>
            <a:r>
              <a:rPr lang="en-US" sz="4800" dirty="0">
                <a:solidFill>
                  <a:schemeClr val="bg1"/>
                </a:solidFill>
                <a:latin typeface="Tw Cen MT Condensed" charset="0"/>
                <a:ea typeface="Tw Cen MT Condensed" charset="0"/>
                <a:cs typeface="Tw Cen MT Condensed" charset="0"/>
              </a:rPr>
              <a:t>Eligible Applicants</a:t>
            </a:r>
          </a:p>
        </p:txBody>
      </p:sp>
      <p:sp>
        <p:nvSpPr>
          <p:cNvPr id="19" name="Rectangle 6">
            <a:extLst>
              <a:ext uri="{FF2B5EF4-FFF2-40B4-BE49-F238E27FC236}">
                <a16:creationId xmlns:a16="http://schemas.microsoft.com/office/drawing/2014/main" id="{2BDE5142-3439-45B9-AD5E-44CC8915B926}"/>
              </a:ext>
            </a:extLst>
          </p:cNvPr>
          <p:cNvSpPr>
            <a:spLocks noChangeArrowheads="1"/>
          </p:cNvSpPr>
          <p:nvPr/>
        </p:nvSpPr>
        <p:spPr bwMode="auto">
          <a:xfrm>
            <a:off x="444500" y="17526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60000"/>
              </a:spcBef>
              <a:spcAft>
                <a:spcPts val="0"/>
              </a:spcAft>
              <a:buClr>
                <a:srgbClr val="B0B1B3"/>
              </a:buClr>
            </a:pPr>
            <a:r>
              <a:rPr lang="en-US" altLang="en-US" dirty="0">
                <a:solidFill>
                  <a:prstClr val="black"/>
                </a:solidFill>
                <a:latin typeface="Times New Roman" panose="02020603050405020304" pitchFamily="18" charset="0"/>
                <a:ea typeface="+mn-ea"/>
                <a:cs typeface="Times New Roman" panose="02020603050405020304" pitchFamily="18" charset="0"/>
              </a:rPr>
              <a:t>State</a:t>
            </a:r>
          </a:p>
          <a:p>
            <a:pPr eaLnBrk="1" fontAlgn="auto" hangingPunct="1">
              <a:spcBef>
                <a:spcPct val="60000"/>
              </a:spcBef>
              <a:spcAft>
                <a:spcPts val="0"/>
              </a:spcAft>
              <a:buClr>
                <a:srgbClr val="B0B1B3"/>
              </a:buClr>
            </a:pPr>
            <a:r>
              <a:rPr lang="en-US" altLang="en-US" dirty="0">
                <a:solidFill>
                  <a:prstClr val="black"/>
                </a:solidFill>
                <a:latin typeface="Times New Roman" panose="02020603050405020304" pitchFamily="18" charset="0"/>
                <a:ea typeface="+mn-ea"/>
                <a:cs typeface="Times New Roman" panose="02020603050405020304" pitchFamily="18" charset="0"/>
              </a:rPr>
              <a:t>Declared Counties</a:t>
            </a:r>
          </a:p>
          <a:p>
            <a:pPr eaLnBrk="1" fontAlgn="auto" hangingPunct="1">
              <a:spcBef>
                <a:spcPct val="60000"/>
              </a:spcBef>
              <a:spcAft>
                <a:spcPts val="0"/>
              </a:spcAft>
              <a:buClr>
                <a:srgbClr val="B0B1B3"/>
              </a:buClr>
            </a:pPr>
            <a:r>
              <a:rPr lang="en-US" altLang="en-US" dirty="0">
                <a:solidFill>
                  <a:prstClr val="black"/>
                </a:solidFill>
                <a:latin typeface="Times New Roman" panose="02020603050405020304" pitchFamily="18" charset="0"/>
                <a:ea typeface="+mn-ea"/>
                <a:cs typeface="Times New Roman" panose="02020603050405020304" pitchFamily="18" charset="0"/>
              </a:rPr>
              <a:t>City / Town / Village within Declared Counties</a:t>
            </a:r>
          </a:p>
          <a:p>
            <a:pPr eaLnBrk="1" fontAlgn="auto" hangingPunct="1">
              <a:spcBef>
                <a:spcPct val="60000"/>
              </a:spcBef>
              <a:spcAft>
                <a:spcPts val="0"/>
              </a:spcAft>
              <a:buClr>
                <a:srgbClr val="B0B1B3"/>
              </a:buClr>
            </a:pPr>
            <a:r>
              <a:rPr lang="en-US" altLang="en-US" dirty="0">
                <a:solidFill>
                  <a:prstClr val="black"/>
                </a:solidFill>
                <a:latin typeface="Times New Roman" panose="02020603050405020304" pitchFamily="18" charset="0"/>
                <a:ea typeface="+mn-ea"/>
                <a:cs typeface="Times New Roman" panose="02020603050405020304" pitchFamily="18" charset="0"/>
              </a:rPr>
              <a:t>Other political subdivision of the State</a:t>
            </a:r>
          </a:p>
          <a:p>
            <a:pPr eaLnBrk="1" fontAlgn="auto" hangingPunct="1">
              <a:spcBef>
                <a:spcPct val="60000"/>
              </a:spcBef>
              <a:spcAft>
                <a:spcPts val="0"/>
              </a:spcAft>
              <a:buClr>
                <a:srgbClr val="B0B1B3"/>
              </a:buClr>
            </a:pPr>
            <a:r>
              <a:rPr lang="en-US" altLang="en-US" dirty="0">
                <a:solidFill>
                  <a:prstClr val="black"/>
                </a:solidFill>
                <a:latin typeface="Times New Roman" panose="02020603050405020304" pitchFamily="18" charset="0"/>
                <a:ea typeface="+mn-ea"/>
                <a:cs typeface="Times New Roman" panose="02020603050405020304" pitchFamily="18" charset="0"/>
              </a:rPr>
              <a:t>Native American Tribal Governments and  Tribal Organizations</a:t>
            </a:r>
          </a:p>
          <a:p>
            <a:pPr eaLnBrk="1" fontAlgn="auto" hangingPunct="1">
              <a:spcBef>
                <a:spcPct val="60000"/>
              </a:spcBef>
              <a:spcAft>
                <a:spcPts val="0"/>
              </a:spcAft>
              <a:buClr>
                <a:srgbClr val="B0B1B3"/>
              </a:buClr>
            </a:pPr>
            <a:r>
              <a:rPr lang="en-US" altLang="en-US" dirty="0">
                <a:solidFill>
                  <a:prstClr val="black"/>
                </a:solidFill>
                <a:latin typeface="Times New Roman" panose="02020603050405020304" pitchFamily="18" charset="0"/>
                <a:ea typeface="+mn-ea"/>
                <a:cs typeface="Times New Roman" panose="02020603050405020304" pitchFamily="18" charset="0"/>
              </a:rPr>
              <a:t>Certain Private Non-Profit Organizations</a:t>
            </a:r>
          </a:p>
        </p:txBody>
      </p:sp>
    </p:spTree>
    <p:extLst>
      <p:ext uri="{BB962C8B-B14F-4D97-AF65-F5344CB8AC3E}">
        <p14:creationId xmlns:p14="http://schemas.microsoft.com/office/powerpoint/2010/main" val="299623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fontScale="90000"/>
          </a:bodyPr>
          <a:lstStyle/>
          <a:p>
            <a:pPr algn="ctr"/>
            <a:r>
              <a:rPr lang="en-US" sz="4800" dirty="0">
                <a:solidFill>
                  <a:schemeClr val="bg1"/>
                </a:solidFill>
                <a:latin typeface="Tw Cen MT Condensed" charset="0"/>
                <a:ea typeface="Tw Cen MT Condensed" charset="0"/>
                <a:cs typeface="Tw Cen MT Condensed" charset="0"/>
              </a:rPr>
              <a:t>Private Non- Profit Entities</a:t>
            </a:r>
            <a:br>
              <a:rPr lang="en-US" sz="4800" dirty="0">
                <a:solidFill>
                  <a:schemeClr val="bg1"/>
                </a:solidFill>
                <a:latin typeface="Tw Cen MT Condensed" charset="0"/>
                <a:ea typeface="Tw Cen MT Condensed" charset="0"/>
                <a:cs typeface="Tw Cen MT Condensed" charset="0"/>
              </a:rPr>
            </a:br>
            <a:r>
              <a:rPr lang="en-US" sz="4800" dirty="0">
                <a:solidFill>
                  <a:schemeClr val="bg1"/>
                </a:solidFill>
                <a:latin typeface="Tw Cen MT Condensed" charset="0"/>
                <a:ea typeface="Tw Cen MT Condensed" charset="0"/>
                <a:cs typeface="Tw Cen MT Condensed" charset="0"/>
              </a:rPr>
              <a:t>(PNP)</a:t>
            </a:r>
          </a:p>
        </p:txBody>
      </p:sp>
      <p:sp>
        <p:nvSpPr>
          <p:cNvPr id="11" name="Rectangle 3">
            <a:extLst>
              <a:ext uri="{FF2B5EF4-FFF2-40B4-BE49-F238E27FC236}">
                <a16:creationId xmlns:a16="http://schemas.microsoft.com/office/drawing/2014/main" id="{F3879B13-B69D-4EC9-A93A-6D2400FEEE42}"/>
              </a:ext>
            </a:extLst>
          </p:cNvPr>
          <p:cNvSpPr>
            <a:spLocks noChangeArrowheads="1"/>
          </p:cNvSpPr>
          <p:nvPr/>
        </p:nvSpPr>
        <p:spPr bwMode="auto">
          <a:xfrm>
            <a:off x="-228600" y="1905000"/>
            <a:ext cx="914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571500" indent="-223838"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7662" lvl="1" indent="0" eaLnBrk="1" fontAlgn="auto" hangingPunct="1">
              <a:spcBef>
                <a:spcPct val="30000"/>
              </a:spcBef>
              <a:spcAft>
                <a:spcPts val="0"/>
              </a:spcAft>
              <a:buClr>
                <a:srgbClr val="B0B1B3"/>
              </a:buClr>
              <a:buFont typeface="Arial" pitchFamily="34" charset="0"/>
              <a:buNone/>
              <a:defRPr/>
            </a:pPr>
            <a:r>
              <a:rPr lang="en-US" altLang="en-US" sz="3200" dirty="0">
                <a:solidFill>
                  <a:srgbClr val="333333"/>
                </a:solidFill>
                <a:latin typeface="Times New Roman" pitchFamily="18" charset="0"/>
                <a:ea typeface="+mn-ea"/>
                <a:cs typeface="Times New Roman" pitchFamily="18" charset="0"/>
              </a:rPr>
              <a:t>To be an eligible PNP Applicant, the PNP must show that is has:</a:t>
            </a:r>
          </a:p>
          <a:p>
            <a:pPr lvl="1" eaLnBrk="1" fontAlgn="auto" hangingPunct="1">
              <a:spcBef>
                <a:spcPct val="30000"/>
              </a:spcBef>
              <a:spcAft>
                <a:spcPts val="0"/>
              </a:spcAft>
              <a:buClr>
                <a:srgbClr val="B0B1B3"/>
              </a:buClr>
              <a:buFont typeface="Arial" pitchFamily="34" charset="0"/>
              <a:buChar char="•"/>
              <a:defRPr/>
            </a:pPr>
            <a:r>
              <a:rPr lang="en-US" altLang="en-US" sz="3200" dirty="0">
                <a:solidFill>
                  <a:srgbClr val="333333"/>
                </a:solidFill>
                <a:latin typeface="Times New Roman" pitchFamily="18" charset="0"/>
                <a:ea typeface="+mn-ea"/>
                <a:cs typeface="Times New Roman" pitchFamily="18" charset="0"/>
              </a:rPr>
              <a:t>A current ruling letter from the IRS granting tax exemption under 501(c/d/e) or Internal Revenue Code of 1954 </a:t>
            </a:r>
            <a:r>
              <a:rPr lang="en-US" altLang="en-US" sz="3200" u="sng" dirty="0">
                <a:solidFill>
                  <a:srgbClr val="333333"/>
                </a:solidFill>
                <a:latin typeface="Times New Roman" pitchFamily="18" charset="0"/>
                <a:ea typeface="+mn-ea"/>
                <a:cs typeface="Times New Roman" pitchFamily="18" charset="0"/>
              </a:rPr>
              <a:t>or</a:t>
            </a:r>
          </a:p>
          <a:p>
            <a:pPr lvl="1" eaLnBrk="1" fontAlgn="auto" hangingPunct="1">
              <a:spcBef>
                <a:spcPct val="30000"/>
              </a:spcBef>
              <a:spcAft>
                <a:spcPts val="0"/>
              </a:spcAft>
              <a:buClr>
                <a:srgbClr val="B0B1B3"/>
              </a:buClr>
              <a:buFont typeface="Arial" pitchFamily="34" charset="0"/>
              <a:buChar char="•"/>
              <a:defRPr/>
            </a:pPr>
            <a:r>
              <a:rPr lang="en-US" altLang="en-US" sz="3200" dirty="0">
                <a:solidFill>
                  <a:srgbClr val="333333"/>
                </a:solidFill>
                <a:latin typeface="Times New Roman" pitchFamily="18" charset="0"/>
                <a:ea typeface="+mn-ea"/>
                <a:cs typeface="Times New Roman" pitchFamily="18" charset="0"/>
              </a:rPr>
              <a:t>Documentation from MS Secretary of State substantiating it is a non-revenue producing non profit entity doing business under the State Law.</a:t>
            </a:r>
          </a:p>
        </p:txBody>
      </p:sp>
    </p:spTree>
    <p:extLst>
      <p:ext uri="{BB962C8B-B14F-4D97-AF65-F5344CB8AC3E}">
        <p14:creationId xmlns:p14="http://schemas.microsoft.com/office/powerpoint/2010/main" val="2229161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92142</TotalTime>
  <Words>3064</Words>
  <Application>Microsoft Office PowerPoint</Application>
  <PresentationFormat>On-screen Show (4:3)</PresentationFormat>
  <Paragraphs>461</Paragraphs>
  <Slides>69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Arial Black</vt:lpstr>
      <vt:lpstr>Calibri</vt:lpstr>
      <vt:lpstr>Calibri Light</vt:lpstr>
      <vt:lpstr>Impact</vt:lpstr>
      <vt:lpstr>Times New Roman</vt:lpstr>
      <vt:lpstr>Tw Cen MT Condensed</vt:lpstr>
      <vt:lpstr>Wingdings</vt:lpstr>
      <vt:lpstr>Office Theme</vt:lpstr>
      <vt:lpstr>Public Assistance Applicant Briefing FEMA-4470 Declared Dec 6, 2019</vt:lpstr>
      <vt:lpstr>Clayton French State Public Assistance Officer</vt:lpstr>
      <vt:lpstr>Public Assistance Defined</vt:lpstr>
      <vt:lpstr>Public Assistance Applied</vt:lpstr>
      <vt:lpstr>Public Assistance Applied</vt:lpstr>
      <vt:lpstr>Partnership</vt:lpstr>
      <vt:lpstr>Eligibility Pyramid</vt:lpstr>
      <vt:lpstr>Eligible Applicants</vt:lpstr>
      <vt:lpstr>Private Non- Profit Entities (PNP)</vt:lpstr>
      <vt:lpstr>Private Non- Profit Entities (PNP)</vt:lpstr>
      <vt:lpstr>Private Non- Profit Entities (PNP)</vt:lpstr>
      <vt:lpstr>Facility Eligibility</vt:lpstr>
      <vt:lpstr>Types of Work</vt:lpstr>
      <vt:lpstr>Emergency Work Categories A &amp; B</vt:lpstr>
      <vt:lpstr>Emergency Work Category A - Debris</vt:lpstr>
      <vt:lpstr>Emergency Work Category A - Debris</vt:lpstr>
      <vt:lpstr>Emergency Work Category A - Debris</vt:lpstr>
      <vt:lpstr>Emergency Work Category B – EPM</vt:lpstr>
      <vt:lpstr>Permanent Work Categories C-G</vt:lpstr>
      <vt:lpstr>Permanent Work  Category C Roads and Bridges</vt:lpstr>
      <vt:lpstr>Permanent Work  Category C Roads and Bridges</vt:lpstr>
      <vt:lpstr>Permanent Work  Category D Water Facilities</vt:lpstr>
      <vt:lpstr>Permanent Work  Category E Buildings/Equipment</vt:lpstr>
      <vt:lpstr>Permanent Work  Category F Utilities</vt:lpstr>
      <vt:lpstr>Permanent Work  Category G Parks/Recreation</vt:lpstr>
      <vt:lpstr>Cost Eligibility</vt:lpstr>
      <vt:lpstr>Cost Eligibility</vt:lpstr>
      <vt:lpstr>Cost Eligibility</vt:lpstr>
      <vt:lpstr>Eligible Cost</vt:lpstr>
      <vt:lpstr>Eligible Cost</vt:lpstr>
      <vt:lpstr>Types of Projects</vt:lpstr>
      <vt:lpstr>Thresholds</vt:lpstr>
      <vt:lpstr>Types of Projects</vt:lpstr>
      <vt:lpstr>Improved Projects</vt:lpstr>
      <vt:lpstr>Alternate Projects</vt:lpstr>
      <vt:lpstr>Alternate Projects</vt:lpstr>
      <vt:lpstr>Project Period of Performance</vt:lpstr>
      <vt:lpstr>Project Period of Performance</vt:lpstr>
      <vt:lpstr>Special Considerations</vt:lpstr>
      <vt:lpstr>Insurance</vt:lpstr>
      <vt:lpstr>406 Hazard Mitigation</vt:lpstr>
      <vt:lpstr>Environmental and Historical Preservation (EHP) Compliance</vt:lpstr>
      <vt:lpstr>Environmental Protection</vt:lpstr>
      <vt:lpstr>Floodplain and Wetland Management</vt:lpstr>
      <vt:lpstr>Historic Preservation and Cultural Resources</vt:lpstr>
      <vt:lpstr>Historic Preservation and Cultural Resources</vt:lpstr>
      <vt:lpstr>Record Keeping</vt:lpstr>
      <vt:lpstr>Documentation</vt:lpstr>
      <vt:lpstr>Force Account Labor</vt:lpstr>
      <vt:lpstr>Force Account Equipment</vt:lpstr>
      <vt:lpstr>Force Account Materials</vt:lpstr>
      <vt:lpstr>Procurement</vt:lpstr>
      <vt:lpstr>Rental Equipment</vt:lpstr>
      <vt:lpstr>Appeals</vt:lpstr>
      <vt:lpstr>Time Limits</vt:lpstr>
      <vt:lpstr>Sandy Recovery Act Changes</vt:lpstr>
      <vt:lpstr>Sandy Recovery Act Changes</vt:lpstr>
      <vt:lpstr>Grants Portal</vt:lpstr>
      <vt:lpstr>How to submit RPA</vt:lpstr>
      <vt:lpstr>How to submit RPA</vt:lpstr>
      <vt:lpstr>How to submit RPA</vt:lpstr>
      <vt:lpstr>Next Steps</vt:lpstr>
      <vt:lpstr>Next Steps</vt:lpstr>
      <vt:lpstr>Next Steps</vt:lpstr>
      <vt:lpstr>Applicant Agent</vt:lpstr>
      <vt:lpstr>Observation</vt:lpstr>
      <vt:lpstr>Summary</vt:lpstr>
      <vt:lpstr>PowerPoint Presentation</vt:lpstr>
      <vt:lpstr>Public Assistance Applicant Briefing FEMA 4470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Wilson</dc:creator>
  <cp:lastModifiedBy>Clayton French</cp:lastModifiedBy>
  <cp:revision>752</cp:revision>
  <cp:lastPrinted>2018-12-11T16:38:17Z</cp:lastPrinted>
  <dcterms:created xsi:type="dcterms:W3CDTF">2011-01-21T20:51:45Z</dcterms:created>
  <dcterms:modified xsi:type="dcterms:W3CDTF">2019-12-10T17:26:03Z</dcterms:modified>
</cp:coreProperties>
</file>