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39"/>
  </p:notesMasterIdLst>
  <p:sldIdLst>
    <p:sldId id="256" r:id="rId5"/>
    <p:sldId id="315" r:id="rId6"/>
    <p:sldId id="322" r:id="rId7"/>
    <p:sldId id="323" r:id="rId8"/>
    <p:sldId id="258" r:id="rId9"/>
    <p:sldId id="259" r:id="rId10"/>
    <p:sldId id="290" r:id="rId11"/>
    <p:sldId id="260" r:id="rId12"/>
    <p:sldId id="261" r:id="rId13"/>
    <p:sldId id="262" r:id="rId14"/>
    <p:sldId id="316" r:id="rId15"/>
    <p:sldId id="293" r:id="rId16"/>
    <p:sldId id="294" r:id="rId17"/>
    <p:sldId id="295" r:id="rId18"/>
    <p:sldId id="296" r:id="rId19"/>
    <p:sldId id="297" r:id="rId20"/>
    <p:sldId id="302" r:id="rId21"/>
    <p:sldId id="303" r:id="rId22"/>
    <p:sldId id="304" r:id="rId23"/>
    <p:sldId id="305" r:id="rId24"/>
    <p:sldId id="307" r:id="rId25"/>
    <p:sldId id="308" r:id="rId26"/>
    <p:sldId id="286" r:id="rId27"/>
    <p:sldId id="317" r:id="rId28"/>
    <p:sldId id="318" r:id="rId29"/>
    <p:sldId id="319" r:id="rId30"/>
    <p:sldId id="264" r:id="rId31"/>
    <p:sldId id="265" r:id="rId32"/>
    <p:sldId id="266" r:id="rId33"/>
    <p:sldId id="289" r:id="rId34"/>
    <p:sldId id="257" r:id="rId35"/>
    <p:sldId id="320" r:id="rId36"/>
    <p:sldId id="272" r:id="rId37"/>
    <p:sldId id="32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84" autoAdjust="0"/>
    <p:restoredTop sz="81670" autoAdjust="0"/>
  </p:normalViewPr>
  <p:slideViewPr>
    <p:cSldViewPr snapToGrid="0">
      <p:cViewPr varScale="1">
        <p:scale>
          <a:sx n="60" d="100"/>
          <a:sy n="60" d="100"/>
        </p:scale>
        <p:origin x="96" y="336"/>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EDF14F-2438-469B-90D0-8BD8A9972D8C}" type="datetimeFigureOut">
              <a:rPr lang="en-US" smtClean="0"/>
              <a:t>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F1ECAB-32CA-4709-A778-F52259E3F9E5}" type="slidenum">
              <a:rPr lang="en-US" smtClean="0"/>
              <a:t>‹#›</a:t>
            </a:fld>
            <a:endParaRPr lang="en-US"/>
          </a:p>
        </p:txBody>
      </p:sp>
    </p:spTree>
    <p:extLst>
      <p:ext uri="{BB962C8B-B14F-4D97-AF65-F5344CB8AC3E}">
        <p14:creationId xmlns:p14="http://schemas.microsoft.com/office/powerpoint/2010/main" val="2705003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ESF #6 deals with the provision of mass care, emergency assistance and human services support for victims of natural,   man-made and technological emergencies and disasters.  Sheltering is the immediate housing option following a disaster to ensure a safe and sanitary environment.</a:t>
            </a:r>
            <a:endParaRPr lang="en-US" sz="1600" dirty="0"/>
          </a:p>
          <a:p>
            <a:r>
              <a:rPr lang="en-US" dirty="0"/>
              <a:t> </a:t>
            </a:r>
            <a:endParaRPr lang="en-US" sz="1600" dirty="0"/>
          </a:p>
          <a:p>
            <a:endParaRPr lang="en-US" dirty="0"/>
          </a:p>
        </p:txBody>
      </p:sp>
      <p:sp>
        <p:nvSpPr>
          <p:cNvPr id="4" name="Slide Number Placeholder 3"/>
          <p:cNvSpPr>
            <a:spLocks noGrp="1"/>
          </p:cNvSpPr>
          <p:nvPr>
            <p:ph type="sldNum" sz="quarter" idx="5"/>
          </p:nvPr>
        </p:nvSpPr>
        <p:spPr/>
        <p:txBody>
          <a:bodyPr/>
          <a:lstStyle/>
          <a:p>
            <a:fld id="{19F1ECAB-32CA-4709-A778-F52259E3F9E5}" type="slidenum">
              <a:rPr lang="en-US" smtClean="0"/>
              <a:t>5</a:t>
            </a:fld>
            <a:endParaRPr lang="en-US" dirty="0"/>
          </a:p>
        </p:txBody>
      </p:sp>
    </p:spTree>
    <p:extLst>
      <p:ext uri="{BB962C8B-B14F-4D97-AF65-F5344CB8AC3E}">
        <p14:creationId xmlns:p14="http://schemas.microsoft.com/office/powerpoint/2010/main" val="3870381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1" dirty="0"/>
              <a:t>Other Sheltering Support Organizations - </a:t>
            </a:r>
            <a:r>
              <a:rPr lang="en-US" dirty="0"/>
              <a:t>Community and Faith-based organizations (including Community Emergency Response Teams [CERTs],  Trade associations (Real estate, restaurant, grocer, etc.)</a:t>
            </a:r>
          </a:p>
          <a:p>
            <a:r>
              <a:rPr lang="en-US" dirty="0"/>
              <a:t> Long-Term Recovery Committee, if applicable </a:t>
            </a:r>
          </a:p>
          <a:p>
            <a:endParaRPr lang="en-US" dirty="0"/>
          </a:p>
          <a:p>
            <a:r>
              <a:rPr lang="en-US" dirty="0"/>
              <a:t> </a:t>
            </a:r>
          </a:p>
        </p:txBody>
      </p:sp>
      <p:sp>
        <p:nvSpPr>
          <p:cNvPr id="4" name="Slide Number Placeholder 3"/>
          <p:cNvSpPr>
            <a:spLocks noGrp="1"/>
          </p:cNvSpPr>
          <p:nvPr>
            <p:ph type="sldNum" sz="quarter" idx="5"/>
          </p:nvPr>
        </p:nvSpPr>
        <p:spPr/>
        <p:txBody>
          <a:bodyPr/>
          <a:lstStyle/>
          <a:p>
            <a:fld id="{19F1ECAB-32CA-4709-A778-F52259E3F9E5}" type="slidenum">
              <a:rPr lang="en-US" smtClean="0"/>
              <a:t>14</a:t>
            </a:fld>
            <a:endParaRPr lang="en-US" dirty="0"/>
          </a:p>
        </p:txBody>
      </p:sp>
    </p:spTree>
    <p:extLst>
      <p:ext uri="{BB962C8B-B14F-4D97-AF65-F5344CB8AC3E}">
        <p14:creationId xmlns:p14="http://schemas.microsoft.com/office/powerpoint/2010/main" val="964857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Xxxx</a:t>
            </a:r>
            <a:r>
              <a:rPr lang="en-US" sz="1200" kern="1200" dirty="0">
                <a:solidFill>
                  <a:schemeClr val="tx1"/>
                </a:solidFill>
                <a:effectLst/>
                <a:latin typeface="+mn-lt"/>
                <a:ea typeface="+mn-ea"/>
                <a:cs typeface="+mn-cs"/>
              </a:rPr>
              <a:t> County will maintain a roster of employees and volunteers who are trained as shelter workers and will periodically update their contact information. (See Appendix E) The shelter team should consist of persons who can deal sensitively with a diverse shelter population based on the demographics of </a:t>
            </a:r>
            <a:r>
              <a:rPr lang="en-US" sz="1200" kern="1200" dirty="0" err="1">
                <a:solidFill>
                  <a:schemeClr val="tx1"/>
                </a:solidFill>
                <a:effectLst/>
                <a:latin typeface="+mn-lt"/>
                <a:ea typeface="+mn-ea"/>
                <a:cs typeface="+mn-cs"/>
              </a:rPr>
              <a:t>Xxxx</a:t>
            </a:r>
            <a:r>
              <a:rPr lang="en-US" sz="1200" kern="1200" dirty="0">
                <a:solidFill>
                  <a:schemeClr val="tx1"/>
                </a:solidFill>
                <a:effectLst/>
                <a:latin typeface="+mn-lt"/>
                <a:ea typeface="+mn-ea"/>
                <a:cs typeface="+mn-cs"/>
              </a:rPr>
              <a:t> County. </a:t>
            </a:r>
          </a:p>
          <a:p>
            <a:endParaRPr lang="en-US" dirty="0"/>
          </a:p>
          <a:p>
            <a:r>
              <a:rPr lang="en-US" dirty="0"/>
              <a:t>Explain Shelter Management (get county buy-in)</a:t>
            </a:r>
          </a:p>
          <a:p>
            <a:r>
              <a:rPr lang="en-US" dirty="0"/>
              <a:t>Explain Shelter Registration (get county buy-in)</a:t>
            </a:r>
          </a:p>
          <a:p>
            <a:r>
              <a:rPr lang="en-US" dirty="0"/>
              <a:t>Explain Feeding Procedures (county should provide this information)</a:t>
            </a:r>
          </a:p>
          <a:p>
            <a:r>
              <a:rPr lang="en-US" dirty="0"/>
              <a:t>Explain Living Space Requirements (get county buy-in)</a:t>
            </a:r>
          </a:p>
          <a:p>
            <a:r>
              <a:rPr lang="en-US" dirty="0"/>
              <a:t>Explain Logistics (county should provide this information</a:t>
            </a:r>
          </a:p>
          <a:p>
            <a:r>
              <a:rPr lang="en-US" dirty="0"/>
              <a:t>Discuss Health Services (county should provide this information)</a:t>
            </a:r>
          </a:p>
          <a:p>
            <a:endParaRPr lang="en-US" dirty="0"/>
          </a:p>
        </p:txBody>
      </p:sp>
      <p:sp>
        <p:nvSpPr>
          <p:cNvPr id="4" name="Slide Number Placeholder 3"/>
          <p:cNvSpPr>
            <a:spLocks noGrp="1"/>
          </p:cNvSpPr>
          <p:nvPr>
            <p:ph type="sldNum" sz="quarter" idx="5"/>
          </p:nvPr>
        </p:nvSpPr>
        <p:spPr/>
        <p:txBody>
          <a:bodyPr/>
          <a:lstStyle/>
          <a:p>
            <a:fld id="{19F1ECAB-32CA-4709-A778-F52259E3F9E5}" type="slidenum">
              <a:rPr lang="en-US" smtClean="0"/>
              <a:t>15</a:t>
            </a:fld>
            <a:endParaRPr lang="en-US"/>
          </a:p>
        </p:txBody>
      </p:sp>
    </p:spTree>
    <p:extLst>
      <p:ext uri="{BB962C8B-B14F-4D97-AF65-F5344CB8AC3E}">
        <p14:creationId xmlns:p14="http://schemas.microsoft.com/office/powerpoint/2010/main" val="3654941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Phases are used to group similar activities and aid understanding. The phases of a notice event include actions prior to the incident that increase readiness and available resources in preparation for the event. No-notice events will not include phases 1b and 1c. The sheltering phases are imbedded in the three Operational Phases.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9F1ECAB-32CA-4709-A778-F52259E3F9E5}" type="slidenum">
              <a:rPr lang="en-US" smtClean="0"/>
              <a:t>16</a:t>
            </a:fld>
            <a:endParaRPr lang="en-US"/>
          </a:p>
        </p:txBody>
      </p:sp>
    </p:spTree>
    <p:extLst>
      <p:ext uri="{BB962C8B-B14F-4D97-AF65-F5344CB8AC3E}">
        <p14:creationId xmlns:p14="http://schemas.microsoft.com/office/powerpoint/2010/main" val="602270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XXXX County may use a cadre of facilities as shelters.  For example, a local church may be converted into a shelter as needed. </a:t>
            </a:r>
          </a:p>
          <a:p>
            <a:r>
              <a:rPr lang="en-US" dirty="0"/>
              <a:t>Make sure to discuss/define Non-Congregate Sheltering</a:t>
            </a:r>
          </a:p>
        </p:txBody>
      </p:sp>
      <p:sp>
        <p:nvSpPr>
          <p:cNvPr id="4" name="Slide Number Placeholder 3"/>
          <p:cNvSpPr>
            <a:spLocks noGrp="1"/>
          </p:cNvSpPr>
          <p:nvPr>
            <p:ph type="sldNum" sz="quarter" idx="5"/>
          </p:nvPr>
        </p:nvSpPr>
        <p:spPr/>
        <p:txBody>
          <a:bodyPr/>
          <a:lstStyle/>
          <a:p>
            <a:fld id="{19F1ECAB-32CA-4709-A778-F52259E3F9E5}" type="slidenum">
              <a:rPr lang="en-US" smtClean="0"/>
              <a:t>17</a:t>
            </a:fld>
            <a:endParaRPr lang="en-US"/>
          </a:p>
        </p:txBody>
      </p:sp>
    </p:spTree>
    <p:extLst>
      <p:ext uri="{BB962C8B-B14F-4D97-AF65-F5344CB8AC3E}">
        <p14:creationId xmlns:p14="http://schemas.microsoft.com/office/powerpoint/2010/main" val="2100257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Local Government Responsibility – Shelter is the responsibility of the local government and this responsibility cannot be delegated. As such, </a:t>
            </a:r>
            <a:r>
              <a:rPr lang="en-US" sz="1200" kern="1200" dirty="0" err="1">
                <a:solidFill>
                  <a:schemeClr val="tx1"/>
                </a:solidFill>
                <a:effectLst/>
                <a:latin typeface="+mn-lt"/>
                <a:ea typeface="+mn-ea"/>
                <a:cs typeface="+mn-cs"/>
              </a:rPr>
              <a:t>Xxxx</a:t>
            </a:r>
            <a:r>
              <a:rPr lang="en-US" sz="1200" kern="1200" dirty="0">
                <a:solidFill>
                  <a:schemeClr val="tx1"/>
                </a:solidFill>
                <a:effectLst/>
                <a:latin typeface="+mn-lt"/>
                <a:ea typeface="+mn-ea"/>
                <a:cs typeface="+mn-cs"/>
              </a:rPr>
              <a:t> County will provide a County staff person to coordinate and assist Red Cross during shelter activation. This County staff person will also ensure that individuals seeking shelter fill out the County Shelter Registration Form as well as the Red Cross Shelter Registration form.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Assist and Provide – the local jurisdiction will assist Red Cross as needed to ensure that adequate food supplies, equipment, staff and services are available to launch and sustain shelter operations. This shall include providing a </a:t>
            </a:r>
            <a:r>
              <a:rPr lang="en-US" sz="1200" kern="1200" dirty="0" err="1">
                <a:solidFill>
                  <a:schemeClr val="tx1"/>
                </a:solidFill>
                <a:effectLst/>
                <a:latin typeface="+mn-lt"/>
                <a:ea typeface="+mn-ea"/>
                <a:cs typeface="+mn-cs"/>
              </a:rPr>
              <a:t>Xxxx</a:t>
            </a:r>
            <a:r>
              <a:rPr lang="en-US" sz="1200" kern="1200" dirty="0">
                <a:solidFill>
                  <a:schemeClr val="tx1"/>
                </a:solidFill>
                <a:effectLst/>
                <a:latin typeface="+mn-lt"/>
                <a:ea typeface="+mn-ea"/>
                <a:cs typeface="+mn-cs"/>
              </a:rPr>
              <a:t> County Sheriff’s deputy for security, as well as coordinating needs and requests with the County EOC Logistics section.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Costs – The Red Cross will pay costs that the Red Cross independently incurs.</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American Red Cross should be notified </a:t>
            </a:r>
            <a:r>
              <a:rPr lang="en-US" sz="1200" b="1" kern="1200" dirty="0">
                <a:solidFill>
                  <a:schemeClr val="tx1"/>
                </a:solidFill>
                <a:effectLst/>
                <a:latin typeface="+mn-lt"/>
                <a:ea typeface="+mn-ea"/>
                <a:cs typeface="+mn-cs"/>
              </a:rPr>
              <a:t>72 hours</a:t>
            </a:r>
            <a:r>
              <a:rPr lang="en-US" sz="1200" kern="1200" dirty="0">
                <a:solidFill>
                  <a:schemeClr val="tx1"/>
                </a:solidFill>
                <a:effectLst/>
                <a:latin typeface="+mn-lt"/>
                <a:ea typeface="+mn-ea"/>
                <a:cs typeface="+mn-cs"/>
              </a:rPr>
              <a:t> prior to opening of a shelter.</a:t>
            </a:r>
            <a:endParaRPr lang="en-US" sz="1100" kern="1200" dirty="0">
              <a:solidFill>
                <a:schemeClr val="tx1"/>
              </a:solidFill>
              <a:effectLst/>
              <a:latin typeface="+mn-lt"/>
              <a:ea typeface="+mn-ea"/>
              <a:cs typeface="+mn-cs"/>
            </a:endParaRPr>
          </a:p>
          <a:p>
            <a:pPr marL="457200" marR="0" lvl="1" indent="0" algn="just">
              <a:spcBef>
                <a:spcPts val="0"/>
              </a:spcBef>
              <a:spcAft>
                <a:spcPts val="0"/>
              </a:spcAft>
              <a:buSzPts val="1200"/>
              <a:buFont typeface="Times New Roman" panose="02020603050405020304" pitchFamily="18" charset="0"/>
              <a:buNone/>
              <a:tabLst>
                <a:tab pos="685800" algn="l"/>
              </a:tabLst>
            </a:pPr>
            <a:endParaRPr lang="en-US" dirty="0"/>
          </a:p>
        </p:txBody>
      </p:sp>
      <p:sp>
        <p:nvSpPr>
          <p:cNvPr id="4" name="Slide Number Placeholder 3"/>
          <p:cNvSpPr>
            <a:spLocks noGrp="1"/>
          </p:cNvSpPr>
          <p:nvPr>
            <p:ph type="sldNum" sz="quarter" idx="5"/>
          </p:nvPr>
        </p:nvSpPr>
        <p:spPr/>
        <p:txBody>
          <a:bodyPr/>
          <a:lstStyle/>
          <a:p>
            <a:fld id="{19F1ECAB-32CA-4709-A778-F52259E3F9E5}" type="slidenum">
              <a:rPr lang="en-US" smtClean="0"/>
              <a:t>18</a:t>
            </a:fld>
            <a:endParaRPr lang="en-US"/>
          </a:p>
        </p:txBody>
      </p:sp>
    </p:spTree>
    <p:extLst>
      <p:ext uri="{BB962C8B-B14F-4D97-AF65-F5344CB8AC3E}">
        <p14:creationId xmlns:p14="http://schemas.microsoft.com/office/powerpoint/2010/main" val="3811936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arenBoth"/>
            </a:pPr>
            <a:r>
              <a:rPr lang="en-US" dirty="0"/>
              <a:t>Activate the </a:t>
            </a:r>
            <a:r>
              <a:rPr lang="en-US" dirty="0" err="1">
                <a:solidFill>
                  <a:srgbClr val="FF0000"/>
                </a:solidFill>
              </a:rPr>
              <a:t>Xxxx</a:t>
            </a:r>
            <a:r>
              <a:rPr lang="en-US" dirty="0"/>
              <a:t> County Shelter Task Force – </a:t>
            </a:r>
            <a:r>
              <a:rPr lang="en-US" dirty="0" err="1">
                <a:solidFill>
                  <a:srgbClr val="FF0000"/>
                </a:solidFill>
              </a:rPr>
              <a:t>Xxxx</a:t>
            </a:r>
            <a:r>
              <a:rPr lang="en-US" dirty="0">
                <a:solidFill>
                  <a:srgbClr val="FF0000"/>
                </a:solidFill>
              </a:rPr>
              <a:t> </a:t>
            </a:r>
            <a:r>
              <a:rPr lang="en-US" dirty="0"/>
              <a:t>County will activate their employees and </a:t>
            </a:r>
          </a:p>
          <a:p>
            <a:r>
              <a:rPr lang="en-US" dirty="0"/>
              <a:t>      volunteers who are trained to open and run a shelter.</a:t>
            </a:r>
          </a:p>
          <a:p>
            <a:pPr marL="342900" indent="-342900">
              <a:buAutoNum type="arabicParenBoth" startAt="2"/>
            </a:pPr>
            <a:r>
              <a:rPr lang="en-US" dirty="0"/>
              <a:t>Deploy – </a:t>
            </a:r>
            <a:r>
              <a:rPr lang="en-US" dirty="0" err="1">
                <a:solidFill>
                  <a:srgbClr val="FF0000"/>
                </a:solidFill>
              </a:rPr>
              <a:t>Xxxx</a:t>
            </a:r>
            <a:r>
              <a:rPr lang="en-US" dirty="0">
                <a:solidFill>
                  <a:srgbClr val="FF0000"/>
                </a:solidFill>
              </a:rPr>
              <a:t> </a:t>
            </a:r>
            <a:r>
              <a:rPr lang="en-US" dirty="0"/>
              <a:t>County will deploy staff and support personnel, along with startup supplies, to open and </a:t>
            </a:r>
          </a:p>
          <a:p>
            <a:r>
              <a:rPr lang="en-US" dirty="0"/>
              <a:t>      run the shelter.</a:t>
            </a:r>
          </a:p>
          <a:p>
            <a:endParaRPr lang="en-US" dirty="0"/>
          </a:p>
          <a:p>
            <a:pPr marL="342900" indent="-342900">
              <a:buAutoNum type="arabicParenBoth" startAt="3"/>
            </a:pPr>
            <a:r>
              <a:rPr lang="en-US" dirty="0"/>
              <a:t>Additional Personnel – </a:t>
            </a:r>
            <a:r>
              <a:rPr lang="en-US" dirty="0" err="1">
                <a:solidFill>
                  <a:srgbClr val="FF0000"/>
                </a:solidFill>
              </a:rPr>
              <a:t>Xxxx</a:t>
            </a:r>
            <a:r>
              <a:rPr lang="en-US" dirty="0"/>
              <a:t> County will request additional shelter staff as needed from their trained </a:t>
            </a:r>
          </a:p>
          <a:p>
            <a:r>
              <a:rPr lang="en-US" dirty="0"/>
              <a:t>      pool of employees and volunteers or will request additional staff from the neighboring counties through </a:t>
            </a:r>
          </a:p>
          <a:p>
            <a:r>
              <a:rPr lang="en-US" dirty="0"/>
              <a:t>      Mutual Aid Agreements.</a:t>
            </a:r>
          </a:p>
          <a:p>
            <a:endParaRPr lang="en-US" dirty="0"/>
          </a:p>
          <a:p>
            <a:endParaRPr lang="en-US" dirty="0"/>
          </a:p>
        </p:txBody>
      </p:sp>
      <p:sp>
        <p:nvSpPr>
          <p:cNvPr id="4" name="Slide Number Placeholder 3"/>
          <p:cNvSpPr>
            <a:spLocks noGrp="1"/>
          </p:cNvSpPr>
          <p:nvPr>
            <p:ph type="sldNum" sz="quarter" idx="5"/>
          </p:nvPr>
        </p:nvSpPr>
        <p:spPr/>
        <p:txBody>
          <a:bodyPr/>
          <a:lstStyle/>
          <a:p>
            <a:fld id="{19F1ECAB-32CA-4709-A778-F52259E3F9E5}" type="slidenum">
              <a:rPr lang="en-US" smtClean="0"/>
              <a:t>19</a:t>
            </a:fld>
            <a:endParaRPr lang="en-US"/>
          </a:p>
        </p:txBody>
      </p:sp>
    </p:spTree>
    <p:extLst>
      <p:ext uri="{BB962C8B-B14F-4D97-AF65-F5344CB8AC3E}">
        <p14:creationId xmlns:p14="http://schemas.microsoft.com/office/powerpoint/2010/main" val="538203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tabLst>
                <a:tab pos="0" algn="l"/>
              </a:tabLst>
            </a:pPr>
            <a:endParaRPr lang="en-US" dirty="0">
              <a:ea typeface="Times New Roman" panose="02020603050405020304" pitchFamily="18" charset="0"/>
              <a:cs typeface="Times New Roman" panose="02020603050405020304" pitchFamily="18" charset="0"/>
            </a:endParaRPr>
          </a:p>
          <a:p>
            <a:pPr marL="457200" marR="457200">
              <a:spcBef>
                <a:spcPts val="0"/>
              </a:spcBef>
              <a:spcAft>
                <a:spcPts val="0"/>
              </a:spcAft>
            </a:pPr>
            <a:r>
              <a:rPr lang="en-US" dirty="0">
                <a:ea typeface="Calibri" panose="020F0502020204030204" pitchFamily="34" charset="0"/>
              </a:rPr>
              <a:t> </a:t>
            </a:r>
            <a:endParaRPr lang="en-US" dirty="0">
              <a:effectLs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9F1ECAB-32CA-4709-A778-F52259E3F9E5}" type="slidenum">
              <a:rPr lang="en-US" smtClean="0"/>
              <a:t>20</a:t>
            </a:fld>
            <a:endParaRPr lang="en-US"/>
          </a:p>
        </p:txBody>
      </p:sp>
    </p:spTree>
    <p:extLst>
      <p:ext uri="{BB962C8B-B14F-4D97-AF65-F5344CB8AC3E}">
        <p14:creationId xmlns:p14="http://schemas.microsoft.com/office/powerpoint/2010/main" val="1531196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*Counties should develop their own Shelter Opening Checklist</a:t>
            </a:r>
          </a:p>
          <a:p>
            <a:r>
              <a:rPr lang="en-US" dirty="0"/>
              <a:t> </a:t>
            </a:r>
          </a:p>
          <a:p>
            <a:r>
              <a:rPr lang="en-US" dirty="0"/>
              <a:t>Additional Shelter Opening Procedures include:  </a:t>
            </a:r>
          </a:p>
          <a:p>
            <a:endParaRPr lang="en-US" dirty="0"/>
          </a:p>
          <a:p>
            <a:pPr marL="342900" marR="0" lvl="0" indent="-342900" algn="just">
              <a:lnSpc>
                <a:spcPct val="115000"/>
              </a:lnSpc>
              <a:spcBef>
                <a:spcPts val="0"/>
              </a:spcBef>
              <a:spcAft>
                <a:spcPts val="0"/>
              </a:spcAft>
              <a:buFont typeface="Symbol" panose="05050102010706020507" pitchFamily="18" charset="2"/>
              <a:buChar char=""/>
              <a:tabLst>
                <a:tab pos="457200" algn="l"/>
                <a:tab pos="685800" algn="l"/>
              </a:tabLst>
            </a:pPr>
            <a:r>
              <a:rPr lang="en-US" dirty="0">
                <a:ea typeface="Times New Roman" panose="02020603050405020304" pitchFamily="18" charset="0"/>
              </a:rPr>
              <a:t>Set up Welcome/Registration Desk (“access choke</a:t>
            </a:r>
            <a:r>
              <a:rPr lang="en-US" spc="-20" dirty="0">
                <a:ea typeface="Times New Roman" panose="02020603050405020304" pitchFamily="18" charset="0"/>
              </a:rPr>
              <a:t> </a:t>
            </a:r>
            <a:r>
              <a:rPr lang="en-US" dirty="0">
                <a:ea typeface="Times New Roman" panose="02020603050405020304" pitchFamily="18" charset="0"/>
              </a:rPr>
              <a:t>point”).</a:t>
            </a:r>
          </a:p>
          <a:p>
            <a:pPr marL="800100" lvl="1" indent="-342900" algn="just">
              <a:lnSpc>
                <a:spcPct val="115000"/>
              </a:lnSpc>
              <a:buFont typeface="Courier New" panose="02070309020205020404" pitchFamily="49" charset="0"/>
              <a:buChar char="o"/>
              <a:tabLst>
                <a:tab pos="685800" algn="l"/>
              </a:tabLst>
            </a:pPr>
            <a:r>
              <a:rPr lang="en-US" i="1" dirty="0">
                <a:solidFill>
                  <a:srgbClr val="FF0000"/>
                </a:solidFill>
                <a:ea typeface="Times New Roman" panose="02020603050405020304" pitchFamily="18" charset="0"/>
              </a:rPr>
              <a:t>Ensure proper dormitory space allocation per client (110 sq. ft. / keep 6-foot separation between edges of each cot and arrange cots</a:t>
            </a:r>
            <a:r>
              <a:rPr lang="en-US" i="1" spc="-30" dirty="0">
                <a:solidFill>
                  <a:srgbClr val="FF0000"/>
                </a:solidFill>
                <a:ea typeface="Times New Roman" panose="02020603050405020304" pitchFamily="18" charset="0"/>
              </a:rPr>
              <a:t> </a:t>
            </a:r>
            <a:r>
              <a:rPr lang="en-US" i="1" dirty="0">
                <a:solidFill>
                  <a:srgbClr val="FF0000"/>
                </a:solidFill>
                <a:ea typeface="Times New Roman" panose="02020603050405020304" pitchFamily="18" charset="0"/>
              </a:rPr>
              <a:t>“head-to-toe”).</a:t>
            </a:r>
            <a:endParaRPr lang="en-US" dirty="0">
              <a:ea typeface="Times New Roman" panose="02020603050405020304" pitchFamily="18" charset="0"/>
            </a:endParaRPr>
          </a:p>
          <a:p>
            <a:pPr marL="800100" lvl="1" indent="-342900" algn="just">
              <a:lnSpc>
                <a:spcPct val="115000"/>
              </a:lnSpc>
              <a:buFont typeface="Courier New" panose="02070309020205020404" pitchFamily="49" charset="0"/>
              <a:buChar char="o"/>
              <a:tabLst>
                <a:tab pos="685800" algn="l"/>
              </a:tabLst>
            </a:pPr>
            <a:r>
              <a:rPr lang="en-US" i="1" dirty="0">
                <a:solidFill>
                  <a:srgbClr val="FF0000"/>
                </a:solidFill>
                <a:ea typeface="Times New Roman" panose="02020603050405020304" pitchFamily="18" charset="0"/>
              </a:rPr>
              <a:t>Allow families </a:t>
            </a:r>
            <a:r>
              <a:rPr lang="en-US" i="1" spc="-20" dirty="0">
                <a:solidFill>
                  <a:srgbClr val="FF0000"/>
                </a:solidFill>
                <a:ea typeface="Times New Roman" panose="02020603050405020304" pitchFamily="18" charset="0"/>
              </a:rPr>
              <a:t>to </a:t>
            </a:r>
            <a:r>
              <a:rPr lang="en-US" i="1" dirty="0">
                <a:solidFill>
                  <a:srgbClr val="FF0000"/>
                </a:solidFill>
                <a:ea typeface="Times New Roman" panose="02020603050405020304" pitchFamily="18" charset="0"/>
              </a:rPr>
              <a:t>move their cots closer together.</a:t>
            </a:r>
            <a:endParaRPr lang="en-US" dirty="0">
              <a:ea typeface="Times New Roman" panose="02020603050405020304" pitchFamily="18" charset="0"/>
            </a:endParaRPr>
          </a:p>
          <a:p>
            <a:pPr marL="800100" lvl="1" indent="-342900" algn="just">
              <a:lnSpc>
                <a:spcPct val="115000"/>
              </a:lnSpc>
              <a:buFont typeface="Courier New" panose="02070309020205020404" pitchFamily="49" charset="0"/>
              <a:buChar char="o"/>
              <a:tabLst>
                <a:tab pos="685800" algn="l"/>
              </a:tabLst>
            </a:pPr>
            <a:r>
              <a:rPr lang="en-US" dirty="0">
                <a:ea typeface="Times New Roman" panose="02020603050405020304" pitchFamily="18" charset="0"/>
              </a:rPr>
              <a:t>Establish food distribution and storage</a:t>
            </a:r>
            <a:r>
              <a:rPr lang="en-US" spc="15" dirty="0">
                <a:ea typeface="Times New Roman" panose="02020603050405020304" pitchFamily="18" charset="0"/>
              </a:rPr>
              <a:t> </a:t>
            </a:r>
            <a:r>
              <a:rPr lang="en-US" dirty="0">
                <a:ea typeface="Times New Roman" panose="02020603050405020304" pitchFamily="18" charset="0"/>
              </a:rPr>
              <a:t>areas.</a:t>
            </a:r>
          </a:p>
          <a:p>
            <a:pPr marL="800100" lvl="1" indent="-342900" algn="just">
              <a:lnSpc>
                <a:spcPct val="115000"/>
              </a:lnSpc>
              <a:buFont typeface="Courier New" panose="02070309020205020404" pitchFamily="49" charset="0"/>
              <a:buChar char="o"/>
              <a:tabLst>
                <a:tab pos="685800" algn="l"/>
              </a:tabLst>
            </a:pPr>
            <a:r>
              <a:rPr lang="en-US" dirty="0">
                <a:ea typeface="Times New Roman" panose="02020603050405020304" pitchFamily="18" charset="0"/>
              </a:rPr>
              <a:t>Establish </a:t>
            </a:r>
            <a:r>
              <a:rPr lang="en-US" spc="-15" dirty="0">
                <a:ea typeface="Times New Roman" panose="02020603050405020304" pitchFamily="18" charset="0"/>
              </a:rPr>
              <a:t>Red </a:t>
            </a:r>
            <a:r>
              <a:rPr lang="en-US" dirty="0">
                <a:ea typeface="Times New Roman" panose="02020603050405020304" pitchFamily="18" charset="0"/>
              </a:rPr>
              <a:t>Cross</a:t>
            </a:r>
            <a:r>
              <a:rPr lang="en-US" spc="10" dirty="0">
                <a:ea typeface="Times New Roman" panose="02020603050405020304" pitchFamily="18" charset="0"/>
              </a:rPr>
              <a:t> </a:t>
            </a:r>
            <a:r>
              <a:rPr lang="en-US" dirty="0">
                <a:ea typeface="Times New Roman" panose="02020603050405020304" pitchFamily="18" charset="0"/>
              </a:rPr>
              <a:t>office/area.</a:t>
            </a:r>
          </a:p>
          <a:p>
            <a:pPr marL="800100" lvl="1" indent="-342900" algn="just">
              <a:lnSpc>
                <a:spcPct val="115000"/>
              </a:lnSpc>
              <a:buFont typeface="Courier New" panose="02070309020205020404" pitchFamily="49" charset="0"/>
              <a:buChar char="o"/>
              <a:tabLst>
                <a:tab pos="685800" algn="l"/>
              </a:tabLst>
            </a:pPr>
            <a:r>
              <a:rPr lang="en-US" dirty="0">
                <a:ea typeface="Times New Roman" panose="02020603050405020304" pitchFamily="18" charset="0"/>
              </a:rPr>
              <a:t>Establish secure (locked) storage</a:t>
            </a:r>
            <a:r>
              <a:rPr lang="en-US" spc="5" dirty="0">
                <a:ea typeface="Times New Roman" panose="02020603050405020304" pitchFamily="18" charset="0"/>
              </a:rPr>
              <a:t> </a:t>
            </a:r>
            <a:r>
              <a:rPr lang="en-US" dirty="0">
                <a:ea typeface="Times New Roman" panose="02020603050405020304" pitchFamily="18" charset="0"/>
              </a:rPr>
              <a:t>room/area.</a:t>
            </a:r>
          </a:p>
          <a:p>
            <a:pPr marL="800100" lvl="1" indent="-342900" algn="just">
              <a:lnSpc>
                <a:spcPct val="115000"/>
              </a:lnSpc>
              <a:buFont typeface="Courier New" panose="02070309020205020404" pitchFamily="49" charset="0"/>
              <a:buChar char="o"/>
              <a:tabLst>
                <a:tab pos="685800" algn="l"/>
              </a:tabLst>
            </a:pPr>
            <a:r>
              <a:rPr lang="en-US" dirty="0">
                <a:ea typeface="Times New Roman" panose="02020603050405020304" pitchFamily="18" charset="0"/>
              </a:rPr>
              <a:t>Establish Disaster Health Services (DHS) or nurse room/private</a:t>
            </a:r>
            <a:r>
              <a:rPr lang="en-US" spc="-25" dirty="0">
                <a:ea typeface="Times New Roman" panose="02020603050405020304" pitchFamily="18" charset="0"/>
              </a:rPr>
              <a:t> </a:t>
            </a:r>
            <a:r>
              <a:rPr lang="en-US" dirty="0">
                <a:ea typeface="Times New Roman" panose="02020603050405020304" pitchFamily="18" charset="0"/>
              </a:rPr>
              <a:t>area.</a:t>
            </a:r>
          </a:p>
          <a:p>
            <a:pPr marL="800100" lvl="1" indent="-342900" algn="just">
              <a:lnSpc>
                <a:spcPct val="115000"/>
              </a:lnSpc>
              <a:buFont typeface="Courier New" panose="02070309020205020404" pitchFamily="49" charset="0"/>
              <a:buChar char="o"/>
              <a:tabLst>
                <a:tab pos="685800" algn="l"/>
              </a:tabLst>
            </a:pPr>
            <a:r>
              <a:rPr lang="en-US" dirty="0">
                <a:ea typeface="Times New Roman" panose="02020603050405020304" pitchFamily="18" charset="0"/>
              </a:rPr>
              <a:t>Ensure method for shelter residents and workers to regularly wash and/or sanitize</a:t>
            </a:r>
            <a:r>
              <a:rPr lang="en-US" spc="-120" dirty="0">
                <a:ea typeface="Times New Roman" panose="02020603050405020304" pitchFamily="18" charset="0"/>
              </a:rPr>
              <a:t> </a:t>
            </a:r>
            <a:r>
              <a:rPr lang="en-US" dirty="0">
                <a:ea typeface="Times New Roman" panose="02020603050405020304" pitchFamily="18" charset="0"/>
              </a:rPr>
              <a:t>hands.</a:t>
            </a:r>
          </a:p>
          <a:p>
            <a:pPr marL="800100" lvl="1" indent="-342900" algn="just">
              <a:lnSpc>
                <a:spcPct val="115000"/>
              </a:lnSpc>
              <a:buFont typeface="Courier New" panose="02070309020205020404" pitchFamily="49" charset="0"/>
              <a:buChar char="o"/>
              <a:tabLst>
                <a:tab pos="685800" algn="l"/>
              </a:tabLst>
            </a:pPr>
            <a:r>
              <a:rPr lang="en-US" dirty="0">
                <a:ea typeface="Times New Roman" panose="02020603050405020304" pitchFamily="18" charset="0"/>
              </a:rPr>
              <a:t>Attach refuse bag at end of each cot for clients to have individual waste</a:t>
            </a:r>
            <a:r>
              <a:rPr lang="en-US" spc="-80" dirty="0">
                <a:ea typeface="Times New Roman" panose="02020603050405020304" pitchFamily="18" charset="0"/>
              </a:rPr>
              <a:t> </a:t>
            </a:r>
            <a:r>
              <a:rPr lang="en-US" dirty="0">
                <a:ea typeface="Times New Roman" panose="02020603050405020304" pitchFamily="18" charset="0"/>
              </a:rPr>
              <a:t>receptacles.</a:t>
            </a:r>
          </a:p>
          <a:p>
            <a:endParaRPr lang="en-US" dirty="0"/>
          </a:p>
        </p:txBody>
      </p:sp>
      <p:sp>
        <p:nvSpPr>
          <p:cNvPr id="4" name="Slide Number Placeholder 3"/>
          <p:cNvSpPr>
            <a:spLocks noGrp="1"/>
          </p:cNvSpPr>
          <p:nvPr>
            <p:ph type="sldNum" sz="quarter" idx="5"/>
          </p:nvPr>
        </p:nvSpPr>
        <p:spPr/>
        <p:txBody>
          <a:bodyPr/>
          <a:lstStyle/>
          <a:p>
            <a:fld id="{19F1ECAB-32CA-4709-A778-F52259E3F9E5}" type="slidenum">
              <a:rPr lang="en-US" smtClean="0"/>
              <a:t>21</a:t>
            </a:fld>
            <a:endParaRPr lang="en-US"/>
          </a:p>
        </p:txBody>
      </p:sp>
    </p:spTree>
    <p:extLst>
      <p:ext uri="{BB962C8B-B14F-4D97-AF65-F5344CB8AC3E}">
        <p14:creationId xmlns:p14="http://schemas.microsoft.com/office/powerpoint/2010/main" val="2265732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Considerations for day-to-day shelter operations</a:t>
            </a:r>
          </a:p>
          <a:p>
            <a:pPr marL="342900" marR="0" lvl="0" indent="-342900" algn="just">
              <a:lnSpc>
                <a:spcPct val="115000"/>
              </a:lnSpc>
              <a:spcBef>
                <a:spcPts val="0"/>
              </a:spcBef>
              <a:spcAft>
                <a:spcPts val="0"/>
              </a:spcAft>
              <a:buFont typeface="Symbol" panose="05050102010706020507" pitchFamily="18" charset="2"/>
              <a:buChar char=""/>
              <a:tabLst>
                <a:tab pos="457200" algn="l"/>
              </a:tabLst>
            </a:pPr>
            <a:r>
              <a:rPr lang="en-US" i="1" dirty="0">
                <a:solidFill>
                  <a:srgbClr val="FF0000"/>
                </a:solidFill>
                <a:ea typeface="Times New Roman" panose="02020603050405020304" pitchFamily="18" charset="0"/>
              </a:rPr>
              <a:t>Ensure everyone (clients and staff) is screened twice a day and any time they arrive to or re-enter the shelter. </a:t>
            </a:r>
          </a:p>
          <a:p>
            <a:pPr marL="342900" marR="0" lvl="0" indent="-342900" algn="just">
              <a:lnSpc>
                <a:spcPct val="115000"/>
              </a:lnSpc>
              <a:spcBef>
                <a:spcPts val="0"/>
              </a:spcBef>
              <a:spcAft>
                <a:spcPts val="0"/>
              </a:spcAft>
              <a:buFont typeface="Symbol" panose="05050102010706020507" pitchFamily="18" charset="2"/>
              <a:buChar char=""/>
              <a:tabLst>
                <a:tab pos="457200" algn="l"/>
              </a:tabLst>
            </a:pPr>
            <a:r>
              <a:rPr lang="en-US" dirty="0">
                <a:ea typeface="Times New Roman" panose="02020603050405020304" pitchFamily="18" charset="0"/>
              </a:rPr>
              <a:t>Provide cell phone charging station.</a:t>
            </a:r>
          </a:p>
          <a:p>
            <a:pPr marL="342900" marR="0" lvl="0" indent="-342900" algn="just">
              <a:lnSpc>
                <a:spcPct val="115000"/>
              </a:lnSpc>
              <a:spcBef>
                <a:spcPts val="0"/>
              </a:spcBef>
              <a:spcAft>
                <a:spcPts val="0"/>
              </a:spcAft>
              <a:buFont typeface="Symbol" panose="05050102010706020507" pitchFamily="18" charset="2"/>
              <a:buChar char=""/>
              <a:tabLst>
                <a:tab pos="457200" algn="l"/>
              </a:tabLst>
            </a:pPr>
            <a:r>
              <a:rPr lang="en-US" i="1" dirty="0">
                <a:solidFill>
                  <a:srgbClr val="FF0000"/>
                </a:solidFill>
                <a:ea typeface="Times New Roman" panose="02020603050405020304" pitchFamily="18" charset="0"/>
              </a:rPr>
              <a:t>Support virtual service delivery.</a:t>
            </a:r>
            <a:endParaRPr lang="en-US" dirty="0">
              <a:ea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tabLst>
                <a:tab pos="457200" algn="l"/>
              </a:tabLst>
            </a:pPr>
            <a:r>
              <a:rPr lang="en-US" i="1" dirty="0">
                <a:solidFill>
                  <a:srgbClr val="FF0000"/>
                </a:solidFill>
                <a:ea typeface="Times New Roman" panose="02020603050405020304" pitchFamily="18" charset="0"/>
              </a:rPr>
              <a:t>Continually promote and enforce physical distancing (6 feet) and handwashing.</a:t>
            </a:r>
            <a:endParaRPr lang="en-US" dirty="0">
              <a:ea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tabLst>
                <a:tab pos="457200" algn="l"/>
              </a:tabLst>
            </a:pPr>
            <a:r>
              <a:rPr lang="en-US" i="1" dirty="0">
                <a:solidFill>
                  <a:srgbClr val="FF0000"/>
                </a:solidFill>
                <a:ea typeface="Times New Roman" panose="02020603050405020304" pitchFamily="18" charset="0"/>
              </a:rPr>
              <a:t>Provide communication flow with clients through announcements, reminders, text messages, etc.</a:t>
            </a:r>
            <a:endParaRPr lang="en-US" dirty="0">
              <a:ea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tabLst>
                <a:tab pos="457200" algn="l"/>
              </a:tabLst>
            </a:pPr>
            <a:r>
              <a:rPr lang="en-US" dirty="0">
                <a:ea typeface="Times New Roman" panose="02020603050405020304" pitchFamily="18" charset="0"/>
              </a:rPr>
              <a:t>Maintain and keep up-to-date shelter and manager logs, </a:t>
            </a:r>
            <a:r>
              <a:rPr lang="en-US" i="1" dirty="0">
                <a:solidFill>
                  <a:srgbClr val="FF0000"/>
                </a:solidFill>
                <a:ea typeface="Times New Roman" panose="02020603050405020304" pitchFamily="18" charset="0"/>
              </a:rPr>
              <a:t>screening logs, </a:t>
            </a:r>
            <a:r>
              <a:rPr lang="en-US" dirty="0">
                <a:ea typeface="Times New Roman" panose="02020603050405020304" pitchFamily="18" charset="0"/>
              </a:rPr>
              <a:t>and sign-in sheets.</a:t>
            </a:r>
          </a:p>
          <a:p>
            <a:pPr marL="342900" marR="0" lvl="0" indent="-342900" algn="just">
              <a:lnSpc>
                <a:spcPct val="115000"/>
              </a:lnSpc>
              <a:spcBef>
                <a:spcPts val="0"/>
              </a:spcBef>
              <a:spcAft>
                <a:spcPts val="0"/>
              </a:spcAft>
              <a:buFont typeface="Symbol" panose="05050102010706020507" pitchFamily="18" charset="2"/>
              <a:buChar char=""/>
              <a:tabLst>
                <a:tab pos="457200" algn="l"/>
              </a:tabLst>
            </a:pPr>
            <a:r>
              <a:rPr lang="en-US" i="1" dirty="0">
                <a:solidFill>
                  <a:srgbClr val="FF0000"/>
                </a:solidFill>
                <a:ea typeface="Times New Roman" panose="02020603050405020304" pitchFamily="18" charset="0"/>
              </a:rPr>
              <a:t>Maintain regular sanitation.</a:t>
            </a:r>
            <a:endParaRPr lang="en-US" dirty="0">
              <a:ea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tabLst>
                <a:tab pos="457200" algn="l"/>
              </a:tabLst>
            </a:pPr>
            <a:r>
              <a:rPr lang="en-US" dirty="0">
                <a:ea typeface="Times New Roman" panose="02020603050405020304" pitchFamily="18" charset="0"/>
              </a:rPr>
              <a:t>Maintain client counts, meal counts, supply inventory, and use counts.</a:t>
            </a:r>
          </a:p>
          <a:p>
            <a:pPr marL="342900" marR="0" lvl="0" indent="-342900" algn="just">
              <a:lnSpc>
                <a:spcPct val="115000"/>
              </a:lnSpc>
              <a:spcBef>
                <a:spcPts val="0"/>
              </a:spcBef>
              <a:spcAft>
                <a:spcPts val="0"/>
              </a:spcAft>
              <a:buFont typeface="Symbol" panose="05050102010706020507" pitchFamily="18" charset="2"/>
              <a:buChar char=""/>
              <a:tabLst>
                <a:tab pos="457200" algn="l"/>
              </a:tabLst>
            </a:pPr>
            <a:r>
              <a:rPr lang="en-US" i="1" dirty="0">
                <a:solidFill>
                  <a:srgbClr val="FF0000"/>
                </a:solidFill>
                <a:ea typeface="Times New Roman" panose="02020603050405020304" pitchFamily="18" charset="0"/>
              </a:rPr>
              <a:t>Seek ways to use clients as event-based volunteers (EBVs) and encourage their engagement.</a:t>
            </a:r>
            <a:endParaRPr lang="en-US" dirty="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9F1ECAB-32CA-4709-A778-F52259E3F9E5}" type="slidenum">
              <a:rPr lang="en-US" smtClean="0"/>
              <a:t>22</a:t>
            </a:fld>
            <a:endParaRPr lang="en-US"/>
          </a:p>
        </p:txBody>
      </p:sp>
    </p:spTree>
    <p:extLst>
      <p:ext uri="{BB962C8B-B14F-4D97-AF65-F5344CB8AC3E}">
        <p14:creationId xmlns:p14="http://schemas.microsoft.com/office/powerpoint/2010/main" val="90430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F1ECAB-32CA-4709-A778-F52259E3F9E5}" type="slidenum">
              <a:rPr lang="en-US" smtClean="0"/>
              <a:t>23</a:t>
            </a:fld>
            <a:endParaRPr lang="en-US"/>
          </a:p>
        </p:txBody>
      </p:sp>
    </p:spTree>
    <p:extLst>
      <p:ext uri="{BB962C8B-B14F-4D97-AF65-F5344CB8AC3E}">
        <p14:creationId xmlns:p14="http://schemas.microsoft.com/office/powerpoint/2010/main" val="3176919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just" defTabSz="914400" rtl="0" eaLnBrk="1" fontAlgn="auto" latinLnBrk="0" hangingPunct="1">
              <a:lnSpc>
                <a:spcPct val="100000"/>
              </a:lnSpc>
              <a:spcBef>
                <a:spcPts val="0"/>
              </a:spcBef>
              <a:spcAft>
                <a:spcPts val="0"/>
              </a:spcAft>
              <a:buClrTx/>
              <a:buSzTx/>
              <a:buFontTx/>
              <a:buNone/>
              <a:tabLst>
                <a:tab pos="457200" algn="l"/>
              </a:tabLst>
              <a:defRPr/>
            </a:pPr>
            <a:r>
              <a:rPr kumimoji="0" lang="en-US" sz="1600" b="0" i="0" u="none" strike="noStrike" kern="1200" cap="none" spc="0" normalizeH="0" baseline="0" noProof="0" dirty="0">
                <a:ln>
                  <a:noFill/>
                </a:ln>
                <a:solidFill>
                  <a:srgbClr val="C00000"/>
                </a:solidFill>
                <a:effectLst/>
                <a:uLnTx/>
                <a:uFillTx/>
                <a:latin typeface="+mn-lt"/>
                <a:ea typeface="Times New Roman" panose="02020603050405020304" pitchFamily="18" charset="0"/>
                <a:cs typeface="+mn-cs"/>
              </a:rPr>
              <a:t> </a:t>
            </a:r>
            <a:r>
              <a:rPr kumimoji="0" lang="en-US" sz="1600" b="0" i="1" u="none" strike="noStrike" kern="1200" cap="none" spc="0" normalizeH="0" baseline="0" noProof="0" dirty="0">
                <a:ln>
                  <a:noFill/>
                </a:ln>
                <a:solidFill>
                  <a:srgbClr val="C00000"/>
                </a:solidFill>
                <a:effectLst/>
                <a:uLnTx/>
                <a:uFillTx/>
                <a:latin typeface="+mn-lt"/>
                <a:ea typeface="Times New Roman" panose="02020603050405020304" pitchFamily="18" charset="0"/>
                <a:cs typeface="+mn-cs"/>
              </a:rPr>
              <a:t>[What mechanisms does the county have to update the public on shelter capacity and availability as people and animals are coming to the shelter?]</a:t>
            </a:r>
            <a:r>
              <a:rPr kumimoji="0" lang="en-US" sz="1600" b="0" i="0" u="none" strike="noStrike" kern="1200" cap="none" spc="0" normalizeH="0" baseline="0" noProof="0" dirty="0">
                <a:ln>
                  <a:noFill/>
                </a:ln>
                <a:solidFill>
                  <a:prstClr val="black"/>
                </a:solidFill>
                <a:effectLst/>
                <a:uLnTx/>
                <a:uFillTx/>
                <a:latin typeface="+mn-lt"/>
                <a:ea typeface="Times New Roman" panose="02020603050405020304" pitchFamily="18" charset="0"/>
                <a:cs typeface="+mn-cs"/>
              </a:rPr>
              <a:t> </a:t>
            </a:r>
            <a:r>
              <a:rPr kumimoji="0" lang="en-US" sz="1600" b="1" i="1" u="none" strike="noStrike" kern="1200" cap="none" spc="0" normalizeH="0" baseline="0" noProof="0" dirty="0">
                <a:ln>
                  <a:noFill/>
                </a:ln>
                <a:solidFill>
                  <a:prstClr val="black"/>
                </a:solidFill>
                <a:effectLst/>
                <a:uLnTx/>
                <a:uFillTx/>
                <a:latin typeface="+mn-lt"/>
                <a:ea typeface="Times New Roman" panose="02020603050405020304" pitchFamily="18" charset="0"/>
                <a:cs typeface="+mn-cs"/>
              </a:rPr>
              <a:t>This plan describes the coordination steps and implementation procedures necessary to meet the shelter support requirements within</a:t>
            </a:r>
            <a:r>
              <a:rPr kumimoji="0" lang="en-US" sz="1600" b="1" i="1" u="none" strike="noStrike" kern="1200" cap="none" spc="0" normalizeH="0" baseline="0" noProof="0" dirty="0">
                <a:ln>
                  <a:noFill/>
                </a:ln>
                <a:solidFill>
                  <a:srgbClr val="FF0000"/>
                </a:solidFill>
                <a:effectLst/>
                <a:uLnTx/>
                <a:uFillTx/>
                <a:latin typeface="+mn-lt"/>
                <a:ea typeface="Times New Roman" panose="02020603050405020304" pitchFamily="18" charset="0"/>
                <a:cs typeface="+mn-cs"/>
              </a:rPr>
              <a:t> </a:t>
            </a:r>
            <a:r>
              <a:rPr kumimoji="0" lang="en-US" sz="1600" b="1" i="1" u="none" strike="noStrike" kern="1200" cap="none" spc="0" normalizeH="0" baseline="0" noProof="0" dirty="0" err="1">
                <a:ln>
                  <a:noFill/>
                </a:ln>
                <a:solidFill>
                  <a:srgbClr val="FF0000"/>
                </a:solidFill>
                <a:effectLst/>
                <a:uLnTx/>
                <a:uFillTx/>
                <a:latin typeface="+mn-lt"/>
                <a:ea typeface="Times New Roman" panose="02020603050405020304" pitchFamily="18" charset="0"/>
                <a:cs typeface="+mn-cs"/>
              </a:rPr>
              <a:t>Xxxx</a:t>
            </a:r>
            <a:r>
              <a:rPr kumimoji="0" lang="en-US" sz="1600" b="1" i="1" u="none" strike="noStrike" kern="1200" cap="none" spc="0" normalizeH="0" baseline="0" noProof="0" dirty="0">
                <a:ln>
                  <a:noFill/>
                </a:ln>
                <a:solidFill>
                  <a:srgbClr val="FF0000"/>
                </a:solidFill>
                <a:effectLst/>
                <a:uLnTx/>
                <a:uFillTx/>
                <a:latin typeface="+mn-lt"/>
                <a:ea typeface="Times New Roman" panose="02020603050405020304" pitchFamily="18" charset="0"/>
                <a:cs typeface="+mn-cs"/>
              </a:rPr>
              <a:t> </a:t>
            </a:r>
            <a:r>
              <a:rPr kumimoji="0" lang="en-US" sz="1600" b="1" i="1" u="none" strike="noStrike" kern="1200" cap="none" spc="0" normalizeH="0" baseline="0" noProof="0" dirty="0">
                <a:ln>
                  <a:noFill/>
                </a:ln>
                <a:solidFill>
                  <a:prstClr val="black"/>
                </a:solidFill>
                <a:effectLst/>
                <a:uLnTx/>
                <a:uFillTx/>
                <a:latin typeface="+mn-lt"/>
                <a:ea typeface="Times New Roman" panose="02020603050405020304" pitchFamily="18" charset="0"/>
                <a:cs typeface="+mn-cs"/>
              </a:rPr>
              <a:t>County in order to support your county and respond to the needs of the population affected by an incident.</a:t>
            </a:r>
            <a:endParaRPr kumimoji="0" lang="en-US" sz="1400" b="1" i="1" u="none" strike="noStrike" kern="1200" cap="none" spc="0" normalizeH="0" baseline="0" noProof="0" dirty="0">
              <a:ln>
                <a:noFill/>
              </a:ln>
              <a:solidFill>
                <a:prstClr val="black"/>
              </a:solidFill>
              <a:effectLst/>
              <a:uLnTx/>
              <a:uFillTx/>
              <a:latin typeface="+mn-lt"/>
              <a:ea typeface="Times New Roman" panose="02020603050405020304" pitchFamily="18" charset="0"/>
              <a:cs typeface="+mn-cs"/>
            </a:endParaRPr>
          </a:p>
          <a:p>
            <a:endParaRPr lang="en-US" dirty="0">
              <a:solidFill>
                <a:srgbClr val="C00000"/>
              </a:solidFill>
            </a:endParaRPr>
          </a:p>
        </p:txBody>
      </p:sp>
      <p:sp>
        <p:nvSpPr>
          <p:cNvPr id="4" name="Slide Number Placeholder 3"/>
          <p:cNvSpPr>
            <a:spLocks noGrp="1"/>
          </p:cNvSpPr>
          <p:nvPr>
            <p:ph type="sldNum" sz="quarter" idx="5"/>
          </p:nvPr>
        </p:nvSpPr>
        <p:spPr/>
        <p:txBody>
          <a:bodyPr/>
          <a:lstStyle/>
          <a:p>
            <a:fld id="{19F1ECAB-32CA-4709-A778-F52259E3F9E5}" type="slidenum">
              <a:rPr lang="en-US" smtClean="0"/>
              <a:t>6</a:t>
            </a:fld>
            <a:endParaRPr lang="en-US"/>
          </a:p>
        </p:txBody>
      </p:sp>
    </p:spTree>
    <p:extLst>
      <p:ext uri="{BB962C8B-B14F-4D97-AF65-F5344CB8AC3E}">
        <p14:creationId xmlns:p14="http://schemas.microsoft.com/office/powerpoint/2010/main" val="2563216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Table 2: Sheltering Considerations (Pre-Incident and Initial Response)</a:t>
            </a:r>
          </a:p>
          <a:p>
            <a:endParaRPr lang="en-US" dirty="0"/>
          </a:p>
        </p:txBody>
      </p:sp>
      <p:sp>
        <p:nvSpPr>
          <p:cNvPr id="4" name="Slide Number Placeholder 3"/>
          <p:cNvSpPr>
            <a:spLocks noGrp="1"/>
          </p:cNvSpPr>
          <p:nvPr>
            <p:ph type="sldNum" sz="quarter" idx="5"/>
          </p:nvPr>
        </p:nvSpPr>
        <p:spPr/>
        <p:txBody>
          <a:bodyPr/>
          <a:lstStyle/>
          <a:p>
            <a:fld id="{19F1ECAB-32CA-4709-A778-F52259E3F9E5}" type="slidenum">
              <a:rPr lang="en-US" smtClean="0"/>
              <a:t>24</a:t>
            </a:fld>
            <a:endParaRPr lang="en-US"/>
          </a:p>
        </p:txBody>
      </p:sp>
    </p:spTree>
    <p:extLst>
      <p:ext uri="{BB962C8B-B14F-4D97-AF65-F5344CB8AC3E}">
        <p14:creationId xmlns:p14="http://schemas.microsoft.com/office/powerpoint/2010/main" val="4256963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just">
              <a:spcBef>
                <a:spcPts val="0"/>
              </a:spcBef>
              <a:spcAft>
                <a:spcPts val="0"/>
              </a:spcAft>
              <a:tabLst>
                <a:tab pos="457200" algn="l"/>
              </a:tabLst>
            </a:pPr>
            <a:r>
              <a:rPr lang="en-US" dirty="0">
                <a:ea typeface="Times New Roman" panose="02020603050405020304" pitchFamily="18" charset="0"/>
              </a:rPr>
              <a:t>Upon notification of the de-escalation of an incident, the </a:t>
            </a:r>
            <a:r>
              <a:rPr lang="en-US" dirty="0" err="1">
                <a:solidFill>
                  <a:srgbClr val="FF0000"/>
                </a:solidFill>
                <a:ea typeface="Times New Roman" panose="02020603050405020304" pitchFamily="18" charset="0"/>
              </a:rPr>
              <a:t>Xxxx</a:t>
            </a:r>
            <a:r>
              <a:rPr lang="en-US" dirty="0">
                <a:ea typeface="Times New Roman" panose="02020603050405020304" pitchFamily="18" charset="0"/>
              </a:rPr>
              <a:t> County emergency management agency will work with [add lead sheltering agency] and the STF (</a:t>
            </a:r>
            <a:r>
              <a:rPr lang="en-US" dirty="0" err="1">
                <a:solidFill>
                  <a:srgbClr val="FF0000"/>
                </a:solidFill>
                <a:ea typeface="Times New Roman" panose="02020603050405020304" pitchFamily="18" charset="0"/>
              </a:rPr>
              <a:t>Xxxx</a:t>
            </a:r>
            <a:r>
              <a:rPr lang="en-US" dirty="0">
                <a:ea typeface="Times New Roman" panose="02020603050405020304" pitchFamily="18" charset="0"/>
              </a:rPr>
              <a:t> County Department  </a:t>
            </a:r>
          </a:p>
          <a:p>
            <a:pPr marR="0" lvl="0" algn="just">
              <a:spcBef>
                <a:spcPts val="0"/>
              </a:spcBef>
              <a:spcAft>
                <a:spcPts val="0"/>
              </a:spcAft>
              <a:tabLst>
                <a:tab pos="457200" algn="l"/>
              </a:tabLst>
            </a:pPr>
            <a:r>
              <a:rPr lang="en-US" dirty="0">
                <a:ea typeface="Times New Roman" panose="02020603050405020304" pitchFamily="18" charset="0"/>
              </a:rPr>
              <a:t>of Human Services and American Red Cross) to determine a shelter closing date. Determine how to meet the needs of the remaining shelter residents.  Is there a plan for combining multiple shelters to </a:t>
            </a:r>
          </a:p>
          <a:p>
            <a:pPr marR="0" lvl="0" algn="just">
              <a:spcBef>
                <a:spcPts val="0"/>
              </a:spcBef>
              <a:spcAft>
                <a:spcPts val="0"/>
              </a:spcAft>
              <a:tabLst>
                <a:tab pos="457200" algn="l"/>
              </a:tabLst>
            </a:pPr>
            <a:r>
              <a:rPr lang="en-US" dirty="0">
                <a:ea typeface="Times New Roman" panose="02020603050405020304" pitchFamily="18" charset="0"/>
              </a:rPr>
              <a:t>minimize the number of open shelters? Are there other housing options available? Determine the  facility’s availability. Determine the requirements under the sheltering agreement.  Determine the  </a:t>
            </a:r>
          </a:p>
          <a:p>
            <a:pPr marR="0" lvl="0" algn="just">
              <a:spcBef>
                <a:spcPts val="0"/>
              </a:spcBef>
              <a:spcAft>
                <a:spcPts val="0"/>
              </a:spcAft>
              <a:tabLst>
                <a:tab pos="457200" algn="l"/>
              </a:tabLst>
            </a:pPr>
            <a:r>
              <a:rPr lang="en-US" dirty="0">
                <a:ea typeface="Times New Roman" panose="02020603050405020304" pitchFamily="18" charset="0"/>
              </a:rPr>
              <a:t>availability of resources.</a:t>
            </a:r>
            <a:endParaRPr lang="en-US" dirty="0"/>
          </a:p>
        </p:txBody>
      </p:sp>
      <p:sp>
        <p:nvSpPr>
          <p:cNvPr id="4" name="Slide Number Placeholder 3"/>
          <p:cNvSpPr>
            <a:spLocks noGrp="1"/>
          </p:cNvSpPr>
          <p:nvPr>
            <p:ph type="sldNum" sz="quarter" idx="5"/>
          </p:nvPr>
        </p:nvSpPr>
        <p:spPr/>
        <p:txBody>
          <a:bodyPr/>
          <a:lstStyle/>
          <a:p>
            <a:fld id="{19F1ECAB-32CA-4709-A778-F52259E3F9E5}" type="slidenum">
              <a:rPr lang="en-US" smtClean="0"/>
              <a:t>25</a:t>
            </a:fld>
            <a:endParaRPr lang="en-US"/>
          </a:p>
        </p:txBody>
      </p:sp>
    </p:spTree>
    <p:extLst>
      <p:ext uri="{BB962C8B-B14F-4D97-AF65-F5344CB8AC3E}">
        <p14:creationId xmlns:p14="http://schemas.microsoft.com/office/powerpoint/2010/main" val="1668206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*Counties should develop their own Shelter Closing Checklist</a:t>
            </a:r>
          </a:p>
          <a:p>
            <a:r>
              <a:rPr lang="en-US" i="1" dirty="0"/>
              <a:t>Stress Reunification process as key component</a:t>
            </a:r>
          </a:p>
        </p:txBody>
      </p:sp>
      <p:sp>
        <p:nvSpPr>
          <p:cNvPr id="4" name="Slide Number Placeholder 3"/>
          <p:cNvSpPr>
            <a:spLocks noGrp="1"/>
          </p:cNvSpPr>
          <p:nvPr>
            <p:ph type="sldNum" sz="quarter" idx="5"/>
          </p:nvPr>
        </p:nvSpPr>
        <p:spPr/>
        <p:txBody>
          <a:bodyPr/>
          <a:lstStyle/>
          <a:p>
            <a:fld id="{19F1ECAB-32CA-4709-A778-F52259E3F9E5}" type="slidenum">
              <a:rPr lang="en-US" smtClean="0"/>
              <a:t>26</a:t>
            </a:fld>
            <a:endParaRPr lang="en-US"/>
          </a:p>
        </p:txBody>
      </p:sp>
    </p:spTree>
    <p:extLst>
      <p:ext uri="{BB962C8B-B14F-4D97-AF65-F5344CB8AC3E}">
        <p14:creationId xmlns:p14="http://schemas.microsoft.com/office/powerpoint/2010/main" val="3612101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[See </a:t>
            </a:r>
            <a:r>
              <a:rPr lang="en-US" sz="1200" kern="1200" dirty="0" err="1">
                <a:solidFill>
                  <a:schemeClr val="tx1"/>
                </a:solidFill>
                <a:effectLst/>
                <a:latin typeface="+mn-lt"/>
                <a:ea typeface="+mn-ea"/>
                <a:cs typeface="+mn-cs"/>
              </a:rPr>
              <a:t>Xxxx</a:t>
            </a:r>
            <a:r>
              <a:rPr lang="en-US" sz="1200" kern="1200" dirty="0">
                <a:solidFill>
                  <a:schemeClr val="tx1"/>
                </a:solidFill>
                <a:effectLst/>
                <a:latin typeface="+mn-lt"/>
                <a:ea typeface="+mn-ea"/>
                <a:cs typeface="+mn-cs"/>
              </a:rPr>
              <a:t> County Comprehensive Emergency Management Plan for coordinated messaging regarding sheltering.] </a:t>
            </a:r>
            <a:r>
              <a:rPr lang="en-US" dirty="0"/>
              <a:t>The </a:t>
            </a:r>
            <a:r>
              <a:rPr lang="en-US" dirty="0" err="1">
                <a:solidFill>
                  <a:srgbClr val="C00000"/>
                </a:solidFill>
              </a:rPr>
              <a:t>Xxxx</a:t>
            </a:r>
            <a:r>
              <a:rPr lang="en-US" dirty="0"/>
              <a:t> County Comprehensive Emergency Management Plan (CEMP) establishes the daily operational schedule of briefings, meetings and conference calls to ensure a coordinated approach by the agencies in meeting the human and material needs of the incident. In order to obtain and provide relevant and valuable information on a daily basis, the sheltering task force, if activated, will communicate a core set of information to the ESF #6 Coordinator. The ESF #6 Coordinator or designee will detail the type of information they require and frequency of reporting; they will also share relevant information with the sheltering providers to maintain accurate and up-to-date situational awareness.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9F1ECAB-32CA-4709-A778-F52259E3F9E5}" type="slidenum">
              <a:rPr lang="en-US" smtClean="0"/>
              <a:t>27</a:t>
            </a:fld>
            <a:endParaRPr lang="en-US"/>
          </a:p>
        </p:txBody>
      </p:sp>
    </p:spTree>
    <p:extLst>
      <p:ext uri="{BB962C8B-B14F-4D97-AF65-F5344CB8AC3E}">
        <p14:creationId xmlns:p14="http://schemas.microsoft.com/office/powerpoint/2010/main" val="539658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F1ECAB-32CA-4709-A778-F52259E3F9E5}" type="slidenum">
              <a:rPr lang="en-US" smtClean="0"/>
              <a:t>28</a:t>
            </a:fld>
            <a:endParaRPr lang="en-US"/>
          </a:p>
        </p:txBody>
      </p:sp>
    </p:spTree>
    <p:extLst>
      <p:ext uri="{BB962C8B-B14F-4D97-AF65-F5344CB8AC3E}">
        <p14:creationId xmlns:p14="http://schemas.microsoft.com/office/powerpoint/2010/main" val="2540605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F1ECAB-32CA-4709-A778-F52259E3F9E5}" type="slidenum">
              <a:rPr lang="en-US" smtClean="0"/>
              <a:t>29</a:t>
            </a:fld>
            <a:endParaRPr lang="en-US"/>
          </a:p>
        </p:txBody>
      </p:sp>
    </p:spTree>
    <p:extLst>
      <p:ext uri="{BB962C8B-B14F-4D97-AF65-F5344CB8AC3E}">
        <p14:creationId xmlns:p14="http://schemas.microsoft.com/office/powerpoint/2010/main" val="3913448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F1ECAB-32CA-4709-A778-F52259E3F9E5}" type="slidenum">
              <a:rPr lang="en-US" smtClean="0"/>
              <a:t>30</a:t>
            </a:fld>
            <a:endParaRPr lang="en-US"/>
          </a:p>
        </p:txBody>
      </p:sp>
    </p:spTree>
    <p:extLst>
      <p:ext uri="{BB962C8B-B14F-4D97-AF65-F5344CB8AC3E}">
        <p14:creationId xmlns:p14="http://schemas.microsoft.com/office/powerpoint/2010/main" val="2295711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counties may not have a STF. However, if applicable see Appendix A]. </a:t>
            </a:r>
          </a:p>
        </p:txBody>
      </p:sp>
      <p:sp>
        <p:nvSpPr>
          <p:cNvPr id="4" name="Slide Number Placeholder 3"/>
          <p:cNvSpPr>
            <a:spLocks noGrp="1"/>
          </p:cNvSpPr>
          <p:nvPr>
            <p:ph type="sldNum" sz="quarter" idx="5"/>
          </p:nvPr>
        </p:nvSpPr>
        <p:spPr/>
        <p:txBody>
          <a:bodyPr/>
          <a:lstStyle/>
          <a:p>
            <a:fld id="{19F1ECAB-32CA-4709-A778-F52259E3F9E5}" type="slidenum">
              <a:rPr lang="en-US" smtClean="0"/>
              <a:t>31</a:t>
            </a:fld>
            <a:endParaRPr lang="en-US"/>
          </a:p>
        </p:txBody>
      </p:sp>
    </p:spTree>
    <p:extLst>
      <p:ext uri="{BB962C8B-B14F-4D97-AF65-F5344CB8AC3E}">
        <p14:creationId xmlns:p14="http://schemas.microsoft.com/office/powerpoint/2010/main" val="4040437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recommended that the county develops a Sheltering Task Force to help develop, maintain and identify key roles and responsibilities. The guidance in this section is baseline information and the basis for development of Sheltering Task Force guidance that may include</a:t>
            </a:r>
          </a:p>
        </p:txBody>
      </p:sp>
      <p:sp>
        <p:nvSpPr>
          <p:cNvPr id="4" name="Slide Number Placeholder 3"/>
          <p:cNvSpPr>
            <a:spLocks noGrp="1"/>
          </p:cNvSpPr>
          <p:nvPr>
            <p:ph type="sldNum" sz="quarter" idx="5"/>
          </p:nvPr>
        </p:nvSpPr>
        <p:spPr/>
        <p:txBody>
          <a:bodyPr/>
          <a:lstStyle/>
          <a:p>
            <a:fld id="{19F1ECAB-32CA-4709-A778-F52259E3F9E5}" type="slidenum">
              <a:rPr lang="en-US" smtClean="0"/>
              <a:t>32</a:t>
            </a:fld>
            <a:endParaRPr lang="en-US"/>
          </a:p>
        </p:txBody>
      </p:sp>
    </p:spTree>
    <p:extLst>
      <p:ext uri="{BB962C8B-B14F-4D97-AF65-F5344CB8AC3E}">
        <p14:creationId xmlns:p14="http://schemas.microsoft.com/office/powerpoint/2010/main" val="650585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other considerations for STF members within your county?</a:t>
            </a:r>
          </a:p>
          <a:p>
            <a:endParaRPr lang="en-US" dirty="0"/>
          </a:p>
          <a:p>
            <a:r>
              <a:rPr lang="en-US" dirty="0">
                <a:solidFill>
                  <a:srgbClr val="C00000"/>
                </a:solidFill>
              </a:rPr>
              <a:t>One of the primary responsibilities of the STF is to support and maximize the field resources, </a:t>
            </a:r>
          </a:p>
          <a:p>
            <a:r>
              <a:rPr lang="en-US" dirty="0">
                <a:solidFill>
                  <a:srgbClr val="C00000"/>
                </a:solidFill>
              </a:rPr>
              <a:t>assuring that limited resources are allocated across the jurisdiction, thus minimizing incident </a:t>
            </a:r>
          </a:p>
          <a:p>
            <a:r>
              <a:rPr lang="en-US" dirty="0">
                <a:solidFill>
                  <a:srgbClr val="C00000"/>
                </a:solidFill>
              </a:rPr>
              <a:t>demands for critical or competing resources.</a:t>
            </a:r>
          </a:p>
          <a:p>
            <a:endParaRPr lang="en-US" dirty="0">
              <a:solidFill>
                <a:srgbClr val="C00000"/>
              </a:solidFill>
            </a:endParaRPr>
          </a:p>
          <a:p>
            <a:r>
              <a:rPr lang="en-US" dirty="0">
                <a:solidFill>
                  <a:srgbClr val="C00000"/>
                </a:solidFill>
              </a:rPr>
              <a:t>Develop some primary considerations for a task force to consider during the preparedness and operational phases before and during an incident</a:t>
            </a:r>
            <a:endParaRPr lang="en-US" dirty="0"/>
          </a:p>
          <a:p>
            <a:endParaRPr lang="en-US" dirty="0"/>
          </a:p>
        </p:txBody>
      </p:sp>
      <p:sp>
        <p:nvSpPr>
          <p:cNvPr id="4" name="Slide Number Placeholder 3"/>
          <p:cNvSpPr>
            <a:spLocks noGrp="1"/>
          </p:cNvSpPr>
          <p:nvPr>
            <p:ph type="sldNum" sz="quarter" idx="5"/>
          </p:nvPr>
        </p:nvSpPr>
        <p:spPr/>
        <p:txBody>
          <a:bodyPr/>
          <a:lstStyle/>
          <a:p>
            <a:fld id="{19F1ECAB-32CA-4709-A778-F52259E3F9E5}" type="slidenum">
              <a:rPr lang="en-US" smtClean="0"/>
              <a:t>33</a:t>
            </a:fld>
            <a:endParaRPr lang="en-US"/>
          </a:p>
        </p:txBody>
      </p:sp>
    </p:spTree>
    <p:extLst>
      <p:ext uri="{BB962C8B-B14F-4D97-AF65-F5344CB8AC3E}">
        <p14:creationId xmlns:p14="http://schemas.microsoft.com/office/powerpoint/2010/main" val="3830663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counties may not have a STF. However, if applicable see Appendix A].</a:t>
            </a:r>
          </a:p>
          <a:p>
            <a:r>
              <a:rPr lang="en-US" dirty="0"/>
              <a:t>Medical sheltering is the responsibility of ESF #8. ESF #6 supports as appropriate, if requested by ESF #8. </a:t>
            </a:r>
          </a:p>
        </p:txBody>
      </p:sp>
      <p:sp>
        <p:nvSpPr>
          <p:cNvPr id="4" name="Slide Number Placeholder 3"/>
          <p:cNvSpPr>
            <a:spLocks noGrp="1"/>
          </p:cNvSpPr>
          <p:nvPr>
            <p:ph type="sldNum" sz="quarter" idx="5"/>
          </p:nvPr>
        </p:nvSpPr>
        <p:spPr/>
        <p:txBody>
          <a:bodyPr/>
          <a:lstStyle/>
          <a:p>
            <a:fld id="{19F1ECAB-32CA-4709-A778-F52259E3F9E5}" type="slidenum">
              <a:rPr lang="en-US" smtClean="0"/>
              <a:t>7</a:t>
            </a:fld>
            <a:endParaRPr lang="en-US"/>
          </a:p>
        </p:txBody>
      </p:sp>
    </p:spTree>
    <p:extLst>
      <p:ext uri="{BB962C8B-B14F-4D97-AF65-F5344CB8AC3E}">
        <p14:creationId xmlns:p14="http://schemas.microsoft.com/office/powerpoint/2010/main" val="2431383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F1ECAB-32CA-4709-A778-F52259E3F9E5}" type="slidenum">
              <a:rPr lang="en-US" smtClean="0"/>
              <a:t>34</a:t>
            </a:fld>
            <a:endParaRPr lang="en-US"/>
          </a:p>
        </p:txBody>
      </p:sp>
    </p:spTree>
    <p:extLst>
      <p:ext uri="{BB962C8B-B14F-4D97-AF65-F5344CB8AC3E}">
        <p14:creationId xmlns:p14="http://schemas.microsoft.com/office/powerpoint/2010/main" val="2090090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lists assumptions but relevant assumptions according to each county should be made based on a county by county bases. *(This section identifies what the county assumes to be facts for planning purposes in order to make it possible to execute the sheltering plan. Please add any additional assumptions that are general or county specific. For example, Claiborne County should add some assumptions about the Grand Gulf Nuclear Station.)</a:t>
            </a:r>
          </a:p>
          <a:p>
            <a:endParaRPr lang="en-US" dirty="0"/>
          </a:p>
        </p:txBody>
      </p:sp>
      <p:sp>
        <p:nvSpPr>
          <p:cNvPr id="4" name="Slide Number Placeholder 3"/>
          <p:cNvSpPr>
            <a:spLocks noGrp="1"/>
          </p:cNvSpPr>
          <p:nvPr>
            <p:ph type="sldNum" sz="quarter" idx="5"/>
          </p:nvPr>
        </p:nvSpPr>
        <p:spPr/>
        <p:txBody>
          <a:bodyPr/>
          <a:lstStyle/>
          <a:p>
            <a:fld id="{19F1ECAB-32CA-4709-A778-F52259E3F9E5}" type="slidenum">
              <a:rPr lang="en-US" smtClean="0"/>
              <a:t>8</a:t>
            </a:fld>
            <a:endParaRPr lang="en-US"/>
          </a:p>
        </p:txBody>
      </p:sp>
    </p:spTree>
    <p:extLst>
      <p:ext uri="{BB962C8B-B14F-4D97-AF65-F5344CB8AC3E}">
        <p14:creationId xmlns:p14="http://schemas.microsoft.com/office/powerpoint/2010/main" val="2415156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C00000"/>
                </a:solidFill>
              </a:rPr>
              <a:t>[What mechanisms does the county have to update the public on shelter capacity and availability as people and animals are coming to the shelter?] This section should provide a process, implemented at the beginning of any potential sheltering event to determine the scope of the sheltering need.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C00000"/>
              </a:solidFill>
            </a:endParaRPr>
          </a:p>
          <a:p>
            <a:endParaRPr lang="en-US" dirty="0"/>
          </a:p>
        </p:txBody>
      </p:sp>
      <p:sp>
        <p:nvSpPr>
          <p:cNvPr id="4" name="Slide Number Placeholder 3"/>
          <p:cNvSpPr>
            <a:spLocks noGrp="1"/>
          </p:cNvSpPr>
          <p:nvPr>
            <p:ph type="sldNum" sz="quarter" idx="5"/>
          </p:nvPr>
        </p:nvSpPr>
        <p:spPr/>
        <p:txBody>
          <a:bodyPr/>
          <a:lstStyle/>
          <a:p>
            <a:fld id="{19F1ECAB-32CA-4709-A778-F52259E3F9E5}" type="slidenum">
              <a:rPr lang="en-US" smtClean="0"/>
              <a:t>9</a:t>
            </a:fld>
            <a:endParaRPr lang="en-US" dirty="0"/>
          </a:p>
        </p:txBody>
      </p:sp>
    </p:spTree>
    <p:extLst>
      <p:ext uri="{BB962C8B-B14F-4D97-AF65-F5344CB8AC3E}">
        <p14:creationId xmlns:p14="http://schemas.microsoft.com/office/powerpoint/2010/main" val="4203969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examples of situations in the county when a shelter had to be opened. Additionally, if they are able, counties should separately house individuals who have contracted or have been exposed to COVID. Please insert your county’s non-congregate plan here.] See Appendix </a:t>
            </a:r>
          </a:p>
          <a:p>
            <a:endParaRPr lang="en-US" dirty="0"/>
          </a:p>
        </p:txBody>
      </p:sp>
      <p:sp>
        <p:nvSpPr>
          <p:cNvPr id="4" name="Slide Number Placeholder 3"/>
          <p:cNvSpPr>
            <a:spLocks noGrp="1"/>
          </p:cNvSpPr>
          <p:nvPr>
            <p:ph type="sldNum" sz="quarter" idx="5"/>
          </p:nvPr>
        </p:nvSpPr>
        <p:spPr/>
        <p:txBody>
          <a:bodyPr/>
          <a:lstStyle/>
          <a:p>
            <a:fld id="{19F1ECAB-32CA-4709-A778-F52259E3F9E5}" type="slidenum">
              <a:rPr lang="en-US" smtClean="0"/>
              <a:t>10</a:t>
            </a:fld>
            <a:endParaRPr lang="en-US"/>
          </a:p>
        </p:txBody>
      </p:sp>
    </p:spTree>
    <p:extLst>
      <p:ext uri="{BB962C8B-B14F-4D97-AF65-F5344CB8AC3E}">
        <p14:creationId xmlns:p14="http://schemas.microsoft.com/office/powerpoint/2010/main" val="1788215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Reiterate that cooperation between partnering agencies is important even in the initial phase of planning.</a:t>
            </a:r>
          </a:p>
          <a:p>
            <a:r>
              <a:rPr lang="en-US" dirty="0"/>
              <a:t>Volunteers need to have American Red Cross certifications because of liability purposes and be flexible to in time of need.</a:t>
            </a:r>
          </a:p>
        </p:txBody>
      </p:sp>
      <p:sp>
        <p:nvSpPr>
          <p:cNvPr id="4" name="Slide Number Placeholder 3"/>
          <p:cNvSpPr>
            <a:spLocks noGrp="1"/>
          </p:cNvSpPr>
          <p:nvPr>
            <p:ph type="sldNum" sz="quarter" idx="5"/>
          </p:nvPr>
        </p:nvSpPr>
        <p:spPr/>
        <p:txBody>
          <a:bodyPr/>
          <a:lstStyle/>
          <a:p>
            <a:fld id="{19F1ECAB-32CA-4709-A778-F52259E3F9E5}" type="slidenum">
              <a:rPr lang="en-US" smtClean="0"/>
              <a:t>11</a:t>
            </a:fld>
            <a:endParaRPr lang="en-US" dirty="0"/>
          </a:p>
        </p:txBody>
      </p:sp>
    </p:spTree>
    <p:extLst>
      <p:ext uri="{BB962C8B-B14F-4D97-AF65-F5344CB8AC3E}">
        <p14:creationId xmlns:p14="http://schemas.microsoft.com/office/powerpoint/2010/main" val="3614362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F1ECAB-32CA-4709-A778-F52259E3F9E5}" type="slidenum">
              <a:rPr lang="en-US" smtClean="0"/>
              <a:t>12</a:t>
            </a:fld>
            <a:endParaRPr lang="en-US" dirty="0"/>
          </a:p>
        </p:txBody>
      </p:sp>
    </p:spTree>
    <p:extLst>
      <p:ext uri="{BB962C8B-B14F-4D97-AF65-F5344CB8AC3E}">
        <p14:creationId xmlns:p14="http://schemas.microsoft.com/office/powerpoint/2010/main" val="1853430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F1ECAB-32CA-4709-A778-F52259E3F9E5}" type="slidenum">
              <a:rPr lang="en-US" smtClean="0"/>
              <a:t>13</a:t>
            </a:fld>
            <a:endParaRPr lang="en-US" dirty="0"/>
          </a:p>
        </p:txBody>
      </p:sp>
    </p:spTree>
    <p:extLst>
      <p:ext uri="{BB962C8B-B14F-4D97-AF65-F5344CB8AC3E}">
        <p14:creationId xmlns:p14="http://schemas.microsoft.com/office/powerpoint/2010/main" val="372666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BF29D-F2E7-472B-AE7C-EB21A4C6EC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0B5A3D-3FCF-47D3-98CB-01722A7BA2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34A8CB-193D-490C-AEBD-0F7BD517AB4A}"/>
              </a:ext>
            </a:extLst>
          </p:cNvPr>
          <p:cNvSpPr>
            <a:spLocks noGrp="1"/>
          </p:cNvSpPr>
          <p:nvPr>
            <p:ph type="dt" sz="half" idx="10"/>
          </p:nvPr>
        </p:nvSpPr>
        <p:spPr/>
        <p:txBody>
          <a:bodyPr/>
          <a:lstStyle/>
          <a:p>
            <a:fld id="{CC3A7BD7-B376-43AA-9987-6CE0B864C8DB}" type="datetimeFigureOut">
              <a:rPr lang="en-US" smtClean="0"/>
              <a:t>1/12/2021</a:t>
            </a:fld>
            <a:endParaRPr lang="en-US"/>
          </a:p>
        </p:txBody>
      </p:sp>
      <p:sp>
        <p:nvSpPr>
          <p:cNvPr id="5" name="Footer Placeholder 4">
            <a:extLst>
              <a:ext uri="{FF2B5EF4-FFF2-40B4-BE49-F238E27FC236}">
                <a16:creationId xmlns:a16="http://schemas.microsoft.com/office/drawing/2014/main" id="{19A78332-C609-4882-AC36-9B680B709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E2ED1E-DA6C-43CE-B32E-138B3221E32C}"/>
              </a:ext>
            </a:extLst>
          </p:cNvPr>
          <p:cNvSpPr>
            <a:spLocks noGrp="1"/>
          </p:cNvSpPr>
          <p:nvPr>
            <p:ph type="sldNum" sz="quarter" idx="12"/>
          </p:nvPr>
        </p:nvSpPr>
        <p:spPr/>
        <p:txBody>
          <a:bodyPr/>
          <a:lstStyle/>
          <a:p>
            <a:fld id="{E34753B2-F117-4DB3-AA5E-1D6BC08691FF}" type="slidenum">
              <a:rPr lang="en-US" smtClean="0"/>
              <a:t>‹#›</a:t>
            </a:fld>
            <a:endParaRPr lang="en-US"/>
          </a:p>
        </p:txBody>
      </p:sp>
    </p:spTree>
    <p:extLst>
      <p:ext uri="{BB962C8B-B14F-4D97-AF65-F5344CB8AC3E}">
        <p14:creationId xmlns:p14="http://schemas.microsoft.com/office/powerpoint/2010/main" val="39730528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8D4DD-03F9-4C09-9677-32FACF968D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FE4085-AAF8-4180-B2FD-6A6228B13A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45897-B4E6-4DE8-8E9E-6A60B46DAE58}"/>
              </a:ext>
            </a:extLst>
          </p:cNvPr>
          <p:cNvSpPr>
            <a:spLocks noGrp="1"/>
          </p:cNvSpPr>
          <p:nvPr>
            <p:ph type="dt" sz="half" idx="10"/>
          </p:nvPr>
        </p:nvSpPr>
        <p:spPr/>
        <p:txBody>
          <a:bodyPr/>
          <a:lstStyle/>
          <a:p>
            <a:fld id="{CC3A7BD7-B376-43AA-9987-6CE0B864C8DB}" type="datetimeFigureOut">
              <a:rPr lang="en-US" smtClean="0"/>
              <a:t>1/12/2021</a:t>
            </a:fld>
            <a:endParaRPr lang="en-US"/>
          </a:p>
        </p:txBody>
      </p:sp>
      <p:sp>
        <p:nvSpPr>
          <p:cNvPr id="5" name="Footer Placeholder 4">
            <a:extLst>
              <a:ext uri="{FF2B5EF4-FFF2-40B4-BE49-F238E27FC236}">
                <a16:creationId xmlns:a16="http://schemas.microsoft.com/office/drawing/2014/main" id="{8EE7435C-6825-4DC6-BCAD-7DF2037EEE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B10D4-1752-4D83-BE5B-ADDC7B42D75B}"/>
              </a:ext>
            </a:extLst>
          </p:cNvPr>
          <p:cNvSpPr>
            <a:spLocks noGrp="1"/>
          </p:cNvSpPr>
          <p:nvPr>
            <p:ph type="sldNum" sz="quarter" idx="12"/>
          </p:nvPr>
        </p:nvSpPr>
        <p:spPr/>
        <p:txBody>
          <a:bodyPr/>
          <a:lstStyle/>
          <a:p>
            <a:fld id="{E34753B2-F117-4DB3-AA5E-1D6BC08691FF}" type="slidenum">
              <a:rPr lang="en-US" smtClean="0"/>
              <a:t>‹#›</a:t>
            </a:fld>
            <a:endParaRPr lang="en-US"/>
          </a:p>
        </p:txBody>
      </p:sp>
    </p:spTree>
    <p:extLst>
      <p:ext uri="{BB962C8B-B14F-4D97-AF65-F5344CB8AC3E}">
        <p14:creationId xmlns:p14="http://schemas.microsoft.com/office/powerpoint/2010/main" val="12858526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BF6C52-12CB-4F31-9C31-7218033081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25E604-526D-402B-B86B-5C90FE8E66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EDA22-4E54-48DC-A092-711C86CCD998}"/>
              </a:ext>
            </a:extLst>
          </p:cNvPr>
          <p:cNvSpPr>
            <a:spLocks noGrp="1"/>
          </p:cNvSpPr>
          <p:nvPr>
            <p:ph type="dt" sz="half" idx="10"/>
          </p:nvPr>
        </p:nvSpPr>
        <p:spPr/>
        <p:txBody>
          <a:bodyPr/>
          <a:lstStyle/>
          <a:p>
            <a:fld id="{CC3A7BD7-B376-43AA-9987-6CE0B864C8DB}" type="datetimeFigureOut">
              <a:rPr lang="en-US" smtClean="0"/>
              <a:t>1/12/2021</a:t>
            </a:fld>
            <a:endParaRPr lang="en-US"/>
          </a:p>
        </p:txBody>
      </p:sp>
      <p:sp>
        <p:nvSpPr>
          <p:cNvPr id="5" name="Footer Placeholder 4">
            <a:extLst>
              <a:ext uri="{FF2B5EF4-FFF2-40B4-BE49-F238E27FC236}">
                <a16:creationId xmlns:a16="http://schemas.microsoft.com/office/drawing/2014/main" id="{1D134EFB-6990-4F17-BECA-0B48A72014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34BB3A-A916-4597-9941-900D0D744A76}"/>
              </a:ext>
            </a:extLst>
          </p:cNvPr>
          <p:cNvSpPr>
            <a:spLocks noGrp="1"/>
          </p:cNvSpPr>
          <p:nvPr>
            <p:ph type="sldNum" sz="quarter" idx="12"/>
          </p:nvPr>
        </p:nvSpPr>
        <p:spPr/>
        <p:txBody>
          <a:bodyPr/>
          <a:lstStyle/>
          <a:p>
            <a:fld id="{E34753B2-F117-4DB3-AA5E-1D6BC08691FF}" type="slidenum">
              <a:rPr lang="en-US" smtClean="0"/>
              <a:t>‹#›</a:t>
            </a:fld>
            <a:endParaRPr lang="en-US"/>
          </a:p>
        </p:txBody>
      </p:sp>
    </p:spTree>
    <p:extLst>
      <p:ext uri="{BB962C8B-B14F-4D97-AF65-F5344CB8AC3E}">
        <p14:creationId xmlns:p14="http://schemas.microsoft.com/office/powerpoint/2010/main" val="3055254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0B325-121F-4995-9AE4-E3B9D20988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A8AD4-055A-4DB4-B4DD-D9FE5CD2AB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8EA10-75EF-4E9F-A006-589A7FB2FAAF}"/>
              </a:ext>
            </a:extLst>
          </p:cNvPr>
          <p:cNvSpPr>
            <a:spLocks noGrp="1"/>
          </p:cNvSpPr>
          <p:nvPr>
            <p:ph type="dt" sz="half" idx="10"/>
          </p:nvPr>
        </p:nvSpPr>
        <p:spPr/>
        <p:txBody>
          <a:bodyPr/>
          <a:lstStyle/>
          <a:p>
            <a:fld id="{CC3A7BD7-B376-43AA-9987-6CE0B864C8DB}" type="datetimeFigureOut">
              <a:rPr lang="en-US" smtClean="0"/>
              <a:t>1/12/2021</a:t>
            </a:fld>
            <a:endParaRPr lang="en-US"/>
          </a:p>
        </p:txBody>
      </p:sp>
      <p:sp>
        <p:nvSpPr>
          <p:cNvPr id="5" name="Footer Placeholder 4">
            <a:extLst>
              <a:ext uri="{FF2B5EF4-FFF2-40B4-BE49-F238E27FC236}">
                <a16:creationId xmlns:a16="http://schemas.microsoft.com/office/drawing/2014/main" id="{95F7276C-1509-4817-860F-D8B9FDE1D6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42081-B3C7-4FEE-9F4C-FC2320CF2F36}"/>
              </a:ext>
            </a:extLst>
          </p:cNvPr>
          <p:cNvSpPr>
            <a:spLocks noGrp="1"/>
          </p:cNvSpPr>
          <p:nvPr>
            <p:ph type="sldNum" sz="quarter" idx="12"/>
          </p:nvPr>
        </p:nvSpPr>
        <p:spPr/>
        <p:txBody>
          <a:bodyPr/>
          <a:lstStyle/>
          <a:p>
            <a:fld id="{E34753B2-F117-4DB3-AA5E-1D6BC08691FF}" type="slidenum">
              <a:rPr lang="en-US" smtClean="0"/>
              <a:t>‹#›</a:t>
            </a:fld>
            <a:endParaRPr lang="en-US"/>
          </a:p>
        </p:txBody>
      </p:sp>
    </p:spTree>
    <p:extLst>
      <p:ext uri="{BB962C8B-B14F-4D97-AF65-F5344CB8AC3E}">
        <p14:creationId xmlns:p14="http://schemas.microsoft.com/office/powerpoint/2010/main" val="21789088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FEF0A-4796-40F9-8F26-9EF0807832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13A7F4-119A-4726-A0FB-7A1DEF52FF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E8912C-4492-4B61-B9E3-0CE71D2C391C}"/>
              </a:ext>
            </a:extLst>
          </p:cNvPr>
          <p:cNvSpPr>
            <a:spLocks noGrp="1"/>
          </p:cNvSpPr>
          <p:nvPr>
            <p:ph type="dt" sz="half" idx="10"/>
          </p:nvPr>
        </p:nvSpPr>
        <p:spPr/>
        <p:txBody>
          <a:bodyPr/>
          <a:lstStyle/>
          <a:p>
            <a:fld id="{CC3A7BD7-B376-43AA-9987-6CE0B864C8DB}" type="datetimeFigureOut">
              <a:rPr lang="en-US" smtClean="0"/>
              <a:t>1/12/2021</a:t>
            </a:fld>
            <a:endParaRPr lang="en-US"/>
          </a:p>
        </p:txBody>
      </p:sp>
      <p:sp>
        <p:nvSpPr>
          <p:cNvPr id="5" name="Footer Placeholder 4">
            <a:extLst>
              <a:ext uri="{FF2B5EF4-FFF2-40B4-BE49-F238E27FC236}">
                <a16:creationId xmlns:a16="http://schemas.microsoft.com/office/drawing/2014/main" id="{2DED97D8-F32A-4C67-A8BB-39DF25A849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1FBE7-15CC-429A-846A-A5E91ED34F3C}"/>
              </a:ext>
            </a:extLst>
          </p:cNvPr>
          <p:cNvSpPr>
            <a:spLocks noGrp="1"/>
          </p:cNvSpPr>
          <p:nvPr>
            <p:ph type="sldNum" sz="quarter" idx="12"/>
          </p:nvPr>
        </p:nvSpPr>
        <p:spPr/>
        <p:txBody>
          <a:bodyPr/>
          <a:lstStyle/>
          <a:p>
            <a:fld id="{E34753B2-F117-4DB3-AA5E-1D6BC08691FF}" type="slidenum">
              <a:rPr lang="en-US" smtClean="0"/>
              <a:t>‹#›</a:t>
            </a:fld>
            <a:endParaRPr lang="en-US"/>
          </a:p>
        </p:txBody>
      </p:sp>
    </p:spTree>
    <p:extLst>
      <p:ext uri="{BB962C8B-B14F-4D97-AF65-F5344CB8AC3E}">
        <p14:creationId xmlns:p14="http://schemas.microsoft.com/office/powerpoint/2010/main" val="17797531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51FB4-3985-44F6-BE0C-AEE4B38ECF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7F871F-A72E-4769-95C9-FE21E9E7B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BBD370-DDEF-41F2-8AB7-491E72C9CE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62FCC6-AB91-4A2E-AE4D-942ABB86B31F}"/>
              </a:ext>
            </a:extLst>
          </p:cNvPr>
          <p:cNvSpPr>
            <a:spLocks noGrp="1"/>
          </p:cNvSpPr>
          <p:nvPr>
            <p:ph type="dt" sz="half" idx="10"/>
          </p:nvPr>
        </p:nvSpPr>
        <p:spPr/>
        <p:txBody>
          <a:bodyPr/>
          <a:lstStyle/>
          <a:p>
            <a:fld id="{CC3A7BD7-B376-43AA-9987-6CE0B864C8DB}" type="datetimeFigureOut">
              <a:rPr lang="en-US" smtClean="0"/>
              <a:t>1/12/2021</a:t>
            </a:fld>
            <a:endParaRPr lang="en-US"/>
          </a:p>
        </p:txBody>
      </p:sp>
      <p:sp>
        <p:nvSpPr>
          <p:cNvPr id="6" name="Footer Placeholder 5">
            <a:extLst>
              <a:ext uri="{FF2B5EF4-FFF2-40B4-BE49-F238E27FC236}">
                <a16:creationId xmlns:a16="http://schemas.microsoft.com/office/drawing/2014/main" id="{524732EC-1093-4C70-8BDF-9916116700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BAA442-17B6-4983-8C54-4ABDFFED7DA6}"/>
              </a:ext>
            </a:extLst>
          </p:cNvPr>
          <p:cNvSpPr>
            <a:spLocks noGrp="1"/>
          </p:cNvSpPr>
          <p:nvPr>
            <p:ph type="sldNum" sz="quarter" idx="12"/>
          </p:nvPr>
        </p:nvSpPr>
        <p:spPr/>
        <p:txBody>
          <a:bodyPr/>
          <a:lstStyle/>
          <a:p>
            <a:fld id="{E34753B2-F117-4DB3-AA5E-1D6BC08691FF}" type="slidenum">
              <a:rPr lang="en-US" smtClean="0"/>
              <a:t>‹#›</a:t>
            </a:fld>
            <a:endParaRPr lang="en-US"/>
          </a:p>
        </p:txBody>
      </p:sp>
    </p:spTree>
    <p:extLst>
      <p:ext uri="{BB962C8B-B14F-4D97-AF65-F5344CB8AC3E}">
        <p14:creationId xmlns:p14="http://schemas.microsoft.com/office/powerpoint/2010/main" val="1755856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33583-4B58-47DC-B3CB-8B2503AC13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AC9DA8-8936-4178-9525-4EA3D34DEF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F73C2C-7D82-4CEA-B3FB-19323C3760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F72931-6EED-4B67-85FD-1F1BE68BEB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43236F-4250-481F-95F6-F5F6F7FADF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EAEF14-CBB9-4014-B865-4BCEB23F3A87}"/>
              </a:ext>
            </a:extLst>
          </p:cNvPr>
          <p:cNvSpPr>
            <a:spLocks noGrp="1"/>
          </p:cNvSpPr>
          <p:nvPr>
            <p:ph type="dt" sz="half" idx="10"/>
          </p:nvPr>
        </p:nvSpPr>
        <p:spPr/>
        <p:txBody>
          <a:bodyPr/>
          <a:lstStyle/>
          <a:p>
            <a:fld id="{CC3A7BD7-B376-43AA-9987-6CE0B864C8DB}" type="datetimeFigureOut">
              <a:rPr lang="en-US" smtClean="0"/>
              <a:t>1/12/2021</a:t>
            </a:fld>
            <a:endParaRPr lang="en-US"/>
          </a:p>
        </p:txBody>
      </p:sp>
      <p:sp>
        <p:nvSpPr>
          <p:cNvPr id="8" name="Footer Placeholder 7">
            <a:extLst>
              <a:ext uri="{FF2B5EF4-FFF2-40B4-BE49-F238E27FC236}">
                <a16:creationId xmlns:a16="http://schemas.microsoft.com/office/drawing/2014/main" id="{4BE3C61A-C3AD-40D0-BBE7-BB2B2BA9FD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92F95A-3598-417A-B7C6-91FEDD63BC1C}"/>
              </a:ext>
            </a:extLst>
          </p:cNvPr>
          <p:cNvSpPr>
            <a:spLocks noGrp="1"/>
          </p:cNvSpPr>
          <p:nvPr>
            <p:ph type="sldNum" sz="quarter" idx="12"/>
          </p:nvPr>
        </p:nvSpPr>
        <p:spPr/>
        <p:txBody>
          <a:bodyPr/>
          <a:lstStyle/>
          <a:p>
            <a:fld id="{E34753B2-F117-4DB3-AA5E-1D6BC08691FF}" type="slidenum">
              <a:rPr lang="en-US" smtClean="0"/>
              <a:t>‹#›</a:t>
            </a:fld>
            <a:endParaRPr lang="en-US"/>
          </a:p>
        </p:txBody>
      </p:sp>
    </p:spTree>
    <p:extLst>
      <p:ext uri="{BB962C8B-B14F-4D97-AF65-F5344CB8AC3E}">
        <p14:creationId xmlns:p14="http://schemas.microsoft.com/office/powerpoint/2010/main" val="22923922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C0B78-B5BA-4D99-977B-B3ED35E8EB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899CC7-9B65-498C-BEFE-25F9E3D6D9EE}"/>
              </a:ext>
            </a:extLst>
          </p:cNvPr>
          <p:cNvSpPr>
            <a:spLocks noGrp="1"/>
          </p:cNvSpPr>
          <p:nvPr>
            <p:ph type="dt" sz="half" idx="10"/>
          </p:nvPr>
        </p:nvSpPr>
        <p:spPr/>
        <p:txBody>
          <a:bodyPr/>
          <a:lstStyle/>
          <a:p>
            <a:fld id="{CC3A7BD7-B376-43AA-9987-6CE0B864C8DB}" type="datetimeFigureOut">
              <a:rPr lang="en-US" smtClean="0"/>
              <a:t>1/12/2021</a:t>
            </a:fld>
            <a:endParaRPr lang="en-US"/>
          </a:p>
        </p:txBody>
      </p:sp>
      <p:sp>
        <p:nvSpPr>
          <p:cNvPr id="4" name="Footer Placeholder 3">
            <a:extLst>
              <a:ext uri="{FF2B5EF4-FFF2-40B4-BE49-F238E27FC236}">
                <a16:creationId xmlns:a16="http://schemas.microsoft.com/office/drawing/2014/main" id="{2BB1BF47-D815-48A5-9A11-6F8A58AB1B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5C1928-2B35-4D9A-9A5E-206964BC50A9}"/>
              </a:ext>
            </a:extLst>
          </p:cNvPr>
          <p:cNvSpPr>
            <a:spLocks noGrp="1"/>
          </p:cNvSpPr>
          <p:nvPr>
            <p:ph type="sldNum" sz="quarter" idx="12"/>
          </p:nvPr>
        </p:nvSpPr>
        <p:spPr/>
        <p:txBody>
          <a:bodyPr/>
          <a:lstStyle/>
          <a:p>
            <a:fld id="{E34753B2-F117-4DB3-AA5E-1D6BC08691FF}" type="slidenum">
              <a:rPr lang="en-US" smtClean="0"/>
              <a:t>‹#›</a:t>
            </a:fld>
            <a:endParaRPr lang="en-US"/>
          </a:p>
        </p:txBody>
      </p:sp>
    </p:spTree>
    <p:extLst>
      <p:ext uri="{BB962C8B-B14F-4D97-AF65-F5344CB8AC3E}">
        <p14:creationId xmlns:p14="http://schemas.microsoft.com/office/powerpoint/2010/main" val="5422317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1026C9-A1EE-44E4-8D54-3BFDB66BEFD8}"/>
              </a:ext>
            </a:extLst>
          </p:cNvPr>
          <p:cNvSpPr>
            <a:spLocks noGrp="1"/>
          </p:cNvSpPr>
          <p:nvPr>
            <p:ph type="dt" sz="half" idx="10"/>
          </p:nvPr>
        </p:nvSpPr>
        <p:spPr/>
        <p:txBody>
          <a:bodyPr/>
          <a:lstStyle/>
          <a:p>
            <a:fld id="{CC3A7BD7-B376-43AA-9987-6CE0B864C8DB}" type="datetimeFigureOut">
              <a:rPr lang="en-US" smtClean="0"/>
              <a:t>1/12/2021</a:t>
            </a:fld>
            <a:endParaRPr lang="en-US"/>
          </a:p>
        </p:txBody>
      </p:sp>
      <p:sp>
        <p:nvSpPr>
          <p:cNvPr id="3" name="Footer Placeholder 2">
            <a:extLst>
              <a:ext uri="{FF2B5EF4-FFF2-40B4-BE49-F238E27FC236}">
                <a16:creationId xmlns:a16="http://schemas.microsoft.com/office/drawing/2014/main" id="{0768DABC-A218-4362-BE1A-6B3DA2089D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34C7EB-E334-49F6-B59B-333E2FBA279B}"/>
              </a:ext>
            </a:extLst>
          </p:cNvPr>
          <p:cNvSpPr>
            <a:spLocks noGrp="1"/>
          </p:cNvSpPr>
          <p:nvPr>
            <p:ph type="sldNum" sz="quarter" idx="12"/>
          </p:nvPr>
        </p:nvSpPr>
        <p:spPr/>
        <p:txBody>
          <a:bodyPr/>
          <a:lstStyle/>
          <a:p>
            <a:fld id="{E34753B2-F117-4DB3-AA5E-1D6BC08691FF}" type="slidenum">
              <a:rPr lang="en-US" smtClean="0"/>
              <a:t>‹#›</a:t>
            </a:fld>
            <a:endParaRPr lang="en-US"/>
          </a:p>
        </p:txBody>
      </p:sp>
    </p:spTree>
    <p:extLst>
      <p:ext uri="{BB962C8B-B14F-4D97-AF65-F5344CB8AC3E}">
        <p14:creationId xmlns:p14="http://schemas.microsoft.com/office/powerpoint/2010/main" val="37659745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D334D-3A89-4758-B572-53ABF4FFB0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E99921-54E0-4BEB-A0C3-A525C524A7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6494DD-C628-41AC-B653-D836F42A3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69B07B-B7A4-4AA0-8AF8-E01951B83221}"/>
              </a:ext>
            </a:extLst>
          </p:cNvPr>
          <p:cNvSpPr>
            <a:spLocks noGrp="1"/>
          </p:cNvSpPr>
          <p:nvPr>
            <p:ph type="dt" sz="half" idx="10"/>
          </p:nvPr>
        </p:nvSpPr>
        <p:spPr/>
        <p:txBody>
          <a:bodyPr/>
          <a:lstStyle/>
          <a:p>
            <a:fld id="{CC3A7BD7-B376-43AA-9987-6CE0B864C8DB}" type="datetimeFigureOut">
              <a:rPr lang="en-US" smtClean="0"/>
              <a:t>1/12/2021</a:t>
            </a:fld>
            <a:endParaRPr lang="en-US"/>
          </a:p>
        </p:txBody>
      </p:sp>
      <p:sp>
        <p:nvSpPr>
          <p:cNvPr id="6" name="Footer Placeholder 5">
            <a:extLst>
              <a:ext uri="{FF2B5EF4-FFF2-40B4-BE49-F238E27FC236}">
                <a16:creationId xmlns:a16="http://schemas.microsoft.com/office/drawing/2014/main" id="{5A756B3A-9275-48F4-B3DC-295EEEE455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35D807-4218-48CA-8962-CF61E2904B0E}"/>
              </a:ext>
            </a:extLst>
          </p:cNvPr>
          <p:cNvSpPr>
            <a:spLocks noGrp="1"/>
          </p:cNvSpPr>
          <p:nvPr>
            <p:ph type="sldNum" sz="quarter" idx="12"/>
          </p:nvPr>
        </p:nvSpPr>
        <p:spPr/>
        <p:txBody>
          <a:bodyPr/>
          <a:lstStyle/>
          <a:p>
            <a:fld id="{E34753B2-F117-4DB3-AA5E-1D6BC08691FF}" type="slidenum">
              <a:rPr lang="en-US" smtClean="0"/>
              <a:t>‹#›</a:t>
            </a:fld>
            <a:endParaRPr lang="en-US"/>
          </a:p>
        </p:txBody>
      </p:sp>
    </p:spTree>
    <p:extLst>
      <p:ext uri="{BB962C8B-B14F-4D97-AF65-F5344CB8AC3E}">
        <p14:creationId xmlns:p14="http://schemas.microsoft.com/office/powerpoint/2010/main" val="5030876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BFFF-26B2-4815-A7E7-EDBEBBBBE4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524F42-C94D-4702-A4D9-4AC2E32B2B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DA8F0B-F2C8-44B7-AC32-82BCBB514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4AB636-6264-402A-B0DD-8711908003FA}"/>
              </a:ext>
            </a:extLst>
          </p:cNvPr>
          <p:cNvSpPr>
            <a:spLocks noGrp="1"/>
          </p:cNvSpPr>
          <p:nvPr>
            <p:ph type="dt" sz="half" idx="10"/>
          </p:nvPr>
        </p:nvSpPr>
        <p:spPr/>
        <p:txBody>
          <a:bodyPr/>
          <a:lstStyle/>
          <a:p>
            <a:fld id="{CC3A7BD7-B376-43AA-9987-6CE0B864C8DB}" type="datetimeFigureOut">
              <a:rPr lang="en-US" smtClean="0"/>
              <a:t>1/12/2021</a:t>
            </a:fld>
            <a:endParaRPr lang="en-US"/>
          </a:p>
        </p:txBody>
      </p:sp>
      <p:sp>
        <p:nvSpPr>
          <p:cNvPr id="6" name="Footer Placeholder 5">
            <a:extLst>
              <a:ext uri="{FF2B5EF4-FFF2-40B4-BE49-F238E27FC236}">
                <a16:creationId xmlns:a16="http://schemas.microsoft.com/office/drawing/2014/main" id="{F264355E-BB22-42FC-921D-23318AD01A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FEEA92-EF29-4821-B75D-3CAC50FA520C}"/>
              </a:ext>
            </a:extLst>
          </p:cNvPr>
          <p:cNvSpPr>
            <a:spLocks noGrp="1"/>
          </p:cNvSpPr>
          <p:nvPr>
            <p:ph type="sldNum" sz="quarter" idx="12"/>
          </p:nvPr>
        </p:nvSpPr>
        <p:spPr/>
        <p:txBody>
          <a:bodyPr/>
          <a:lstStyle/>
          <a:p>
            <a:fld id="{E34753B2-F117-4DB3-AA5E-1D6BC08691FF}" type="slidenum">
              <a:rPr lang="en-US" smtClean="0"/>
              <a:t>‹#›</a:t>
            </a:fld>
            <a:endParaRPr lang="en-US"/>
          </a:p>
        </p:txBody>
      </p:sp>
    </p:spTree>
    <p:extLst>
      <p:ext uri="{BB962C8B-B14F-4D97-AF65-F5344CB8AC3E}">
        <p14:creationId xmlns:p14="http://schemas.microsoft.com/office/powerpoint/2010/main" val="35301080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EEB002-9010-45B7-90A8-751C1A0930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960F19-3BEB-4D53-A267-CF27FAD17E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8BA3C8-077D-4AD3-BB9F-CE5539B6B4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3A7BD7-B376-43AA-9987-6CE0B864C8DB}" type="datetimeFigureOut">
              <a:rPr lang="en-US" smtClean="0"/>
              <a:t>1/12/2021</a:t>
            </a:fld>
            <a:endParaRPr lang="en-US"/>
          </a:p>
        </p:txBody>
      </p:sp>
      <p:sp>
        <p:nvSpPr>
          <p:cNvPr id="5" name="Footer Placeholder 4">
            <a:extLst>
              <a:ext uri="{FF2B5EF4-FFF2-40B4-BE49-F238E27FC236}">
                <a16:creationId xmlns:a16="http://schemas.microsoft.com/office/drawing/2014/main" id="{7C23FBAE-5B03-48A1-A89B-4DE5700211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251038-8FB6-4EF4-B834-E0C297532C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4753B2-F117-4DB3-AA5E-1D6BC08691FF}" type="slidenum">
              <a:rPr lang="en-US" smtClean="0"/>
              <a:t>‹#›</a:t>
            </a:fld>
            <a:endParaRPr lang="en-US"/>
          </a:p>
        </p:txBody>
      </p:sp>
    </p:spTree>
    <p:extLst>
      <p:ext uri="{BB962C8B-B14F-4D97-AF65-F5344CB8AC3E}">
        <p14:creationId xmlns:p14="http://schemas.microsoft.com/office/powerpoint/2010/main" val="226560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www.northcarolinahealthnews.org/2015/07/06/a-place-for-recovery/" TargetMode="Externa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gif"/></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1.gif"/></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2.gi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8.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1.gif"/></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pexels.com/photo/asylum-emergency-shelter-help-shelter-271349/" TargetMode="Externa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sp>
        <p:nvSpPr>
          <p:cNvPr id="6" name="TextBox 5">
            <a:extLst>
              <a:ext uri="{FF2B5EF4-FFF2-40B4-BE49-F238E27FC236}">
                <a16:creationId xmlns:a16="http://schemas.microsoft.com/office/drawing/2014/main" id="{E8064F06-1380-461E-BCA2-0E25A7CD7DC8}"/>
              </a:ext>
            </a:extLst>
          </p:cNvPr>
          <p:cNvSpPr txBox="1"/>
          <p:nvPr/>
        </p:nvSpPr>
        <p:spPr>
          <a:xfrm>
            <a:off x="2107095" y="608818"/>
            <a:ext cx="9919589" cy="1200329"/>
          </a:xfrm>
          <a:prstGeom prst="rect">
            <a:avLst/>
          </a:prstGeom>
          <a:noFill/>
        </p:spPr>
        <p:txBody>
          <a:bodyPr wrap="square" rtlCol="0">
            <a:spAutoFit/>
          </a:bodyPr>
          <a:lstStyle/>
          <a:p>
            <a:pPr algn="ctr"/>
            <a:r>
              <a:rPr lang="en-US" sz="3600" b="1" dirty="0">
                <a:solidFill>
                  <a:schemeClr val="bg1"/>
                </a:solidFill>
              </a:rPr>
              <a:t>EMERGENCY SHELTERING SUPPORT PLAN</a:t>
            </a:r>
          </a:p>
          <a:p>
            <a:endParaRPr lang="en-US" sz="3600" b="1" dirty="0">
              <a:solidFill>
                <a:schemeClr val="bg1"/>
              </a:solidFill>
            </a:endParaRPr>
          </a:p>
        </p:txBody>
      </p:sp>
      <p:pic>
        <p:nvPicPr>
          <p:cNvPr id="3" name="Picture 2">
            <a:extLst>
              <a:ext uri="{FF2B5EF4-FFF2-40B4-BE49-F238E27FC236}">
                <a16:creationId xmlns:a16="http://schemas.microsoft.com/office/drawing/2014/main" id="{E85AFAB8-29C4-415B-9276-099D183EE623}"/>
              </a:ext>
            </a:extLst>
          </p:cNvPr>
          <p:cNvPicPr>
            <a:picLocks noChangeAspect="1"/>
          </p:cNvPicPr>
          <p:nvPr/>
        </p:nvPicPr>
        <p:blipFill>
          <a:blip r:embed="rId3"/>
          <a:stretch>
            <a:fillRect/>
          </a:stretch>
        </p:blipFill>
        <p:spPr>
          <a:xfrm>
            <a:off x="1438464" y="2472787"/>
            <a:ext cx="4048125" cy="3257550"/>
          </a:xfrm>
          <a:prstGeom prst="rect">
            <a:avLst/>
          </a:prstGeom>
          <a:ln>
            <a:noFill/>
          </a:ln>
          <a:effectLst>
            <a:softEdge rad="112500"/>
          </a:effectLst>
        </p:spPr>
      </p:pic>
      <p:pic>
        <p:nvPicPr>
          <p:cNvPr id="7" name="Picture 6" descr="A picture containing text, floor, indoor, window&#10;&#10;Description automatically generated">
            <a:extLst>
              <a:ext uri="{FF2B5EF4-FFF2-40B4-BE49-F238E27FC236}">
                <a16:creationId xmlns:a16="http://schemas.microsoft.com/office/drawing/2014/main" id="{84360A77-3F61-4568-8258-5B8D167686E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364224" y="2759133"/>
            <a:ext cx="4170425" cy="2971204"/>
          </a:xfrm>
          <a:prstGeom prst="rect">
            <a:avLst/>
          </a:prstGeom>
        </p:spPr>
      </p:pic>
    </p:spTree>
    <p:extLst>
      <p:ext uri="{BB962C8B-B14F-4D97-AF65-F5344CB8AC3E}">
        <p14:creationId xmlns:p14="http://schemas.microsoft.com/office/powerpoint/2010/main" val="1535261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sp>
        <p:nvSpPr>
          <p:cNvPr id="3" name="Rectangle 2">
            <a:extLst>
              <a:ext uri="{FF2B5EF4-FFF2-40B4-BE49-F238E27FC236}">
                <a16:creationId xmlns:a16="http://schemas.microsoft.com/office/drawing/2014/main" id="{08822672-ACB1-496E-9ACA-2C813ABB55A8}"/>
              </a:ext>
            </a:extLst>
          </p:cNvPr>
          <p:cNvSpPr/>
          <p:nvPr/>
        </p:nvSpPr>
        <p:spPr>
          <a:xfrm>
            <a:off x="1444055" y="3424293"/>
            <a:ext cx="4286353" cy="2185214"/>
          </a:xfrm>
          <a:prstGeom prst="rect">
            <a:avLst/>
          </a:prstGeom>
        </p:spPr>
        <p:txBody>
          <a:bodyPr wrap="square">
            <a:spAutoFit/>
          </a:bodyPr>
          <a:lstStyle/>
          <a:p>
            <a:pPr marL="285750" indent="-285750">
              <a:spcAft>
                <a:spcPts val="1200"/>
              </a:spcAft>
              <a:buFont typeface="Arial" panose="020B0604020202020204" pitchFamily="34" charset="0"/>
              <a:buChar char="•"/>
            </a:pPr>
            <a:r>
              <a:rPr lang="en-US" sz="2200" dirty="0"/>
              <a:t>Mandatory evacuations</a:t>
            </a:r>
          </a:p>
          <a:p>
            <a:pPr marL="285750" indent="-285750">
              <a:spcAft>
                <a:spcPts val="1200"/>
              </a:spcAft>
              <a:buFont typeface="Arial" panose="020B0604020202020204" pitchFamily="34" charset="0"/>
              <a:buChar char="•"/>
            </a:pPr>
            <a:r>
              <a:rPr lang="en-US" sz="2200" dirty="0"/>
              <a:t>Widespread power outages</a:t>
            </a:r>
          </a:p>
          <a:p>
            <a:pPr marL="285750" indent="-285750">
              <a:spcAft>
                <a:spcPts val="1200"/>
              </a:spcAft>
              <a:buFont typeface="Arial" panose="020B0604020202020204" pitchFamily="34" charset="0"/>
              <a:buChar char="•"/>
            </a:pPr>
            <a:r>
              <a:rPr lang="en-US" sz="2200" dirty="0"/>
              <a:t>Extended displacement from residence</a:t>
            </a:r>
          </a:p>
          <a:p>
            <a:endParaRPr lang="en-US" dirty="0"/>
          </a:p>
        </p:txBody>
      </p:sp>
      <p:pic>
        <p:nvPicPr>
          <p:cNvPr id="2052" name="Picture 4" descr="Jose Huizar on Twitter: &quot;We need more temporary shelters throughout  #LosAngeles to #HelpTheHomeless while we build supportive housing through  #MeasureHHH. To #EndHomelessness, we need #EveryoneIn &amp; today is a big step  forward">
            <a:extLst>
              <a:ext uri="{FF2B5EF4-FFF2-40B4-BE49-F238E27FC236}">
                <a16:creationId xmlns:a16="http://schemas.microsoft.com/office/drawing/2014/main" id="{CA82C0EB-6FF2-4298-B1EB-51BDA02A14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569"/>
          <a:stretch/>
        </p:blipFill>
        <p:spPr bwMode="auto">
          <a:xfrm>
            <a:off x="6235132" y="3424293"/>
            <a:ext cx="3905227" cy="23083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222A9D-112D-4AAD-9528-DD99E762A83B}"/>
              </a:ext>
            </a:extLst>
          </p:cNvPr>
          <p:cNvSpPr txBox="1"/>
          <p:nvPr/>
        </p:nvSpPr>
        <p:spPr>
          <a:xfrm>
            <a:off x="2307784" y="608818"/>
            <a:ext cx="7854696" cy="646331"/>
          </a:xfrm>
          <a:prstGeom prst="rect">
            <a:avLst/>
          </a:prstGeom>
          <a:noFill/>
        </p:spPr>
        <p:txBody>
          <a:bodyPr wrap="square" rtlCol="0">
            <a:spAutoFit/>
          </a:bodyPr>
          <a:lstStyle/>
          <a:p>
            <a:r>
              <a:rPr lang="en-US" sz="3600" b="1" dirty="0">
                <a:solidFill>
                  <a:schemeClr val="bg1"/>
                </a:solidFill>
              </a:rPr>
              <a:t>REASONS IN WHICH TO OPEN A SHELTER</a:t>
            </a:r>
          </a:p>
        </p:txBody>
      </p:sp>
      <p:sp>
        <p:nvSpPr>
          <p:cNvPr id="4" name="TextBox 3">
            <a:extLst>
              <a:ext uri="{FF2B5EF4-FFF2-40B4-BE49-F238E27FC236}">
                <a16:creationId xmlns:a16="http://schemas.microsoft.com/office/drawing/2014/main" id="{CD473936-01DA-4F2D-8B93-7F247A01D005}"/>
              </a:ext>
            </a:extLst>
          </p:cNvPr>
          <p:cNvSpPr txBox="1"/>
          <p:nvPr/>
        </p:nvSpPr>
        <p:spPr>
          <a:xfrm>
            <a:off x="1164673" y="2304288"/>
            <a:ext cx="9131471" cy="461665"/>
          </a:xfrm>
          <a:prstGeom prst="rect">
            <a:avLst/>
          </a:prstGeom>
          <a:noFill/>
        </p:spPr>
        <p:txBody>
          <a:bodyPr wrap="square" rtlCol="0">
            <a:spAutoFit/>
          </a:bodyPr>
          <a:lstStyle/>
          <a:p>
            <a:r>
              <a:rPr lang="en-US" sz="2400" b="1" dirty="0"/>
              <a:t>There are 3 conditions that would necessitate the opening of a shelter:</a:t>
            </a:r>
          </a:p>
        </p:txBody>
      </p:sp>
    </p:spTree>
    <p:extLst>
      <p:ext uri="{BB962C8B-B14F-4D97-AF65-F5344CB8AC3E}">
        <p14:creationId xmlns:p14="http://schemas.microsoft.com/office/powerpoint/2010/main" val="1048919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sp>
        <p:nvSpPr>
          <p:cNvPr id="2" name="Rectangle 1">
            <a:extLst>
              <a:ext uri="{FF2B5EF4-FFF2-40B4-BE49-F238E27FC236}">
                <a16:creationId xmlns:a16="http://schemas.microsoft.com/office/drawing/2014/main" id="{0C43915A-37B3-4EEF-A963-4FD55FA7749D}"/>
              </a:ext>
            </a:extLst>
          </p:cNvPr>
          <p:cNvSpPr/>
          <p:nvPr/>
        </p:nvSpPr>
        <p:spPr>
          <a:xfrm>
            <a:off x="2542431" y="608818"/>
            <a:ext cx="7369666" cy="646331"/>
          </a:xfrm>
          <a:prstGeom prst="rect">
            <a:avLst/>
          </a:prstGeom>
        </p:spPr>
        <p:txBody>
          <a:bodyPr wrap="square">
            <a:spAutoFit/>
          </a:bodyPr>
          <a:lstStyle/>
          <a:p>
            <a:pPr algn="ctr"/>
            <a:r>
              <a:rPr lang="en-US" sz="3600" b="1" dirty="0">
                <a:solidFill>
                  <a:schemeClr val="bg1"/>
                </a:solidFill>
              </a:rPr>
              <a:t>CONCEPT OF OPERATIONS</a:t>
            </a:r>
          </a:p>
        </p:txBody>
      </p:sp>
      <p:sp>
        <p:nvSpPr>
          <p:cNvPr id="4" name="Rectangle 3">
            <a:extLst>
              <a:ext uri="{FF2B5EF4-FFF2-40B4-BE49-F238E27FC236}">
                <a16:creationId xmlns:a16="http://schemas.microsoft.com/office/drawing/2014/main" id="{2EAF94BB-79E9-4BE4-B45C-0553BA1AF189}"/>
              </a:ext>
            </a:extLst>
          </p:cNvPr>
          <p:cNvSpPr/>
          <p:nvPr/>
        </p:nvSpPr>
        <p:spPr>
          <a:xfrm>
            <a:off x="670559" y="1863969"/>
            <a:ext cx="7529223" cy="4770537"/>
          </a:xfrm>
          <a:prstGeom prst="rect">
            <a:avLst/>
          </a:prstGeom>
        </p:spPr>
        <p:txBody>
          <a:bodyPr wrap="square">
            <a:spAutoFit/>
          </a:bodyPr>
          <a:lstStyle/>
          <a:p>
            <a:pPr>
              <a:spcAft>
                <a:spcPts val="600"/>
              </a:spcAft>
            </a:pPr>
            <a:r>
              <a:rPr lang="en-US" sz="2200" b="1" dirty="0"/>
              <a:t>All incidents begin and end locally!!!!</a:t>
            </a:r>
          </a:p>
          <a:p>
            <a:pPr marL="285750" indent="-285750">
              <a:spcAft>
                <a:spcPts val="600"/>
              </a:spcAft>
              <a:buFont typeface="Arial" panose="020B0604020202020204" pitchFamily="34" charset="0"/>
              <a:buChar char="•"/>
            </a:pPr>
            <a:r>
              <a:rPr lang="en-US" sz="2200" dirty="0"/>
              <a:t>List the primary organization in your county responsible for sheltering survivors.</a:t>
            </a:r>
          </a:p>
          <a:p>
            <a:pPr marL="285750" indent="-285750">
              <a:spcAft>
                <a:spcPts val="600"/>
              </a:spcAft>
              <a:buFont typeface="Arial" panose="020B0604020202020204" pitchFamily="34" charset="0"/>
              <a:buChar char="•"/>
            </a:pPr>
            <a:r>
              <a:rPr lang="en-US" sz="2200" dirty="0"/>
              <a:t>List other organizations that will assist in the opening/operation/closing of shelters within your county.</a:t>
            </a:r>
          </a:p>
          <a:p>
            <a:pPr marL="285750" indent="-285750">
              <a:spcAft>
                <a:spcPts val="600"/>
              </a:spcAft>
              <a:buFont typeface="Arial" panose="020B0604020202020204" pitchFamily="34" charset="0"/>
              <a:buChar char="•"/>
            </a:pPr>
            <a:r>
              <a:rPr lang="en-US" sz="2200" dirty="0"/>
              <a:t>What role does the American Red Cross (ARC) play in your county sheltering plan?</a:t>
            </a:r>
          </a:p>
          <a:p>
            <a:pPr marL="742950" lvl="1" indent="-285750">
              <a:spcAft>
                <a:spcPts val="600"/>
              </a:spcAft>
              <a:buFont typeface="Arial" panose="020B0604020202020204" pitchFamily="34" charset="0"/>
              <a:buChar char="•"/>
            </a:pPr>
            <a:r>
              <a:rPr lang="en-US" sz="2200" dirty="0"/>
              <a:t>Is there a timeline for notification?</a:t>
            </a:r>
          </a:p>
          <a:p>
            <a:pPr marL="742950" lvl="1" indent="-285750">
              <a:spcAft>
                <a:spcPts val="600"/>
              </a:spcAft>
              <a:buFont typeface="Arial" panose="020B0604020202020204" pitchFamily="34" charset="0"/>
              <a:buChar char="•"/>
            </a:pPr>
            <a:r>
              <a:rPr lang="en-US" sz="2200" dirty="0"/>
              <a:t>Are shelter staff/volunteers certified?</a:t>
            </a:r>
          </a:p>
          <a:p>
            <a:pPr marL="742950" lvl="1" indent="-285750">
              <a:spcAft>
                <a:spcPts val="600"/>
              </a:spcAft>
              <a:buFont typeface="Arial" panose="020B0604020202020204" pitchFamily="34" charset="0"/>
              <a:buChar char="•"/>
            </a:pPr>
            <a:r>
              <a:rPr lang="en-US" sz="2200" dirty="0"/>
              <a:t>Are there any MOUs with facility owners?</a:t>
            </a:r>
          </a:p>
          <a:p>
            <a:pPr marL="285750" indent="-285750">
              <a:spcAft>
                <a:spcPts val="600"/>
              </a:spcAft>
              <a:buFont typeface="Arial" panose="020B0604020202020204" pitchFamily="34" charset="0"/>
              <a:buChar char="•"/>
            </a:pPr>
            <a:r>
              <a:rPr lang="en-US" sz="2200" dirty="0"/>
              <a:t>List sheltering planning/operation into county CEMP.</a:t>
            </a:r>
          </a:p>
          <a:p>
            <a:pPr marL="742950" lvl="1" indent="-285750">
              <a:spcAft>
                <a:spcPts val="600"/>
              </a:spcAft>
              <a:buFont typeface="Arial" panose="020B0604020202020204" pitchFamily="34" charset="0"/>
              <a:buChar char="•"/>
            </a:pPr>
            <a:r>
              <a:rPr lang="en-US" sz="2200" dirty="0"/>
              <a:t>Include State notification via WebEOC.</a:t>
            </a:r>
            <a:endParaRPr lang="en-US" dirty="0"/>
          </a:p>
        </p:txBody>
      </p:sp>
      <p:pic>
        <p:nvPicPr>
          <p:cNvPr id="3" name="Picture 2">
            <a:extLst>
              <a:ext uri="{FF2B5EF4-FFF2-40B4-BE49-F238E27FC236}">
                <a16:creationId xmlns:a16="http://schemas.microsoft.com/office/drawing/2014/main" id="{0C071F82-78B8-4D0F-998C-F4D70C2F6566}"/>
              </a:ext>
            </a:extLst>
          </p:cNvPr>
          <p:cNvPicPr>
            <a:picLocks noChangeAspect="1"/>
          </p:cNvPicPr>
          <p:nvPr/>
        </p:nvPicPr>
        <p:blipFill>
          <a:blip r:embed="rId4"/>
          <a:stretch>
            <a:fillRect/>
          </a:stretch>
        </p:blipFill>
        <p:spPr>
          <a:xfrm>
            <a:off x="8031403" y="4233672"/>
            <a:ext cx="3490037" cy="19631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42743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sp>
        <p:nvSpPr>
          <p:cNvPr id="3" name="Rectangle 2">
            <a:extLst>
              <a:ext uri="{FF2B5EF4-FFF2-40B4-BE49-F238E27FC236}">
                <a16:creationId xmlns:a16="http://schemas.microsoft.com/office/drawing/2014/main" id="{8B6CE6EC-05D5-40B8-9534-5D2D6F651013}"/>
              </a:ext>
            </a:extLst>
          </p:cNvPr>
          <p:cNvSpPr/>
          <p:nvPr/>
        </p:nvSpPr>
        <p:spPr>
          <a:xfrm>
            <a:off x="1105231" y="2012956"/>
            <a:ext cx="5258993" cy="3421193"/>
          </a:xfrm>
          <a:prstGeom prst="rect">
            <a:avLst/>
          </a:prstGeom>
        </p:spPr>
        <p:txBody>
          <a:bodyPr wrap="square">
            <a:spAutoFit/>
          </a:bodyPr>
          <a:lstStyle/>
          <a:p>
            <a:pPr marR="0" lvl="0">
              <a:lnSpc>
                <a:spcPct val="115000"/>
              </a:lnSpc>
              <a:spcBef>
                <a:spcPts val="0"/>
              </a:spcBef>
              <a:spcAft>
                <a:spcPts val="0"/>
              </a:spcAft>
              <a:buSzPts val="1200"/>
              <a:tabLst>
                <a:tab pos="228600" algn="l"/>
              </a:tabLst>
            </a:pPr>
            <a:r>
              <a:rPr lang="en-US" dirty="0">
                <a:ea typeface="Times New Roman" panose="02020603050405020304" pitchFamily="18" charset="0"/>
              </a:rPr>
              <a:t>	</a:t>
            </a:r>
            <a:endParaRPr lang="en-US" sz="1600" b="1" dirty="0">
              <a:ea typeface="Times New Roman" panose="02020603050405020304" pitchFamily="18" charset="0"/>
            </a:endParaRPr>
          </a:p>
          <a:p>
            <a:pPr marL="285750" marR="0" lvl="0" indent="-285750">
              <a:lnSpc>
                <a:spcPct val="115000"/>
              </a:lnSpc>
              <a:spcBef>
                <a:spcPts val="0"/>
              </a:spcBef>
              <a:spcAft>
                <a:spcPts val="600"/>
              </a:spcAft>
              <a:buSzPct val="110000"/>
              <a:buFont typeface="Arial" panose="020B0604020202020204" pitchFamily="34" charset="0"/>
              <a:buChar char="•"/>
              <a:tabLst>
                <a:tab pos="228600" algn="l"/>
              </a:tabLst>
            </a:pPr>
            <a:r>
              <a:rPr lang="en-US" sz="2200" dirty="0">
                <a:ea typeface="Times New Roman" panose="02020603050405020304" pitchFamily="18" charset="0"/>
                <a:cs typeface="Times New Roman" panose="02020603050405020304" pitchFamily="18" charset="0"/>
              </a:rPr>
              <a:t>Designate Shelter Coordinator(s).</a:t>
            </a:r>
            <a:r>
              <a:rPr lang="en-US" sz="2200" dirty="0">
                <a:ea typeface="Times New Roman" panose="02020603050405020304" pitchFamily="18" charset="0"/>
              </a:rPr>
              <a:t> </a:t>
            </a:r>
          </a:p>
          <a:p>
            <a:pPr marL="285750" marR="0" lvl="0" indent="-285750">
              <a:lnSpc>
                <a:spcPct val="115000"/>
              </a:lnSpc>
              <a:spcBef>
                <a:spcPts val="0"/>
              </a:spcBef>
              <a:spcAft>
                <a:spcPts val="600"/>
              </a:spcAft>
              <a:buSzPct val="110000"/>
              <a:buFont typeface="Arial" panose="020B0604020202020204" pitchFamily="34" charset="0"/>
              <a:buChar char="•"/>
              <a:tabLst>
                <a:tab pos="914400" algn="l"/>
              </a:tabLst>
            </a:pPr>
            <a:r>
              <a:rPr lang="en-US" sz="2200" dirty="0">
                <a:ea typeface="Times New Roman" panose="02020603050405020304" pitchFamily="18" charset="0"/>
                <a:cs typeface="Times New Roman" panose="02020603050405020304" pitchFamily="18" charset="0"/>
              </a:rPr>
              <a:t>Develop a Memorandum of Understanding with the ARC. </a:t>
            </a:r>
          </a:p>
          <a:p>
            <a:pPr marL="285750" marR="0" lvl="0" indent="-285750">
              <a:lnSpc>
                <a:spcPct val="115000"/>
              </a:lnSpc>
              <a:spcBef>
                <a:spcPts val="0"/>
              </a:spcBef>
              <a:spcAft>
                <a:spcPts val="600"/>
              </a:spcAft>
              <a:buSzPct val="110000"/>
              <a:buFont typeface="Arial" panose="020B0604020202020204" pitchFamily="34" charset="0"/>
              <a:buChar char="•"/>
              <a:tabLst>
                <a:tab pos="914400" algn="l"/>
              </a:tabLst>
            </a:pPr>
            <a:r>
              <a:rPr lang="en-US" sz="2200" dirty="0">
                <a:ea typeface="Times New Roman" panose="02020603050405020304" pitchFamily="18" charset="0"/>
                <a:cs typeface="Times New Roman" panose="02020603050405020304" pitchFamily="18" charset="0"/>
              </a:rPr>
              <a:t>Identify county designated shelter facilities.</a:t>
            </a:r>
            <a:r>
              <a:rPr lang="en-US" sz="2200" dirty="0">
                <a:ea typeface="Times New Roman" panose="02020603050405020304" pitchFamily="18" charset="0"/>
              </a:rPr>
              <a:t> </a:t>
            </a:r>
          </a:p>
          <a:p>
            <a:pPr marL="285750" marR="0" lvl="0" indent="-285750">
              <a:lnSpc>
                <a:spcPct val="115000"/>
              </a:lnSpc>
              <a:spcBef>
                <a:spcPts val="0"/>
              </a:spcBef>
              <a:spcAft>
                <a:spcPts val="600"/>
              </a:spcAft>
              <a:buSzPct val="110000"/>
              <a:buFont typeface="Arial" panose="020B0604020202020204" pitchFamily="34" charset="0"/>
              <a:buChar char="•"/>
              <a:tabLst>
                <a:tab pos="914400" algn="l"/>
              </a:tabLst>
            </a:pPr>
            <a:r>
              <a:rPr lang="en-US" sz="2200" dirty="0">
                <a:ea typeface="Times New Roman" panose="02020603050405020304" pitchFamily="18" charset="0"/>
                <a:cs typeface="Times New Roman" panose="02020603050405020304" pitchFamily="18" charset="0"/>
              </a:rPr>
              <a:t>Train staff to operate disaster shelters. </a:t>
            </a:r>
            <a:endParaRPr lang="en-US" sz="2200" dirty="0">
              <a:ea typeface="Times New Roman" panose="02020603050405020304" pitchFamily="18" charset="0"/>
            </a:endParaRPr>
          </a:p>
          <a:p>
            <a:pPr marL="285750" marR="0" lvl="0" indent="-285750">
              <a:lnSpc>
                <a:spcPct val="115000"/>
              </a:lnSpc>
              <a:spcBef>
                <a:spcPts val="0"/>
              </a:spcBef>
              <a:spcAft>
                <a:spcPts val="600"/>
              </a:spcAft>
              <a:buSzPct val="110000"/>
              <a:buFont typeface="Arial" panose="020B0604020202020204" pitchFamily="34" charset="0"/>
              <a:buChar char="•"/>
              <a:tabLst>
                <a:tab pos="914400" algn="l"/>
              </a:tabLst>
            </a:pPr>
            <a:r>
              <a:rPr lang="en-US" sz="2200" dirty="0">
                <a:ea typeface="Times New Roman" panose="02020603050405020304" pitchFamily="18" charset="0"/>
                <a:cs typeface="Times New Roman" panose="02020603050405020304" pitchFamily="18" charset="0"/>
              </a:rPr>
              <a:t>Provide care and shelter services. </a:t>
            </a:r>
          </a:p>
        </p:txBody>
      </p:sp>
      <p:sp>
        <p:nvSpPr>
          <p:cNvPr id="2" name="TextBox 1">
            <a:extLst>
              <a:ext uri="{FF2B5EF4-FFF2-40B4-BE49-F238E27FC236}">
                <a16:creationId xmlns:a16="http://schemas.microsoft.com/office/drawing/2014/main" id="{48D2332F-80C3-4F08-A2F7-9C0A7B268258}"/>
              </a:ext>
            </a:extLst>
          </p:cNvPr>
          <p:cNvSpPr txBox="1"/>
          <p:nvPr/>
        </p:nvSpPr>
        <p:spPr>
          <a:xfrm>
            <a:off x="3360616" y="694944"/>
            <a:ext cx="5536496" cy="646331"/>
          </a:xfrm>
          <a:prstGeom prst="rect">
            <a:avLst/>
          </a:prstGeom>
          <a:noFill/>
        </p:spPr>
        <p:txBody>
          <a:bodyPr wrap="square" rtlCol="0">
            <a:spAutoFit/>
          </a:bodyPr>
          <a:lstStyle/>
          <a:p>
            <a:r>
              <a:rPr lang="en-US" sz="3600" b="1" dirty="0">
                <a:solidFill>
                  <a:schemeClr val="bg1"/>
                </a:solidFill>
              </a:rPr>
              <a:t>COUNTY RESPONSIBILITIES</a:t>
            </a:r>
          </a:p>
        </p:txBody>
      </p:sp>
      <p:pic>
        <p:nvPicPr>
          <p:cNvPr id="7" name="Picture 6" descr="A close up of a logo&#10;&#10;Description automatically generated">
            <a:extLst>
              <a:ext uri="{FF2B5EF4-FFF2-40B4-BE49-F238E27FC236}">
                <a16:creationId xmlns:a16="http://schemas.microsoft.com/office/drawing/2014/main" id="{65E90745-C5B9-4AD8-AFD5-9782C3E4F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5928" y="2897642"/>
            <a:ext cx="4407176" cy="3261310"/>
          </a:xfrm>
          <a:prstGeom prst="rect">
            <a:avLst/>
          </a:prstGeom>
          <a:ln>
            <a:noFill/>
          </a:ln>
          <a:effectLst>
            <a:softEdge rad="112500"/>
          </a:effectLst>
        </p:spPr>
      </p:pic>
    </p:spTree>
    <p:extLst>
      <p:ext uri="{BB962C8B-B14F-4D97-AF65-F5344CB8AC3E}">
        <p14:creationId xmlns:p14="http://schemas.microsoft.com/office/powerpoint/2010/main" val="1830040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sp>
        <p:nvSpPr>
          <p:cNvPr id="4" name="Rectangle 3">
            <a:extLst>
              <a:ext uri="{FF2B5EF4-FFF2-40B4-BE49-F238E27FC236}">
                <a16:creationId xmlns:a16="http://schemas.microsoft.com/office/drawing/2014/main" id="{03F7C429-6E58-4E4D-AAA1-9BB7BBB4A132}"/>
              </a:ext>
            </a:extLst>
          </p:cNvPr>
          <p:cNvSpPr/>
          <p:nvPr/>
        </p:nvSpPr>
        <p:spPr>
          <a:xfrm>
            <a:off x="477079" y="1863969"/>
            <a:ext cx="7901608" cy="4741554"/>
          </a:xfrm>
          <a:prstGeom prst="rect">
            <a:avLst/>
          </a:prstGeom>
        </p:spPr>
        <p:txBody>
          <a:bodyPr wrap="square">
            <a:spAutoFit/>
          </a:bodyPr>
          <a:lstStyle/>
          <a:p>
            <a:pPr marR="0" lvl="0">
              <a:lnSpc>
                <a:spcPct val="115000"/>
              </a:lnSpc>
              <a:spcBef>
                <a:spcPts val="0"/>
              </a:spcBef>
              <a:spcAft>
                <a:spcPts val="0"/>
              </a:spcAft>
              <a:buSzPts val="1200"/>
              <a:tabLst>
                <a:tab pos="228600" algn="l"/>
              </a:tabLst>
            </a:pPr>
            <a:r>
              <a:rPr lang="en-US" dirty="0">
                <a:latin typeface="Times New Roman" panose="02020603050405020304" pitchFamily="18" charset="0"/>
                <a:ea typeface="Times New Roman" panose="02020603050405020304" pitchFamily="18" charset="0"/>
              </a:rPr>
              <a:t>	</a:t>
            </a:r>
            <a:r>
              <a:rPr lang="en-US" sz="2200" b="1" dirty="0">
                <a:ea typeface="Times New Roman" panose="02020603050405020304" pitchFamily="18" charset="0"/>
              </a:rPr>
              <a:t>The ARC</a:t>
            </a:r>
            <a:r>
              <a:rPr lang="en-US" sz="2200" dirty="0">
                <a:ea typeface="Times New Roman" panose="02020603050405020304" pitchFamily="18" charset="0"/>
              </a:rPr>
              <a:t>:</a:t>
            </a:r>
          </a:p>
          <a:p>
            <a:pPr marL="342900" marR="0" lvl="0" indent="-342900" algn="just">
              <a:lnSpc>
                <a:spcPct val="115000"/>
              </a:lnSpc>
              <a:spcBef>
                <a:spcPts val="0"/>
              </a:spcBef>
              <a:spcAft>
                <a:spcPts val="0"/>
              </a:spcAft>
              <a:buSzPct val="110000"/>
              <a:buFont typeface="Arial" panose="020B0604020202020204" pitchFamily="34" charset="0"/>
              <a:buChar char="•"/>
              <a:tabLst>
                <a:tab pos="914400" algn="l"/>
              </a:tabLst>
            </a:pPr>
            <a:r>
              <a:rPr lang="en-US" sz="2200" dirty="0">
                <a:ea typeface="Times New Roman" panose="02020603050405020304" pitchFamily="18" charset="0"/>
                <a:cs typeface="Times New Roman" panose="02020603050405020304" pitchFamily="18" charset="0"/>
              </a:rPr>
              <a:t>Provides care and shelter services</a:t>
            </a:r>
          </a:p>
          <a:p>
            <a:pPr marL="342900" marR="0" lvl="0" indent="-342900" algn="just">
              <a:lnSpc>
                <a:spcPct val="115000"/>
              </a:lnSpc>
              <a:spcBef>
                <a:spcPts val="0"/>
              </a:spcBef>
              <a:spcAft>
                <a:spcPts val="0"/>
              </a:spcAft>
              <a:buSzPct val="110000"/>
              <a:buFont typeface="Arial" panose="020B0604020202020204" pitchFamily="34" charset="0"/>
              <a:buChar char="•"/>
              <a:tabLst>
                <a:tab pos="685800" algn="l"/>
                <a:tab pos="914400" algn="l"/>
              </a:tabLst>
            </a:pPr>
            <a:r>
              <a:rPr lang="en-US" sz="2200" dirty="0">
                <a:ea typeface="Times New Roman" panose="02020603050405020304" pitchFamily="18" charset="0"/>
                <a:cs typeface="Times New Roman" panose="02020603050405020304" pitchFamily="18" charset="0"/>
              </a:rPr>
              <a:t>Provides no-cost shelter training</a:t>
            </a:r>
            <a:r>
              <a:rPr lang="en-US" sz="2200" dirty="0">
                <a:ea typeface="Times New Roman" panose="02020603050405020304" pitchFamily="18" charset="0"/>
              </a:rPr>
              <a:t> </a:t>
            </a:r>
          </a:p>
          <a:p>
            <a:pPr marL="342900" marR="0" lvl="0" indent="-342900">
              <a:lnSpc>
                <a:spcPct val="115000"/>
              </a:lnSpc>
              <a:spcBef>
                <a:spcPts val="0"/>
              </a:spcBef>
              <a:spcAft>
                <a:spcPts val="0"/>
              </a:spcAft>
              <a:buSzPct val="110000"/>
              <a:buFont typeface="Arial" panose="020B0604020202020204" pitchFamily="34" charset="0"/>
              <a:buChar char="•"/>
              <a:tabLst>
                <a:tab pos="685800" algn="l"/>
                <a:tab pos="914400" algn="l"/>
              </a:tabLst>
            </a:pPr>
            <a:r>
              <a:rPr lang="en-US" sz="2200" dirty="0">
                <a:ea typeface="Times New Roman" panose="02020603050405020304" pitchFamily="18" charset="0"/>
                <a:cs typeface="Times New Roman" panose="02020603050405020304" pitchFamily="18" charset="0"/>
              </a:rPr>
              <a:t>Meets regularly with county representatives to engage in cooperative care and shelter planning</a:t>
            </a:r>
          </a:p>
          <a:p>
            <a:pPr marL="914400" marR="0" indent="-228600">
              <a:lnSpc>
                <a:spcPct val="115000"/>
              </a:lnSpc>
              <a:spcBef>
                <a:spcPts val="0"/>
              </a:spcBef>
              <a:spcAft>
                <a:spcPts val="0"/>
              </a:spcAft>
            </a:pPr>
            <a:r>
              <a:rPr lang="en-US" sz="2200" dirty="0">
                <a:ea typeface="Times New Roman" panose="02020603050405020304" pitchFamily="18" charset="0"/>
              </a:rPr>
              <a:t> </a:t>
            </a:r>
          </a:p>
          <a:p>
            <a:pPr marR="0" lvl="0">
              <a:lnSpc>
                <a:spcPct val="115000"/>
              </a:lnSpc>
              <a:spcBef>
                <a:spcPts val="0"/>
              </a:spcBef>
              <a:spcAft>
                <a:spcPts val="0"/>
              </a:spcAft>
              <a:buSzPts val="1200"/>
              <a:tabLst>
                <a:tab pos="228600" algn="l"/>
              </a:tabLst>
            </a:pPr>
            <a:r>
              <a:rPr lang="en-US" sz="2200" b="1" dirty="0">
                <a:ea typeface="Times New Roman" panose="02020603050405020304" pitchFamily="18" charset="0"/>
              </a:rPr>
              <a:t>	Salvation Army</a:t>
            </a:r>
            <a:r>
              <a:rPr lang="en-US" sz="2200" dirty="0">
                <a:ea typeface="Times New Roman" panose="02020603050405020304" pitchFamily="18" charset="0"/>
              </a:rPr>
              <a:t>:</a:t>
            </a:r>
          </a:p>
          <a:p>
            <a:pPr marL="342900" marR="0" lvl="0" indent="-342900">
              <a:lnSpc>
                <a:spcPct val="115000"/>
              </a:lnSpc>
              <a:spcBef>
                <a:spcPts val="0"/>
              </a:spcBef>
              <a:spcAft>
                <a:spcPts val="0"/>
              </a:spcAft>
              <a:buSzPct val="110000"/>
              <a:buFont typeface="Arial" panose="020B0604020202020204" pitchFamily="34" charset="0"/>
              <a:buChar char="•"/>
              <a:tabLst>
                <a:tab pos="914400" algn="l"/>
              </a:tabLst>
            </a:pPr>
            <a:r>
              <a:rPr lang="en-US" sz="2200" dirty="0">
                <a:ea typeface="Times New Roman" panose="02020603050405020304" pitchFamily="18" charset="0"/>
                <a:cs typeface="Times New Roman" panose="02020603050405020304" pitchFamily="18" charset="0"/>
              </a:rPr>
              <a:t>Provides food and hydration services (including mobile kitchen units)</a:t>
            </a:r>
          </a:p>
          <a:p>
            <a:pPr marL="342900" marR="0" lvl="0" indent="-342900">
              <a:lnSpc>
                <a:spcPct val="115000"/>
              </a:lnSpc>
              <a:spcBef>
                <a:spcPts val="0"/>
              </a:spcBef>
              <a:spcAft>
                <a:spcPts val="0"/>
              </a:spcAft>
              <a:buSzPct val="110000"/>
              <a:buFont typeface="Arial" panose="020B0604020202020204" pitchFamily="34" charset="0"/>
              <a:buChar char="•"/>
              <a:tabLst>
                <a:tab pos="914400" algn="l"/>
              </a:tabLst>
            </a:pPr>
            <a:r>
              <a:rPr lang="en-US" sz="2200" dirty="0">
                <a:ea typeface="Times New Roman" panose="02020603050405020304" pitchFamily="18" charset="0"/>
                <a:cs typeface="Times New Roman" panose="02020603050405020304" pitchFamily="18" charset="0"/>
              </a:rPr>
              <a:t>Provides clothing distribution</a:t>
            </a:r>
          </a:p>
          <a:p>
            <a:pPr marL="342900" marR="0" lvl="0" indent="-342900">
              <a:lnSpc>
                <a:spcPct val="115000"/>
              </a:lnSpc>
              <a:spcBef>
                <a:spcPts val="0"/>
              </a:spcBef>
              <a:spcAft>
                <a:spcPts val="0"/>
              </a:spcAft>
              <a:buSzPct val="110000"/>
              <a:buFont typeface="Arial" panose="020B0604020202020204" pitchFamily="34" charset="0"/>
              <a:buChar char="•"/>
              <a:tabLst>
                <a:tab pos="914400" algn="l"/>
              </a:tabLst>
            </a:pPr>
            <a:r>
              <a:rPr lang="en-US" sz="2200" dirty="0">
                <a:ea typeface="Times New Roman" panose="02020603050405020304" pitchFamily="18" charset="0"/>
                <a:cs typeface="Times New Roman" panose="02020603050405020304" pitchFamily="18" charset="0"/>
              </a:rPr>
              <a:t>Assists in home clean up (for seniors and people with disabilities)</a:t>
            </a:r>
          </a:p>
          <a:p>
            <a:pPr marL="342900" marR="0" lvl="0" indent="-342900">
              <a:lnSpc>
                <a:spcPct val="115000"/>
              </a:lnSpc>
              <a:spcBef>
                <a:spcPts val="0"/>
              </a:spcBef>
              <a:spcAft>
                <a:spcPts val="0"/>
              </a:spcAft>
              <a:buSzPct val="110000"/>
              <a:buFont typeface="Arial" panose="020B0604020202020204" pitchFamily="34" charset="0"/>
              <a:buChar char="•"/>
              <a:tabLst>
                <a:tab pos="914400" algn="l"/>
              </a:tabLst>
            </a:pPr>
            <a:r>
              <a:rPr lang="en-US" sz="2200" dirty="0">
                <a:ea typeface="Times New Roman" panose="02020603050405020304" pitchFamily="18" charset="0"/>
                <a:cs typeface="Times New Roman" panose="02020603050405020304" pitchFamily="18" charset="0"/>
              </a:rPr>
              <a:t>Provides mental health counseling</a:t>
            </a:r>
            <a:endParaRPr lang="en-US" sz="1600" dirty="0">
              <a:effectLst/>
              <a:ea typeface="Times New Roman" panose="02020603050405020304" pitchFamily="18" charset="0"/>
            </a:endParaRPr>
          </a:p>
        </p:txBody>
      </p:sp>
      <p:sp>
        <p:nvSpPr>
          <p:cNvPr id="2" name="TextBox 1">
            <a:extLst>
              <a:ext uri="{FF2B5EF4-FFF2-40B4-BE49-F238E27FC236}">
                <a16:creationId xmlns:a16="http://schemas.microsoft.com/office/drawing/2014/main" id="{C51549C5-90D8-42B8-BD60-09A6818B3FFB}"/>
              </a:ext>
            </a:extLst>
          </p:cNvPr>
          <p:cNvSpPr txBox="1"/>
          <p:nvPr/>
        </p:nvSpPr>
        <p:spPr>
          <a:xfrm>
            <a:off x="3300981" y="608819"/>
            <a:ext cx="5590035" cy="646331"/>
          </a:xfrm>
          <a:prstGeom prst="rect">
            <a:avLst/>
          </a:prstGeom>
          <a:noFill/>
        </p:spPr>
        <p:txBody>
          <a:bodyPr wrap="square" rtlCol="0">
            <a:spAutoFit/>
          </a:bodyPr>
          <a:lstStyle/>
          <a:p>
            <a:r>
              <a:rPr lang="en-US" sz="3600" b="1" dirty="0">
                <a:solidFill>
                  <a:schemeClr val="bg1"/>
                </a:solidFill>
              </a:rPr>
              <a:t>SUPPORT ORGANIZATIONS</a:t>
            </a:r>
          </a:p>
        </p:txBody>
      </p:sp>
      <p:pic>
        <p:nvPicPr>
          <p:cNvPr id="6" name="Picture 5">
            <a:extLst>
              <a:ext uri="{FF2B5EF4-FFF2-40B4-BE49-F238E27FC236}">
                <a16:creationId xmlns:a16="http://schemas.microsoft.com/office/drawing/2014/main" id="{B9178B61-88B2-402C-8029-1063044A8DCD}"/>
              </a:ext>
            </a:extLst>
          </p:cNvPr>
          <p:cNvPicPr>
            <a:picLocks noChangeAspect="1"/>
          </p:cNvPicPr>
          <p:nvPr/>
        </p:nvPicPr>
        <p:blipFill>
          <a:blip r:embed="rId4"/>
          <a:stretch>
            <a:fillRect/>
          </a:stretch>
        </p:blipFill>
        <p:spPr>
          <a:xfrm>
            <a:off x="8080513" y="2394986"/>
            <a:ext cx="2921444" cy="1299189"/>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5404059A-3EB1-4229-BFB6-23217502DBBC}"/>
              </a:ext>
            </a:extLst>
          </p:cNvPr>
          <p:cNvPicPr>
            <a:picLocks noChangeAspect="1"/>
          </p:cNvPicPr>
          <p:nvPr/>
        </p:nvPicPr>
        <p:blipFill>
          <a:blip r:embed="rId5"/>
          <a:stretch>
            <a:fillRect/>
          </a:stretch>
        </p:blipFill>
        <p:spPr>
          <a:xfrm>
            <a:off x="8918196" y="4333461"/>
            <a:ext cx="1515284" cy="18183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33566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sp>
        <p:nvSpPr>
          <p:cNvPr id="3" name="Rectangle 2">
            <a:extLst>
              <a:ext uri="{FF2B5EF4-FFF2-40B4-BE49-F238E27FC236}">
                <a16:creationId xmlns:a16="http://schemas.microsoft.com/office/drawing/2014/main" id="{4897495A-BA5C-43DA-B255-2C53F0874D43}"/>
              </a:ext>
            </a:extLst>
          </p:cNvPr>
          <p:cNvSpPr/>
          <p:nvPr/>
        </p:nvSpPr>
        <p:spPr>
          <a:xfrm>
            <a:off x="539496" y="1744853"/>
            <a:ext cx="7040880" cy="4887748"/>
          </a:xfrm>
          <a:prstGeom prst="rect">
            <a:avLst/>
          </a:prstGeom>
        </p:spPr>
        <p:txBody>
          <a:bodyPr wrap="square">
            <a:spAutoFit/>
          </a:bodyPr>
          <a:lstStyle/>
          <a:p>
            <a:pPr marR="0" lvl="0">
              <a:lnSpc>
                <a:spcPct val="115000"/>
              </a:lnSpc>
              <a:spcBef>
                <a:spcPts val="0"/>
              </a:spcBef>
              <a:spcAft>
                <a:spcPts val="0"/>
              </a:spcAft>
              <a:buSzPts val="1200"/>
              <a:tabLst>
                <a:tab pos="228600" algn="l"/>
              </a:tabLst>
            </a:pPr>
            <a:r>
              <a:rPr lang="en-US" b="1" dirty="0">
                <a:ea typeface="Times New Roman" panose="02020603050405020304" pitchFamily="18" charset="0"/>
              </a:rPr>
              <a:t>	 </a:t>
            </a:r>
            <a:endParaRPr lang="en-US" sz="1600" dirty="0">
              <a:ea typeface="Times New Roman" panose="02020603050405020304" pitchFamily="18" charset="0"/>
            </a:endParaRPr>
          </a:p>
          <a:p>
            <a:pPr marL="342900" marR="0" lvl="0" indent="-342900">
              <a:spcBef>
                <a:spcPts val="0"/>
              </a:spcBef>
              <a:spcAft>
                <a:spcPts val="600"/>
              </a:spcAft>
              <a:buSzPct val="110000"/>
              <a:buFont typeface="Arial" panose="020B0604020202020204" pitchFamily="34" charset="0"/>
              <a:buChar char="•"/>
              <a:tabLst>
                <a:tab pos="914400" algn="l"/>
              </a:tabLst>
            </a:pPr>
            <a:r>
              <a:rPr lang="en-US" sz="2200" b="1" dirty="0">
                <a:ea typeface="Times New Roman" panose="02020603050405020304" pitchFamily="18" charset="0"/>
                <a:cs typeface="Times New Roman" panose="02020603050405020304" pitchFamily="18" charset="0"/>
              </a:rPr>
              <a:t>Local Business: </a:t>
            </a:r>
          </a:p>
          <a:p>
            <a:pPr marL="800100" lvl="1" indent="-342900">
              <a:spcAft>
                <a:spcPts val="600"/>
              </a:spcAft>
              <a:buSzPct val="110000"/>
              <a:buFont typeface="Arial" panose="020B0604020202020204" pitchFamily="34" charset="0"/>
              <a:buChar char="•"/>
              <a:tabLst>
                <a:tab pos="914400" algn="l"/>
              </a:tabLst>
            </a:pPr>
            <a:r>
              <a:rPr lang="en-US" sz="2200" dirty="0">
                <a:ea typeface="Times New Roman" panose="02020603050405020304" pitchFamily="18" charset="0"/>
                <a:cs typeface="Times New Roman" panose="02020603050405020304" pitchFamily="18" charset="0"/>
              </a:rPr>
              <a:t>Donate goods/services via pre-disaster agreements </a:t>
            </a:r>
          </a:p>
          <a:p>
            <a:pPr marL="342900" marR="0" lvl="0" indent="-342900">
              <a:spcBef>
                <a:spcPts val="0"/>
              </a:spcBef>
              <a:buSzPct val="110000"/>
              <a:buFont typeface="Arial" panose="020B0604020202020204" pitchFamily="34" charset="0"/>
              <a:buChar char="•"/>
              <a:tabLst>
                <a:tab pos="914400" algn="l"/>
              </a:tabLst>
            </a:pPr>
            <a:r>
              <a:rPr lang="en-US" sz="2200" b="1" dirty="0">
                <a:ea typeface="Times New Roman" panose="02020603050405020304" pitchFamily="18" charset="0"/>
              </a:rPr>
              <a:t>Other Sheltering Support Organizations (i.e. volunteer &amp; community service): </a:t>
            </a:r>
          </a:p>
          <a:p>
            <a:pPr marL="800100" lvl="1" indent="-342900">
              <a:spcAft>
                <a:spcPts val="600"/>
              </a:spcAft>
              <a:buSzPct val="110000"/>
              <a:buFont typeface="Arial" panose="020B0604020202020204" pitchFamily="34" charset="0"/>
              <a:buChar char="•"/>
              <a:tabLst>
                <a:tab pos="914400" algn="l"/>
              </a:tabLst>
            </a:pPr>
            <a:r>
              <a:rPr lang="en-US" sz="2200" dirty="0">
                <a:ea typeface="Times New Roman" panose="02020603050405020304" pitchFamily="18" charset="0"/>
              </a:rPr>
              <a:t>Personnel and equipment </a:t>
            </a:r>
          </a:p>
          <a:p>
            <a:pPr marL="342900" marR="0" lvl="0" indent="-342900">
              <a:spcBef>
                <a:spcPts val="0"/>
              </a:spcBef>
              <a:buSzPct val="110000"/>
              <a:buFont typeface="Arial" panose="020B0604020202020204" pitchFamily="34" charset="0"/>
              <a:buChar char="•"/>
              <a:tabLst>
                <a:tab pos="914400" algn="l"/>
              </a:tabLst>
            </a:pPr>
            <a:r>
              <a:rPr lang="en-US" sz="2200" b="1" dirty="0">
                <a:ea typeface="Times New Roman" panose="02020603050405020304" pitchFamily="18" charset="0"/>
                <a:cs typeface="Times New Roman" panose="02020603050405020304" pitchFamily="18" charset="0"/>
              </a:rPr>
              <a:t>Community and Faith-based organizations:</a:t>
            </a:r>
            <a:r>
              <a:rPr lang="en-US" sz="2200" dirty="0">
                <a:ea typeface="Times New Roman" panose="02020603050405020304" pitchFamily="18" charset="0"/>
                <a:cs typeface="Times New Roman" panose="02020603050405020304" pitchFamily="18" charset="0"/>
              </a:rPr>
              <a:t> </a:t>
            </a:r>
          </a:p>
          <a:p>
            <a:pPr marL="800100" lvl="1" indent="-342900">
              <a:spcAft>
                <a:spcPts val="600"/>
              </a:spcAft>
              <a:buSzPct val="110000"/>
              <a:buFont typeface="Arial" panose="020B0604020202020204" pitchFamily="34" charset="0"/>
              <a:buChar char="•"/>
              <a:tabLst>
                <a:tab pos="914400" algn="l"/>
              </a:tabLst>
            </a:pPr>
            <a:r>
              <a:rPr lang="en-US" sz="2200" dirty="0">
                <a:ea typeface="Times New Roman" panose="02020603050405020304" pitchFamily="18" charset="0"/>
                <a:cs typeface="Times New Roman" panose="02020603050405020304" pitchFamily="18" charset="0"/>
              </a:rPr>
              <a:t>Feeding, clothing, &amp; essential needs</a:t>
            </a:r>
            <a:endParaRPr lang="en-US" sz="2200" dirty="0">
              <a:ea typeface="Times New Roman" panose="02020603050405020304" pitchFamily="18" charset="0"/>
            </a:endParaRPr>
          </a:p>
          <a:p>
            <a:pPr marL="342900" marR="0" lvl="0" indent="-342900">
              <a:spcBef>
                <a:spcPts val="0"/>
              </a:spcBef>
              <a:buSzPct val="110000"/>
              <a:buFont typeface="Arial" panose="020B0604020202020204" pitchFamily="34" charset="0"/>
              <a:buChar char="•"/>
              <a:tabLst>
                <a:tab pos="914400" algn="l"/>
              </a:tabLst>
            </a:pPr>
            <a:r>
              <a:rPr lang="en-US" sz="2200" b="1" dirty="0">
                <a:ea typeface="Times New Roman" panose="02020603050405020304" pitchFamily="18" charset="0"/>
                <a:cs typeface="Times New Roman" panose="02020603050405020304" pitchFamily="18" charset="0"/>
              </a:rPr>
              <a:t>Trade associations (Real estate, restaurant, grocer, etc.):</a:t>
            </a:r>
          </a:p>
          <a:p>
            <a:pPr marL="800100" lvl="1" indent="-342900">
              <a:spcAft>
                <a:spcPts val="600"/>
              </a:spcAft>
              <a:buSzPct val="110000"/>
              <a:buFont typeface="Arial" panose="020B0604020202020204" pitchFamily="34" charset="0"/>
              <a:buChar char="•"/>
              <a:tabLst>
                <a:tab pos="914400" algn="l"/>
              </a:tabLst>
            </a:pPr>
            <a:r>
              <a:rPr lang="en-US" sz="2200" dirty="0">
                <a:ea typeface="Times New Roman" panose="02020603050405020304" pitchFamily="18" charset="0"/>
                <a:cs typeface="Times New Roman" panose="02020603050405020304" pitchFamily="18" charset="0"/>
              </a:rPr>
              <a:t> Expertise &amp; services</a:t>
            </a:r>
            <a:r>
              <a:rPr lang="en-US" sz="2200" dirty="0">
                <a:ea typeface="Times New Roman" panose="02020603050405020304" pitchFamily="18" charset="0"/>
              </a:rPr>
              <a:t> </a:t>
            </a:r>
          </a:p>
          <a:p>
            <a:pPr marL="342900" marR="0" lvl="0" indent="-342900">
              <a:lnSpc>
                <a:spcPct val="115000"/>
              </a:lnSpc>
              <a:spcBef>
                <a:spcPts val="0"/>
              </a:spcBef>
              <a:buSzPct val="110000"/>
              <a:buFont typeface="Arial" panose="020B0604020202020204" pitchFamily="34" charset="0"/>
              <a:buChar char="•"/>
              <a:tabLst>
                <a:tab pos="914400" algn="l"/>
              </a:tabLst>
            </a:pPr>
            <a:r>
              <a:rPr lang="en-US" sz="2200" b="1" dirty="0">
                <a:ea typeface="Times New Roman" panose="02020603050405020304" pitchFamily="18" charset="0"/>
                <a:cs typeface="Times New Roman" panose="02020603050405020304" pitchFamily="18" charset="0"/>
              </a:rPr>
              <a:t>Long-Term Recovery Committee (if applicable):</a:t>
            </a:r>
          </a:p>
          <a:p>
            <a:pPr marL="800100" lvl="1" indent="-342900">
              <a:lnSpc>
                <a:spcPct val="115000"/>
              </a:lnSpc>
              <a:buSzPct val="110000"/>
              <a:buFont typeface="Arial" panose="020B0604020202020204" pitchFamily="34" charset="0"/>
              <a:buChar char="•"/>
              <a:tabLst>
                <a:tab pos="914400" algn="l"/>
              </a:tabLst>
            </a:pPr>
            <a:r>
              <a:rPr lang="en-US" sz="2200" dirty="0">
                <a:ea typeface="Times New Roman" panose="02020603050405020304" pitchFamily="18" charset="0"/>
                <a:cs typeface="Times New Roman" panose="02020603050405020304" pitchFamily="18" charset="0"/>
              </a:rPr>
              <a:t>Return/relocation </a:t>
            </a:r>
          </a:p>
          <a:p>
            <a:pPr marL="342900" marR="0" lvl="0" indent="-342900">
              <a:lnSpc>
                <a:spcPct val="115000"/>
              </a:lnSpc>
              <a:spcBef>
                <a:spcPts val="0"/>
              </a:spcBef>
              <a:spcAft>
                <a:spcPts val="0"/>
              </a:spcAft>
              <a:buSzPts val="1200"/>
              <a:buFont typeface="+mj-lt"/>
              <a:buAutoNum type="alphaLcParenBoth"/>
              <a:tabLst>
                <a:tab pos="914400" algn="l"/>
              </a:tabLst>
            </a:pPr>
            <a:endParaRPr lang="en-US" sz="1600" dirty="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38FBB44-1BF5-4EC7-80FD-D6CF9398AF02}"/>
              </a:ext>
            </a:extLst>
          </p:cNvPr>
          <p:cNvPicPr>
            <a:picLocks noChangeAspect="1"/>
          </p:cNvPicPr>
          <p:nvPr/>
        </p:nvPicPr>
        <p:blipFill rotWithShape="1">
          <a:blip r:embed="rId4"/>
          <a:srcRect l="31599"/>
          <a:stretch/>
        </p:blipFill>
        <p:spPr>
          <a:xfrm>
            <a:off x="7580376" y="2978796"/>
            <a:ext cx="3660102" cy="3009903"/>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F62C0FBB-C86D-42B3-AEF7-DEFB510F64AF}"/>
              </a:ext>
            </a:extLst>
          </p:cNvPr>
          <p:cNvSpPr txBox="1"/>
          <p:nvPr/>
        </p:nvSpPr>
        <p:spPr>
          <a:xfrm>
            <a:off x="2450592" y="549261"/>
            <a:ext cx="8028432" cy="646331"/>
          </a:xfrm>
          <a:prstGeom prst="rect">
            <a:avLst/>
          </a:prstGeom>
          <a:noFill/>
        </p:spPr>
        <p:txBody>
          <a:bodyPr wrap="square" rtlCol="0">
            <a:spAutoFit/>
          </a:bodyPr>
          <a:lstStyle/>
          <a:p>
            <a:r>
              <a:rPr lang="en-US" sz="3600" b="1" dirty="0">
                <a:solidFill>
                  <a:schemeClr val="bg1"/>
                </a:solidFill>
              </a:rPr>
              <a:t>HOW LOCAL ORGANIZATIONS CAN HELP</a:t>
            </a:r>
          </a:p>
        </p:txBody>
      </p:sp>
    </p:spTree>
    <p:extLst>
      <p:ext uri="{BB962C8B-B14F-4D97-AF65-F5344CB8AC3E}">
        <p14:creationId xmlns:p14="http://schemas.microsoft.com/office/powerpoint/2010/main" val="3103053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graphicFrame>
        <p:nvGraphicFramePr>
          <p:cNvPr id="6" name="Table 5">
            <a:extLst>
              <a:ext uri="{FF2B5EF4-FFF2-40B4-BE49-F238E27FC236}">
                <a16:creationId xmlns:a16="http://schemas.microsoft.com/office/drawing/2014/main" id="{5B18F4DB-4AC3-4279-99C1-1E62B494D45C}"/>
              </a:ext>
            </a:extLst>
          </p:cNvPr>
          <p:cNvGraphicFramePr>
            <a:graphicFrameLocks noGrp="1"/>
          </p:cNvGraphicFramePr>
          <p:nvPr>
            <p:extLst>
              <p:ext uri="{D42A27DB-BD31-4B8C-83A1-F6EECF244321}">
                <p14:modId xmlns:p14="http://schemas.microsoft.com/office/powerpoint/2010/main" val="314974752"/>
              </p:ext>
            </p:extLst>
          </p:nvPr>
        </p:nvGraphicFramePr>
        <p:xfrm>
          <a:off x="1600200" y="2249424"/>
          <a:ext cx="8063092" cy="3502152"/>
        </p:xfrm>
        <a:graphic>
          <a:graphicData uri="http://schemas.openxmlformats.org/drawingml/2006/table">
            <a:tbl>
              <a:tblPr firstRow="1" bandRow="1"/>
              <a:tblGrid>
                <a:gridCol w="1800496">
                  <a:extLst>
                    <a:ext uri="{9D8B030D-6E8A-4147-A177-3AD203B41FA5}">
                      <a16:colId xmlns:a16="http://schemas.microsoft.com/office/drawing/2014/main" val="1268661303"/>
                    </a:ext>
                  </a:extLst>
                </a:gridCol>
                <a:gridCol w="2191909">
                  <a:extLst>
                    <a:ext uri="{9D8B030D-6E8A-4147-A177-3AD203B41FA5}">
                      <a16:colId xmlns:a16="http://schemas.microsoft.com/office/drawing/2014/main" val="605483067"/>
                    </a:ext>
                  </a:extLst>
                </a:gridCol>
                <a:gridCol w="2113626">
                  <a:extLst>
                    <a:ext uri="{9D8B030D-6E8A-4147-A177-3AD203B41FA5}">
                      <a16:colId xmlns:a16="http://schemas.microsoft.com/office/drawing/2014/main" val="2207032498"/>
                    </a:ext>
                  </a:extLst>
                </a:gridCol>
                <a:gridCol w="1957061">
                  <a:extLst>
                    <a:ext uri="{9D8B030D-6E8A-4147-A177-3AD203B41FA5}">
                      <a16:colId xmlns:a16="http://schemas.microsoft.com/office/drawing/2014/main" val="3163047147"/>
                    </a:ext>
                  </a:extLst>
                </a:gridCol>
              </a:tblGrid>
              <a:tr h="291052">
                <a:tc>
                  <a:txBody>
                    <a:bodyPr/>
                    <a:lstStyle/>
                    <a:p>
                      <a:pPr marL="476250" marR="0" indent="-342900" algn="ctr">
                        <a:lnSpc>
                          <a:spcPct val="107000"/>
                        </a:lnSpc>
                        <a:spcBef>
                          <a:spcPts val="0"/>
                        </a:spcBef>
                        <a:spcAft>
                          <a:spcPts val="0"/>
                        </a:spcAft>
                      </a:pPr>
                      <a:r>
                        <a:rPr lang="en-US" sz="1600" b="1" dirty="0">
                          <a:solidFill>
                            <a:srgbClr val="FFFFFF"/>
                          </a:solidFill>
                          <a:effectLst/>
                          <a:latin typeface="+mn-lt"/>
                          <a:ea typeface="Calibri" panose="020F0502020204030204" pitchFamily="34" charset="0"/>
                          <a:cs typeface="Times New Roman" panose="02020603050405020304" pitchFamily="18" charset="0"/>
                        </a:rPr>
                        <a:t>Operations</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457200" marR="0" indent="-457200" algn="ctr">
                        <a:lnSpc>
                          <a:spcPct val="107000"/>
                        </a:lnSpc>
                        <a:spcBef>
                          <a:spcPts val="0"/>
                        </a:spcBef>
                        <a:spcAft>
                          <a:spcPts val="0"/>
                        </a:spcAft>
                      </a:pPr>
                      <a:r>
                        <a:rPr lang="en-US" sz="1600" b="1" dirty="0">
                          <a:solidFill>
                            <a:srgbClr val="FFFFFF"/>
                          </a:solidFill>
                          <a:effectLst/>
                          <a:latin typeface="+mn-lt"/>
                          <a:ea typeface="Calibri" panose="020F0502020204030204" pitchFamily="34" charset="0"/>
                          <a:cs typeface="Times New Roman" panose="02020603050405020304" pitchFamily="18" charset="0"/>
                        </a:rPr>
                        <a:t>Planning</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457200" marR="0" indent="-457200" algn="ctr">
                        <a:lnSpc>
                          <a:spcPct val="107000"/>
                        </a:lnSpc>
                        <a:spcBef>
                          <a:spcPts val="0"/>
                        </a:spcBef>
                        <a:spcAft>
                          <a:spcPts val="0"/>
                        </a:spcAft>
                      </a:pPr>
                      <a:r>
                        <a:rPr lang="en-US" sz="1600" b="1" dirty="0">
                          <a:solidFill>
                            <a:srgbClr val="FFFFFF"/>
                          </a:solidFill>
                          <a:effectLst/>
                          <a:latin typeface="+mn-lt"/>
                          <a:ea typeface="Calibri" panose="020F0502020204030204" pitchFamily="34" charset="0"/>
                          <a:cs typeface="Times New Roman" panose="02020603050405020304" pitchFamily="18" charset="0"/>
                        </a:rPr>
                        <a:t>Logistics*</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457200" marR="0" indent="-408940" algn="ctr">
                        <a:lnSpc>
                          <a:spcPct val="107000"/>
                        </a:lnSpc>
                        <a:spcBef>
                          <a:spcPts val="0"/>
                        </a:spcBef>
                        <a:spcAft>
                          <a:spcPts val="0"/>
                        </a:spcAft>
                      </a:pPr>
                      <a:r>
                        <a:rPr lang="en-US" sz="1600" b="1" dirty="0">
                          <a:solidFill>
                            <a:srgbClr val="FFFFFF"/>
                          </a:solidFill>
                          <a:effectLst/>
                          <a:latin typeface="+mn-lt"/>
                          <a:ea typeface="Calibri" panose="020F0502020204030204" pitchFamily="34" charset="0"/>
                          <a:cs typeface="Times New Roman" panose="02020603050405020304" pitchFamily="18" charset="0"/>
                        </a:rPr>
                        <a:t>Finance &amp; Admin*</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980237047"/>
                  </a:ext>
                </a:extLst>
              </a:tr>
              <a:tr h="3211100">
                <a:tc>
                  <a:txBody>
                    <a:bodyPr/>
                    <a:lstStyle/>
                    <a:p>
                      <a:pPr marL="19050" marR="0">
                        <a:lnSpc>
                          <a:spcPct val="107000"/>
                        </a:lnSpc>
                        <a:spcBef>
                          <a:spcPts val="0"/>
                        </a:spcBef>
                        <a:spcAft>
                          <a:spcPts val="0"/>
                        </a:spcAft>
                      </a:pPr>
                      <a:r>
                        <a:rPr lang="en-US" sz="1600" b="1" dirty="0">
                          <a:solidFill>
                            <a:srgbClr val="000000"/>
                          </a:solidFill>
                          <a:effectLst/>
                          <a:latin typeface="+mn-lt"/>
                          <a:ea typeface="Calibri" panose="020F0502020204030204" pitchFamily="34" charset="0"/>
                          <a:cs typeface="Times New Roman" panose="02020603050405020304" pitchFamily="18" charset="0"/>
                        </a:rPr>
                        <a:t>Includes these functions:  </a:t>
                      </a:r>
                      <a:endParaRPr lang="en-US" sz="16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600" dirty="0">
                          <a:solidFill>
                            <a:srgbClr val="000000"/>
                          </a:solidFill>
                          <a:effectLst/>
                          <a:latin typeface="+mn-lt"/>
                          <a:ea typeface="Calibri" panose="020F0502020204030204" pitchFamily="34" charset="0"/>
                          <a:cs typeface="Times New Roman" panose="02020603050405020304" pitchFamily="18" charset="0"/>
                        </a:rPr>
                        <a:t>Registration </a:t>
                      </a:r>
                      <a:endParaRPr lang="en-US" sz="16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600" dirty="0">
                          <a:solidFill>
                            <a:srgbClr val="000000"/>
                          </a:solidFill>
                          <a:effectLst/>
                          <a:latin typeface="+mn-lt"/>
                          <a:ea typeface="Calibri" panose="020F0502020204030204" pitchFamily="34" charset="0"/>
                          <a:cs typeface="Times New Roman" panose="02020603050405020304" pitchFamily="18" charset="0"/>
                        </a:rPr>
                        <a:t>Food Services</a:t>
                      </a:r>
                      <a:endParaRPr lang="en-US" sz="16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600" dirty="0">
                          <a:solidFill>
                            <a:srgbClr val="000000"/>
                          </a:solidFill>
                          <a:effectLst/>
                          <a:latin typeface="+mn-lt"/>
                          <a:ea typeface="Calibri" panose="020F0502020204030204" pitchFamily="34" charset="0"/>
                          <a:cs typeface="Times New Roman" panose="02020603050405020304" pitchFamily="18" charset="0"/>
                        </a:rPr>
                        <a:t>Residence Hall</a:t>
                      </a:r>
                      <a:endParaRPr lang="en-US" sz="16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600" dirty="0">
                          <a:solidFill>
                            <a:srgbClr val="000000"/>
                          </a:solidFill>
                          <a:effectLst/>
                          <a:latin typeface="+mn-lt"/>
                          <a:ea typeface="Calibri" panose="020F0502020204030204" pitchFamily="34" charset="0"/>
                          <a:cs typeface="Times New Roman" panose="02020603050405020304" pitchFamily="18" charset="0"/>
                        </a:rPr>
                        <a:t>First Aid/Medical*</a:t>
                      </a:r>
                      <a:endParaRPr lang="en-US" sz="16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600" dirty="0">
                          <a:solidFill>
                            <a:srgbClr val="000000"/>
                          </a:solidFill>
                          <a:effectLst/>
                          <a:latin typeface="+mn-lt"/>
                          <a:ea typeface="Calibri" panose="020F0502020204030204" pitchFamily="34" charset="0"/>
                          <a:cs typeface="Times New Roman" panose="02020603050405020304" pitchFamily="18" charset="0"/>
                        </a:rPr>
                        <a:t>Mental Health*</a:t>
                      </a:r>
                      <a:endParaRPr lang="en-US" sz="16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600" dirty="0">
                          <a:solidFill>
                            <a:srgbClr val="000000"/>
                          </a:solidFill>
                          <a:effectLst/>
                          <a:latin typeface="+mn-lt"/>
                          <a:ea typeface="Calibri" panose="020F0502020204030204" pitchFamily="34" charset="0"/>
                          <a:cs typeface="Times New Roman" panose="02020603050405020304" pitchFamily="18" charset="0"/>
                        </a:rPr>
                        <a:t>Security &amp; Safety* </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600" b="1" dirty="0">
                          <a:solidFill>
                            <a:srgbClr val="000000"/>
                          </a:solidFill>
                          <a:effectLst/>
                          <a:latin typeface="+mn-lt"/>
                          <a:ea typeface="Calibri" panose="020F0502020204030204" pitchFamily="34" charset="0"/>
                          <a:cs typeface="Times New Roman" panose="02020603050405020304" pitchFamily="18" charset="0"/>
                        </a:rPr>
                        <a:t>The Shelter Manager may assume these functions:  </a:t>
                      </a:r>
                      <a:endParaRPr lang="en-US" sz="16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600" dirty="0">
                          <a:solidFill>
                            <a:srgbClr val="000000"/>
                          </a:solidFill>
                          <a:effectLst/>
                          <a:latin typeface="+mn-lt"/>
                          <a:ea typeface="Calibri" panose="020F0502020204030204" pitchFamily="34" charset="0"/>
                          <a:cs typeface="Times New Roman" panose="02020603050405020304" pitchFamily="18" charset="0"/>
                        </a:rPr>
                        <a:t>Maintains liaison w/ EOC</a:t>
                      </a:r>
                      <a:endParaRPr lang="en-US" sz="16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600" dirty="0">
                          <a:solidFill>
                            <a:srgbClr val="000000"/>
                          </a:solidFill>
                          <a:effectLst/>
                          <a:latin typeface="+mn-lt"/>
                          <a:ea typeface="Calibri" panose="020F0502020204030204" pitchFamily="34" charset="0"/>
                          <a:cs typeface="Times New Roman" panose="02020603050405020304" pitchFamily="18" charset="0"/>
                        </a:rPr>
                        <a:t>Obtains information as needed</a:t>
                      </a:r>
                      <a:endParaRPr lang="en-US" sz="16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600" dirty="0">
                          <a:solidFill>
                            <a:srgbClr val="000000"/>
                          </a:solidFill>
                          <a:effectLst/>
                          <a:latin typeface="+mn-lt"/>
                          <a:ea typeface="Calibri" panose="020F0502020204030204" pitchFamily="34" charset="0"/>
                          <a:cs typeface="Times New Roman" panose="02020603050405020304" pitchFamily="18" charset="0"/>
                        </a:rPr>
                        <a:t>Anticipates shelter needs and develops action plans to meet needs</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2F2F2"/>
                    </a:solidFill>
                  </a:tcPr>
                </a:tc>
                <a:tc>
                  <a:txBody>
                    <a:bodyPr/>
                    <a:lstStyle/>
                    <a:p>
                      <a:pPr marL="86360" marR="0">
                        <a:lnSpc>
                          <a:spcPct val="107000"/>
                        </a:lnSpc>
                        <a:spcBef>
                          <a:spcPts val="0"/>
                        </a:spcBef>
                        <a:spcAft>
                          <a:spcPts val="0"/>
                        </a:spcAft>
                      </a:pPr>
                      <a:r>
                        <a:rPr lang="en-US" sz="1600" b="1" dirty="0">
                          <a:solidFill>
                            <a:srgbClr val="000000"/>
                          </a:solidFill>
                          <a:effectLst/>
                          <a:latin typeface="+mn-lt"/>
                          <a:ea typeface="Calibri" panose="020F0502020204030204" pitchFamily="34" charset="0"/>
                          <a:cs typeface="Times New Roman" panose="02020603050405020304" pitchFamily="18" charset="0"/>
                        </a:rPr>
                        <a:t>Obtains the resources for shelter operations:</a:t>
                      </a:r>
                      <a:endParaRPr lang="en-US" sz="16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600" dirty="0">
                          <a:solidFill>
                            <a:srgbClr val="000000"/>
                          </a:solidFill>
                          <a:effectLst/>
                          <a:latin typeface="+mn-lt"/>
                          <a:ea typeface="Calibri" panose="020F0502020204030204" pitchFamily="34" charset="0"/>
                          <a:cs typeface="Times New Roman" panose="02020603050405020304" pitchFamily="18" charset="0"/>
                        </a:rPr>
                        <a:t>Personnel  </a:t>
                      </a:r>
                      <a:endParaRPr lang="en-US" sz="16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600" dirty="0">
                          <a:solidFill>
                            <a:srgbClr val="000000"/>
                          </a:solidFill>
                          <a:effectLst/>
                          <a:latin typeface="+mn-lt"/>
                          <a:ea typeface="Calibri" panose="020F0502020204030204" pitchFamily="34" charset="0"/>
                          <a:cs typeface="Times New Roman" panose="02020603050405020304" pitchFamily="18" charset="0"/>
                        </a:rPr>
                        <a:t>Food &amp; Water</a:t>
                      </a:r>
                      <a:endParaRPr lang="en-US" sz="16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600" dirty="0">
                          <a:solidFill>
                            <a:srgbClr val="000000"/>
                          </a:solidFill>
                          <a:effectLst/>
                          <a:latin typeface="+mn-lt"/>
                          <a:ea typeface="Calibri" panose="020F0502020204030204" pitchFamily="34" charset="0"/>
                          <a:cs typeface="Times New Roman" panose="02020603050405020304" pitchFamily="18" charset="0"/>
                        </a:rPr>
                        <a:t>Supplies &amp; Equipment*</a:t>
                      </a:r>
                      <a:endParaRPr lang="en-US" sz="16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600" dirty="0">
                          <a:solidFill>
                            <a:srgbClr val="000000"/>
                          </a:solidFill>
                          <a:effectLst/>
                          <a:latin typeface="+mn-lt"/>
                          <a:ea typeface="Calibri" panose="020F0502020204030204" pitchFamily="34" charset="0"/>
                          <a:cs typeface="Times New Roman" panose="02020603050405020304" pitchFamily="18" charset="0"/>
                        </a:rPr>
                        <a:t>Communication*</a:t>
                      </a:r>
                      <a:endParaRPr lang="en-US" sz="16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600" dirty="0">
                          <a:solidFill>
                            <a:srgbClr val="000000"/>
                          </a:solidFill>
                          <a:effectLst/>
                          <a:latin typeface="+mn-lt"/>
                          <a:ea typeface="Calibri" panose="020F0502020204030204" pitchFamily="34" charset="0"/>
                          <a:cs typeface="Times New Roman" panose="02020603050405020304" pitchFamily="18" charset="0"/>
                        </a:rPr>
                        <a:t>Services for Shelter Residents*</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2F2F2"/>
                    </a:solidFill>
                  </a:tcPr>
                </a:tc>
                <a:tc>
                  <a:txBody>
                    <a:bodyPr/>
                    <a:lstStyle/>
                    <a:p>
                      <a:pPr marL="48260" marR="0">
                        <a:lnSpc>
                          <a:spcPct val="107000"/>
                        </a:lnSpc>
                        <a:spcBef>
                          <a:spcPts val="0"/>
                        </a:spcBef>
                        <a:spcAft>
                          <a:spcPts val="0"/>
                        </a:spcAft>
                      </a:pPr>
                      <a:r>
                        <a:rPr lang="en-US" sz="1600" b="1" dirty="0">
                          <a:solidFill>
                            <a:srgbClr val="000000"/>
                          </a:solidFill>
                          <a:effectLst/>
                          <a:latin typeface="+mn-lt"/>
                          <a:ea typeface="Calibri" panose="020F0502020204030204" pitchFamily="34" charset="0"/>
                          <a:cs typeface="Times New Roman" panose="02020603050405020304" pitchFamily="18" charset="0"/>
                        </a:rPr>
                        <a:t>Manages the following</a:t>
                      </a:r>
                      <a:r>
                        <a:rPr lang="en-US" sz="1600" dirty="0">
                          <a:solidFill>
                            <a:srgbClr val="000000"/>
                          </a:solidFill>
                          <a:effectLst/>
                          <a:latin typeface="+mn-lt"/>
                          <a:ea typeface="Calibri" panose="020F0502020204030204" pitchFamily="34" charset="0"/>
                          <a:cs typeface="Times New Roman" panose="02020603050405020304" pitchFamily="18" charset="0"/>
                        </a:rPr>
                        <a:t>: </a:t>
                      </a:r>
                      <a:endParaRPr lang="en-US" sz="16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600" dirty="0">
                          <a:solidFill>
                            <a:srgbClr val="000000"/>
                          </a:solidFill>
                          <a:effectLst/>
                          <a:latin typeface="+mn-lt"/>
                          <a:ea typeface="Calibri" panose="020F0502020204030204" pitchFamily="34" charset="0"/>
                          <a:cs typeface="Times New Roman" panose="02020603050405020304" pitchFamily="18" charset="0"/>
                        </a:rPr>
                        <a:t>Maintains financial records and documentation of claims, costs and time</a:t>
                      </a:r>
                      <a:endParaRPr lang="en-US" sz="16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600" dirty="0">
                          <a:solidFill>
                            <a:srgbClr val="000000"/>
                          </a:solidFill>
                          <a:effectLst/>
                          <a:latin typeface="+mn-lt"/>
                          <a:ea typeface="Calibri" panose="020F0502020204030204" pitchFamily="34" charset="0"/>
                          <a:cs typeface="Times New Roman" panose="02020603050405020304" pitchFamily="18" charset="0"/>
                        </a:rPr>
                        <a:t>Processes Purchase orders*</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2F2F2"/>
                    </a:solidFill>
                  </a:tcPr>
                </a:tc>
                <a:extLst>
                  <a:ext uri="{0D108BD9-81ED-4DB2-BD59-A6C34878D82A}">
                    <a16:rowId xmlns:a16="http://schemas.microsoft.com/office/drawing/2014/main" val="1287498044"/>
                  </a:ext>
                </a:extLst>
              </a:tr>
            </a:tbl>
          </a:graphicData>
        </a:graphic>
      </p:graphicFrame>
      <p:sp>
        <p:nvSpPr>
          <p:cNvPr id="7" name="Rectangle 6">
            <a:extLst>
              <a:ext uri="{FF2B5EF4-FFF2-40B4-BE49-F238E27FC236}">
                <a16:creationId xmlns:a16="http://schemas.microsoft.com/office/drawing/2014/main" id="{5E11C50D-F85B-4CF6-A019-AB6A58F651BC}"/>
              </a:ext>
            </a:extLst>
          </p:cNvPr>
          <p:cNvSpPr/>
          <p:nvPr/>
        </p:nvSpPr>
        <p:spPr>
          <a:xfrm>
            <a:off x="3423953" y="5792962"/>
            <a:ext cx="5344092" cy="344069"/>
          </a:xfrm>
          <a:prstGeom prst="rect">
            <a:avLst/>
          </a:prstGeom>
        </p:spPr>
        <p:txBody>
          <a:bodyPr wrap="none">
            <a:spAutoFit/>
          </a:bodyPr>
          <a:lstStyle/>
          <a:p>
            <a:pPr algn="ctr">
              <a:lnSpc>
                <a:spcPct val="107000"/>
              </a:lnSpc>
              <a:spcAft>
                <a:spcPts val="800"/>
              </a:spcAft>
            </a:pPr>
            <a:r>
              <a:rPr lang="en-US" sz="1600" dirty="0">
                <a:ea typeface="Calibri" panose="020F0502020204030204" pitchFamily="34" charset="0"/>
                <a:cs typeface="Times New Roman" panose="02020603050405020304" pitchFamily="18" charset="0"/>
              </a:rPr>
              <a:t>Table 1: Example of Shelter Management Organizational Chart</a:t>
            </a:r>
          </a:p>
        </p:txBody>
      </p:sp>
      <p:sp>
        <p:nvSpPr>
          <p:cNvPr id="2" name="TextBox 1">
            <a:extLst>
              <a:ext uri="{FF2B5EF4-FFF2-40B4-BE49-F238E27FC236}">
                <a16:creationId xmlns:a16="http://schemas.microsoft.com/office/drawing/2014/main" id="{B54D2193-D98D-4621-8633-7C7D4656495C}"/>
              </a:ext>
            </a:extLst>
          </p:cNvPr>
          <p:cNvSpPr txBox="1"/>
          <p:nvPr/>
        </p:nvSpPr>
        <p:spPr>
          <a:xfrm>
            <a:off x="2578608" y="603504"/>
            <a:ext cx="6437376" cy="646331"/>
          </a:xfrm>
          <a:prstGeom prst="rect">
            <a:avLst/>
          </a:prstGeom>
          <a:noFill/>
        </p:spPr>
        <p:txBody>
          <a:bodyPr wrap="square" rtlCol="0">
            <a:spAutoFit/>
          </a:bodyPr>
          <a:lstStyle/>
          <a:p>
            <a:r>
              <a:rPr lang="en-US" sz="3600" b="1" dirty="0">
                <a:solidFill>
                  <a:schemeClr val="bg1"/>
                </a:solidFill>
              </a:rPr>
              <a:t>SHELTER MANAGEMENT AREAS</a:t>
            </a:r>
          </a:p>
        </p:txBody>
      </p:sp>
    </p:spTree>
    <p:extLst>
      <p:ext uri="{BB962C8B-B14F-4D97-AF65-F5344CB8AC3E}">
        <p14:creationId xmlns:p14="http://schemas.microsoft.com/office/powerpoint/2010/main" val="43257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pic>
        <p:nvPicPr>
          <p:cNvPr id="8" name="Picture 7">
            <a:extLst>
              <a:ext uri="{FF2B5EF4-FFF2-40B4-BE49-F238E27FC236}">
                <a16:creationId xmlns:a16="http://schemas.microsoft.com/office/drawing/2014/main" id="{BC0F4AF0-2CA7-4D50-B736-1B171266088A}"/>
              </a:ext>
            </a:extLst>
          </p:cNvPr>
          <p:cNvPicPr/>
          <p:nvPr/>
        </p:nvPicPr>
        <p:blipFill rotWithShape="1">
          <a:blip r:embed="rId4">
            <a:extLst>
              <a:ext uri="{28A0092B-C50C-407E-A947-70E740481C1C}">
                <a14:useLocalDpi xmlns:a14="http://schemas.microsoft.com/office/drawing/2010/main" val="0"/>
              </a:ext>
            </a:extLst>
          </a:blip>
          <a:srcRect t="6547" b="6547"/>
          <a:stretch/>
        </p:blipFill>
        <p:spPr bwMode="auto">
          <a:xfrm>
            <a:off x="2268439" y="2321169"/>
            <a:ext cx="8009417" cy="3833142"/>
          </a:xfrm>
          <a:prstGeom prst="rect">
            <a:avLst/>
          </a:prstGeom>
          <a:noFill/>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1471521C-99BC-48A6-AE77-70974C678232}"/>
              </a:ext>
            </a:extLst>
          </p:cNvPr>
          <p:cNvSpPr/>
          <p:nvPr/>
        </p:nvSpPr>
        <p:spPr>
          <a:xfrm>
            <a:off x="2595036" y="6154311"/>
            <a:ext cx="6096000" cy="587853"/>
          </a:xfrm>
          <a:prstGeom prst="rect">
            <a:avLst/>
          </a:prstGeom>
        </p:spPr>
        <p:txBody>
          <a:bodyPr>
            <a:spAutoFit/>
          </a:bodyPr>
          <a:lstStyle/>
          <a:p>
            <a:pPr algn="ctr">
              <a:lnSpc>
                <a:spcPct val="107000"/>
              </a:lnSpc>
              <a:spcAft>
                <a:spcPts val="800"/>
              </a:spcAft>
            </a:pPr>
            <a:r>
              <a:rPr lang="en-US" sz="1200" dirty="0">
                <a:ea typeface="Calibri" panose="020F0502020204030204" pitchFamily="34" charset="0"/>
                <a:cs typeface="Times New Roman" panose="02020603050405020304" pitchFamily="18" charset="0"/>
              </a:rPr>
              <a:t>Graphic: Example of Operational Phases</a:t>
            </a:r>
          </a:p>
          <a:p>
            <a:pPr algn="just">
              <a:lnSpc>
                <a:spcPct val="115000"/>
              </a:lnSpc>
            </a:pPr>
            <a:r>
              <a:rPr lang="en-US" sz="1200" dirty="0">
                <a:ea typeface="Times New Roman" panose="02020603050405020304" pitchFamily="18" charset="0"/>
              </a:rPr>
              <a:t> </a:t>
            </a:r>
          </a:p>
        </p:txBody>
      </p:sp>
      <p:sp>
        <p:nvSpPr>
          <p:cNvPr id="2" name="TextBox 1">
            <a:extLst>
              <a:ext uri="{FF2B5EF4-FFF2-40B4-BE49-F238E27FC236}">
                <a16:creationId xmlns:a16="http://schemas.microsoft.com/office/drawing/2014/main" id="{B4A07120-0772-4A06-ABD4-D808325BD7F4}"/>
              </a:ext>
            </a:extLst>
          </p:cNvPr>
          <p:cNvSpPr txBox="1"/>
          <p:nvPr/>
        </p:nvSpPr>
        <p:spPr>
          <a:xfrm>
            <a:off x="2595036" y="457200"/>
            <a:ext cx="7682820" cy="646331"/>
          </a:xfrm>
          <a:prstGeom prst="rect">
            <a:avLst/>
          </a:prstGeom>
          <a:noFill/>
        </p:spPr>
        <p:txBody>
          <a:bodyPr wrap="square" rtlCol="0">
            <a:spAutoFit/>
          </a:bodyPr>
          <a:lstStyle/>
          <a:p>
            <a:r>
              <a:rPr lang="en-US" sz="3600" b="1" dirty="0">
                <a:solidFill>
                  <a:schemeClr val="bg1"/>
                </a:solidFill>
              </a:rPr>
              <a:t>PHASES OF INCIDENT MANAGEMENT</a:t>
            </a:r>
          </a:p>
        </p:txBody>
      </p:sp>
    </p:spTree>
    <p:extLst>
      <p:ext uri="{BB962C8B-B14F-4D97-AF65-F5344CB8AC3E}">
        <p14:creationId xmlns:p14="http://schemas.microsoft.com/office/powerpoint/2010/main" val="1923971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sp>
        <p:nvSpPr>
          <p:cNvPr id="6" name="Rectangle 3">
            <a:extLst>
              <a:ext uri="{FF2B5EF4-FFF2-40B4-BE49-F238E27FC236}">
                <a16:creationId xmlns:a16="http://schemas.microsoft.com/office/drawing/2014/main" id="{19330229-8BB6-4306-8815-EB219C25BD76}"/>
              </a:ext>
            </a:extLst>
          </p:cNvPr>
          <p:cNvSpPr>
            <a:spLocks noChangeArrowheads="1"/>
          </p:cNvSpPr>
          <p:nvPr/>
        </p:nvSpPr>
        <p:spPr bwMode="auto">
          <a:xfrm>
            <a:off x="866692" y="4201188"/>
            <a:ext cx="1087485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3CBAA8D8-893A-4739-80DF-E007A85D7DBD}"/>
              </a:ext>
            </a:extLst>
          </p:cNvPr>
          <p:cNvSpPr/>
          <p:nvPr/>
        </p:nvSpPr>
        <p:spPr>
          <a:xfrm>
            <a:off x="675067" y="2153212"/>
            <a:ext cx="5093024" cy="3926909"/>
          </a:xfrm>
          <a:prstGeom prst="rect">
            <a:avLst/>
          </a:prstGeom>
        </p:spPr>
        <p:txBody>
          <a:bodyPr wrap="square">
            <a:spAutoFit/>
          </a:bodyPr>
          <a:lstStyle/>
          <a:p>
            <a:pPr marL="285750" indent="-285750" algn="just">
              <a:spcAft>
                <a:spcPts val="600"/>
              </a:spcAft>
              <a:buFont typeface="Arial" panose="020B0604020202020204" pitchFamily="34" charset="0"/>
              <a:buChar char="•"/>
            </a:pPr>
            <a:r>
              <a:rPr lang="en-US" sz="2400" dirty="0">
                <a:ea typeface="Times New Roman" panose="02020603050405020304" pitchFamily="18" charset="0"/>
              </a:rPr>
              <a:t>Determine who identifies the need for a shelter during an incident.</a:t>
            </a:r>
          </a:p>
          <a:p>
            <a:pPr marL="285750" indent="-285750" algn="just">
              <a:spcAft>
                <a:spcPts val="600"/>
              </a:spcAft>
              <a:buFont typeface="Arial" panose="020B0604020202020204" pitchFamily="34" charset="0"/>
              <a:buChar char="•"/>
            </a:pPr>
            <a:r>
              <a:rPr lang="en-US" sz="2400" dirty="0">
                <a:ea typeface="Times New Roman" panose="02020603050405020304" pitchFamily="18" charset="0"/>
              </a:rPr>
              <a:t>Coordinate the opening of shelters with county Emergency Operations Center (EOC).</a:t>
            </a:r>
          </a:p>
          <a:p>
            <a:pPr marL="285750" indent="-285750" algn="just">
              <a:buFont typeface="Arial" panose="020B0604020202020204" pitchFamily="34" charset="0"/>
              <a:buChar char="•"/>
            </a:pPr>
            <a:r>
              <a:rPr lang="en-US" sz="2400" dirty="0">
                <a:ea typeface="Times New Roman" panose="02020603050405020304" pitchFamily="18" charset="0"/>
              </a:rPr>
              <a:t>When identifying shelters to be opened, consider the following: </a:t>
            </a:r>
          </a:p>
          <a:p>
            <a:pPr marL="742950" lvl="1" indent="-285750" algn="just">
              <a:buFont typeface="Arial" panose="020B0604020202020204" pitchFamily="34" charset="0"/>
              <a:buChar char="•"/>
            </a:pPr>
            <a:r>
              <a:rPr lang="en-US" sz="2400" dirty="0">
                <a:ea typeface="Times New Roman" panose="02020603050405020304" pitchFamily="18" charset="0"/>
              </a:rPr>
              <a:t>Number of shelters needed.</a:t>
            </a:r>
          </a:p>
          <a:p>
            <a:pPr marL="742950" lvl="1" indent="-285750" algn="just">
              <a:buFont typeface="Arial" panose="020B0604020202020204" pitchFamily="34" charset="0"/>
              <a:buChar char="•"/>
            </a:pPr>
            <a:r>
              <a:rPr lang="en-US" sz="2400" dirty="0">
                <a:ea typeface="Times New Roman" panose="02020603050405020304" pitchFamily="18" charset="0"/>
              </a:rPr>
              <a:t>Type(s) of shelters needed.</a:t>
            </a:r>
          </a:p>
          <a:p>
            <a:pPr marL="742950" lvl="1" indent="-285750" algn="just">
              <a:buFont typeface="Arial" panose="020B0604020202020204" pitchFamily="34" charset="0"/>
              <a:buChar char="•"/>
            </a:pPr>
            <a:r>
              <a:rPr lang="en-US" sz="2400" dirty="0">
                <a:ea typeface="Times New Roman" panose="02020603050405020304" pitchFamily="18" charset="0"/>
              </a:rPr>
              <a:t>Locations of each shelter.</a:t>
            </a:r>
          </a:p>
        </p:txBody>
      </p:sp>
      <p:pic>
        <p:nvPicPr>
          <p:cNvPr id="2" name="Picture 1">
            <a:extLst>
              <a:ext uri="{FF2B5EF4-FFF2-40B4-BE49-F238E27FC236}">
                <a16:creationId xmlns:a16="http://schemas.microsoft.com/office/drawing/2014/main" id="{4BC0063F-70A7-4C73-88FA-47F79E318917}"/>
              </a:ext>
            </a:extLst>
          </p:cNvPr>
          <p:cNvPicPr>
            <a:picLocks noChangeAspect="1"/>
          </p:cNvPicPr>
          <p:nvPr/>
        </p:nvPicPr>
        <p:blipFill>
          <a:blip r:embed="rId4"/>
          <a:stretch>
            <a:fillRect/>
          </a:stretch>
        </p:blipFill>
        <p:spPr>
          <a:xfrm>
            <a:off x="6096000" y="3871886"/>
            <a:ext cx="5000872" cy="1943698"/>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B253FF4B-BBCA-4B63-BCF8-5D3F93208D2E}"/>
              </a:ext>
            </a:extLst>
          </p:cNvPr>
          <p:cNvSpPr txBox="1"/>
          <p:nvPr/>
        </p:nvSpPr>
        <p:spPr>
          <a:xfrm>
            <a:off x="2302526" y="608818"/>
            <a:ext cx="8794346" cy="646331"/>
          </a:xfrm>
          <a:prstGeom prst="rect">
            <a:avLst/>
          </a:prstGeom>
          <a:noFill/>
        </p:spPr>
        <p:txBody>
          <a:bodyPr wrap="square" rtlCol="0">
            <a:spAutoFit/>
          </a:bodyPr>
          <a:lstStyle/>
          <a:p>
            <a:r>
              <a:rPr lang="en-US" sz="3600" b="1" dirty="0">
                <a:solidFill>
                  <a:schemeClr val="bg1"/>
                </a:solidFill>
              </a:rPr>
              <a:t>MAKING SHELTER DECISIONS (PRE-INCIDENT)</a:t>
            </a:r>
          </a:p>
        </p:txBody>
      </p:sp>
      <p:sp>
        <p:nvSpPr>
          <p:cNvPr id="8" name="TextBox 7">
            <a:extLst>
              <a:ext uri="{FF2B5EF4-FFF2-40B4-BE49-F238E27FC236}">
                <a16:creationId xmlns:a16="http://schemas.microsoft.com/office/drawing/2014/main" id="{7C49B790-C2F9-4465-92EF-DC6B665A9190}"/>
              </a:ext>
            </a:extLst>
          </p:cNvPr>
          <p:cNvSpPr txBox="1"/>
          <p:nvPr/>
        </p:nvSpPr>
        <p:spPr>
          <a:xfrm>
            <a:off x="501445" y="6157118"/>
            <a:ext cx="10595427" cy="369332"/>
          </a:xfrm>
          <a:prstGeom prst="rect">
            <a:avLst/>
          </a:prstGeom>
          <a:noFill/>
        </p:spPr>
        <p:txBody>
          <a:bodyPr wrap="square" rtlCol="0">
            <a:spAutoFit/>
          </a:bodyPr>
          <a:lstStyle/>
          <a:p>
            <a:r>
              <a:rPr lang="en-US" i="1" dirty="0"/>
              <a:t>*Non-congregate sheltering may be needed if residents test positive for or have been exposed to COVID-19.</a:t>
            </a:r>
          </a:p>
        </p:txBody>
      </p:sp>
    </p:spTree>
    <p:extLst>
      <p:ext uri="{BB962C8B-B14F-4D97-AF65-F5344CB8AC3E}">
        <p14:creationId xmlns:p14="http://schemas.microsoft.com/office/powerpoint/2010/main" val="578207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sp>
        <p:nvSpPr>
          <p:cNvPr id="6" name="Rectangle 3">
            <a:extLst>
              <a:ext uri="{FF2B5EF4-FFF2-40B4-BE49-F238E27FC236}">
                <a16:creationId xmlns:a16="http://schemas.microsoft.com/office/drawing/2014/main" id="{19330229-8BB6-4306-8815-EB219C25BD76}"/>
              </a:ext>
            </a:extLst>
          </p:cNvPr>
          <p:cNvSpPr>
            <a:spLocks noChangeArrowheads="1"/>
          </p:cNvSpPr>
          <p:nvPr/>
        </p:nvSpPr>
        <p:spPr bwMode="auto">
          <a:xfrm>
            <a:off x="866692" y="4201188"/>
            <a:ext cx="1087485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6">
            <a:extLst>
              <a:ext uri="{FF2B5EF4-FFF2-40B4-BE49-F238E27FC236}">
                <a16:creationId xmlns:a16="http://schemas.microsoft.com/office/drawing/2014/main" id="{E0C377E4-261B-4FD0-922A-C737DA852069}"/>
              </a:ext>
            </a:extLst>
          </p:cNvPr>
          <p:cNvSpPr/>
          <p:nvPr/>
        </p:nvSpPr>
        <p:spPr>
          <a:xfrm>
            <a:off x="866692" y="2031115"/>
            <a:ext cx="6000550" cy="4031873"/>
          </a:xfrm>
          <a:prstGeom prst="rect">
            <a:avLst/>
          </a:prstGeom>
        </p:spPr>
        <p:txBody>
          <a:bodyPr wrap="square">
            <a:spAutoFit/>
          </a:bodyPr>
          <a:lstStyle/>
          <a:p>
            <a:pPr marL="914400" marR="0">
              <a:spcBef>
                <a:spcPts val="0"/>
              </a:spcBef>
              <a:spcAft>
                <a:spcPts val="0"/>
              </a:spcAft>
            </a:pPr>
            <a:r>
              <a:rPr lang="en-US" dirty="0">
                <a:ea typeface="Times New Roman" panose="02020603050405020304" pitchFamily="18" charset="0"/>
              </a:rPr>
              <a:t> </a:t>
            </a:r>
          </a:p>
          <a:p>
            <a:pPr marL="742950" marR="0" lvl="1" indent="-285750" algn="just">
              <a:spcBef>
                <a:spcPts val="0"/>
              </a:spcBef>
              <a:spcAft>
                <a:spcPts val="0"/>
              </a:spcAft>
              <a:buSzPct val="110000"/>
              <a:buFont typeface="Arial" panose="020B0604020202020204" pitchFamily="34" charset="0"/>
              <a:buChar char="•"/>
              <a:tabLst>
                <a:tab pos="685800" algn="l"/>
              </a:tabLst>
            </a:pPr>
            <a:r>
              <a:rPr lang="en-US" sz="2200" dirty="0">
                <a:effectLst/>
                <a:ea typeface="Times New Roman" panose="02020603050405020304" pitchFamily="18" charset="0"/>
              </a:rPr>
              <a:t>Provide a county staff person to coordinate &amp; assist ARC.</a:t>
            </a:r>
          </a:p>
          <a:p>
            <a:pPr marL="742950" marR="0" lvl="1" indent="-285750" algn="just">
              <a:spcBef>
                <a:spcPts val="0"/>
              </a:spcBef>
              <a:spcAft>
                <a:spcPts val="0"/>
              </a:spcAft>
              <a:buSzPct val="110000"/>
              <a:buFont typeface="Arial" panose="020B0604020202020204" pitchFamily="34" charset="0"/>
              <a:buChar char="•"/>
              <a:tabLst>
                <a:tab pos="685800" algn="l"/>
              </a:tabLst>
            </a:pPr>
            <a:r>
              <a:rPr lang="en-US" sz="2200" dirty="0">
                <a:ea typeface="Times New Roman" panose="02020603050405020304" pitchFamily="18" charset="0"/>
              </a:rPr>
              <a:t>Ensure that all shelter residents complete ALL registration forms (county &amp; ARC).</a:t>
            </a:r>
          </a:p>
          <a:p>
            <a:pPr marL="742950" marR="0" lvl="1" indent="-285750" algn="just">
              <a:spcBef>
                <a:spcPts val="0"/>
              </a:spcBef>
              <a:spcAft>
                <a:spcPts val="0"/>
              </a:spcAft>
              <a:buSzPct val="110000"/>
              <a:buFont typeface="Arial" panose="020B0604020202020204" pitchFamily="34" charset="0"/>
              <a:buChar char="•"/>
              <a:tabLst>
                <a:tab pos="685800" algn="l"/>
              </a:tabLst>
            </a:pPr>
            <a:r>
              <a:rPr lang="en-US" sz="2200" dirty="0">
                <a:ea typeface="Times New Roman" panose="02020603050405020304" pitchFamily="18" charset="0"/>
              </a:rPr>
              <a:t>Coordinate (w/ ARC) the availability of food, supplies, equipment, and services.</a:t>
            </a:r>
          </a:p>
          <a:p>
            <a:pPr marL="742950" marR="0" lvl="1" indent="-285750" algn="just">
              <a:spcBef>
                <a:spcPts val="0"/>
              </a:spcBef>
              <a:spcAft>
                <a:spcPts val="0"/>
              </a:spcAft>
              <a:buSzPct val="110000"/>
              <a:buFont typeface="Arial" panose="020B0604020202020204" pitchFamily="34" charset="0"/>
              <a:buChar char="•"/>
              <a:tabLst>
                <a:tab pos="685800" algn="l"/>
              </a:tabLst>
            </a:pPr>
            <a:r>
              <a:rPr lang="en-US" sz="2200" dirty="0">
                <a:ea typeface="Times New Roman" panose="02020603050405020304" pitchFamily="18" charset="0"/>
              </a:rPr>
              <a:t>Coordinate with law enforcement to ensure shelter security.</a:t>
            </a:r>
          </a:p>
          <a:p>
            <a:pPr marL="742950" marR="0" lvl="1" indent="-285750" algn="just">
              <a:spcBef>
                <a:spcPts val="0"/>
              </a:spcBef>
              <a:spcAft>
                <a:spcPts val="0"/>
              </a:spcAft>
              <a:buSzPct val="110000"/>
              <a:buFont typeface="Arial" panose="020B0604020202020204" pitchFamily="34" charset="0"/>
              <a:buChar char="•"/>
              <a:tabLst>
                <a:tab pos="685800" algn="l"/>
              </a:tabLst>
            </a:pPr>
            <a:r>
              <a:rPr lang="en-US" sz="2200" dirty="0">
                <a:ea typeface="Times New Roman" panose="02020603050405020304" pitchFamily="18" charset="0"/>
              </a:rPr>
              <a:t>Coordinate with county EOC to ensure logistics.</a:t>
            </a:r>
          </a:p>
          <a:p>
            <a:pPr marL="742950" marR="0" lvl="1" indent="-285750" algn="just">
              <a:spcBef>
                <a:spcPts val="0"/>
              </a:spcBef>
              <a:spcAft>
                <a:spcPts val="0"/>
              </a:spcAft>
              <a:buSzPct val="110000"/>
              <a:buFont typeface="Arial" panose="020B0604020202020204" pitchFamily="34" charset="0"/>
              <a:buChar char="•"/>
              <a:tabLst>
                <a:tab pos="685800" algn="l"/>
              </a:tabLst>
            </a:pPr>
            <a:endParaRPr lang="en-US" dirty="0">
              <a:effectLst/>
              <a:ea typeface="Times New Roman" panose="02020603050405020304" pitchFamily="18" charset="0"/>
            </a:endParaRPr>
          </a:p>
        </p:txBody>
      </p:sp>
      <p:sp>
        <p:nvSpPr>
          <p:cNvPr id="2" name="TextBox 1">
            <a:extLst>
              <a:ext uri="{FF2B5EF4-FFF2-40B4-BE49-F238E27FC236}">
                <a16:creationId xmlns:a16="http://schemas.microsoft.com/office/drawing/2014/main" id="{CEAF9425-6F39-4416-9A34-A3275D240CAB}"/>
              </a:ext>
            </a:extLst>
          </p:cNvPr>
          <p:cNvSpPr txBox="1"/>
          <p:nvPr/>
        </p:nvSpPr>
        <p:spPr>
          <a:xfrm>
            <a:off x="2039112" y="524398"/>
            <a:ext cx="9866376" cy="584775"/>
          </a:xfrm>
          <a:prstGeom prst="rect">
            <a:avLst/>
          </a:prstGeom>
          <a:noFill/>
        </p:spPr>
        <p:txBody>
          <a:bodyPr wrap="square" rtlCol="0">
            <a:spAutoFit/>
          </a:bodyPr>
          <a:lstStyle/>
          <a:p>
            <a:r>
              <a:rPr lang="en-US" sz="3200" b="1" dirty="0">
                <a:solidFill>
                  <a:schemeClr val="bg1"/>
                </a:solidFill>
              </a:rPr>
              <a:t>SHELTER OPENING PROCEDURES (WITH ARC ASSISTANCE)</a:t>
            </a:r>
          </a:p>
        </p:txBody>
      </p:sp>
      <p:sp>
        <p:nvSpPr>
          <p:cNvPr id="3" name="TextBox 2">
            <a:extLst>
              <a:ext uri="{FF2B5EF4-FFF2-40B4-BE49-F238E27FC236}">
                <a16:creationId xmlns:a16="http://schemas.microsoft.com/office/drawing/2014/main" id="{E406B6EF-8EC8-4E88-AF1A-5ED10BFD0988}"/>
              </a:ext>
            </a:extLst>
          </p:cNvPr>
          <p:cNvSpPr txBox="1"/>
          <p:nvPr/>
        </p:nvSpPr>
        <p:spPr>
          <a:xfrm>
            <a:off x="1019654" y="5810382"/>
            <a:ext cx="5952646" cy="523220"/>
          </a:xfrm>
          <a:prstGeom prst="rect">
            <a:avLst/>
          </a:prstGeom>
          <a:noFill/>
        </p:spPr>
        <p:txBody>
          <a:bodyPr wrap="square" rtlCol="0">
            <a:spAutoFit/>
          </a:bodyPr>
          <a:lstStyle/>
          <a:p>
            <a:r>
              <a:rPr lang="en-US" sz="1400" i="1" dirty="0"/>
              <a:t>  *Shelter is the responsibility of the local government.</a:t>
            </a:r>
          </a:p>
          <a:p>
            <a:r>
              <a:rPr lang="en-US" sz="1400" i="1" dirty="0"/>
              <a:t>**ARC should be notified 72 hours prior to the opening of a shelter (if possible).</a:t>
            </a:r>
          </a:p>
        </p:txBody>
      </p:sp>
      <p:pic>
        <p:nvPicPr>
          <p:cNvPr id="4" name="Picture 3">
            <a:extLst>
              <a:ext uri="{FF2B5EF4-FFF2-40B4-BE49-F238E27FC236}">
                <a16:creationId xmlns:a16="http://schemas.microsoft.com/office/drawing/2014/main" id="{D08FEED8-C827-48A1-A1D9-20250A0A9C79}"/>
              </a:ext>
            </a:extLst>
          </p:cNvPr>
          <p:cNvPicPr>
            <a:picLocks noChangeAspect="1"/>
          </p:cNvPicPr>
          <p:nvPr/>
        </p:nvPicPr>
        <p:blipFill>
          <a:blip r:embed="rId4"/>
          <a:stretch>
            <a:fillRect/>
          </a:stretch>
        </p:blipFill>
        <p:spPr>
          <a:xfrm>
            <a:off x="7703390" y="3616779"/>
            <a:ext cx="4079314" cy="27168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17304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sp>
        <p:nvSpPr>
          <p:cNvPr id="6" name="Rectangle 3">
            <a:extLst>
              <a:ext uri="{FF2B5EF4-FFF2-40B4-BE49-F238E27FC236}">
                <a16:creationId xmlns:a16="http://schemas.microsoft.com/office/drawing/2014/main" id="{19330229-8BB6-4306-8815-EB219C25BD76}"/>
              </a:ext>
            </a:extLst>
          </p:cNvPr>
          <p:cNvSpPr>
            <a:spLocks noChangeArrowheads="1"/>
          </p:cNvSpPr>
          <p:nvPr/>
        </p:nvSpPr>
        <p:spPr bwMode="auto">
          <a:xfrm>
            <a:off x="866692" y="4201188"/>
            <a:ext cx="1087485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A3D1787B-56DB-40E9-A6E5-DA21E40DEB7E}"/>
              </a:ext>
            </a:extLst>
          </p:cNvPr>
          <p:cNvSpPr/>
          <p:nvPr/>
        </p:nvSpPr>
        <p:spPr>
          <a:xfrm>
            <a:off x="866691" y="2235784"/>
            <a:ext cx="4628853" cy="3847207"/>
          </a:xfrm>
          <a:prstGeom prst="rect">
            <a:avLst/>
          </a:prstGeom>
        </p:spPr>
        <p:txBody>
          <a:bodyPr wrap="square">
            <a:spAutoFit/>
          </a:bodyPr>
          <a:lstStyle/>
          <a:p>
            <a:pPr marL="285750" indent="-285750">
              <a:spcAft>
                <a:spcPts val="600"/>
              </a:spcAft>
              <a:buFont typeface="Arial" panose="020B0604020202020204" pitchFamily="34" charset="0"/>
              <a:buChar char="•"/>
            </a:pPr>
            <a:r>
              <a:rPr lang="en-US" sz="2400" dirty="0"/>
              <a:t>Activate county shelter task force.</a:t>
            </a:r>
          </a:p>
          <a:p>
            <a:pPr marL="285750" indent="-285750">
              <a:spcAft>
                <a:spcPts val="600"/>
              </a:spcAft>
              <a:buFont typeface="Arial" panose="020B0604020202020204" pitchFamily="34" charset="0"/>
              <a:buChar char="•"/>
            </a:pPr>
            <a:r>
              <a:rPr lang="en-US" sz="2400" dirty="0"/>
              <a:t>Deploy staff and support personnel as well as supplies.</a:t>
            </a:r>
          </a:p>
          <a:p>
            <a:pPr marL="285750" indent="-285750">
              <a:buFont typeface="Arial" panose="020B0604020202020204" pitchFamily="34" charset="0"/>
              <a:buChar char="•"/>
            </a:pPr>
            <a:r>
              <a:rPr lang="en-US" sz="2400" dirty="0"/>
              <a:t>Request additional shelter staff as needed:</a:t>
            </a:r>
          </a:p>
          <a:p>
            <a:pPr marL="742950" lvl="1" indent="-285750">
              <a:buFont typeface="Arial" panose="020B0604020202020204" pitchFamily="34" charset="0"/>
              <a:buChar char="•"/>
            </a:pPr>
            <a:r>
              <a:rPr lang="en-US" sz="2400" dirty="0"/>
              <a:t>Possibly from the pool of trained staff.</a:t>
            </a:r>
          </a:p>
          <a:p>
            <a:pPr marL="742950" lvl="1" indent="-285750">
              <a:buFont typeface="Arial" panose="020B0604020202020204" pitchFamily="34" charset="0"/>
              <a:buChar char="•"/>
            </a:pPr>
            <a:r>
              <a:rPr lang="en-US" sz="2400" dirty="0"/>
              <a:t>Mutual Aid Agreements.</a:t>
            </a:r>
          </a:p>
          <a:p>
            <a:endParaRPr lang="en-US" b="1" u="sng" dirty="0"/>
          </a:p>
        </p:txBody>
      </p:sp>
      <p:sp>
        <p:nvSpPr>
          <p:cNvPr id="4" name="TextBox 3">
            <a:extLst>
              <a:ext uri="{FF2B5EF4-FFF2-40B4-BE49-F238E27FC236}">
                <a16:creationId xmlns:a16="http://schemas.microsoft.com/office/drawing/2014/main" id="{FF72D2C5-FBCB-4156-B1C4-E7F0EF6CE1E6}"/>
              </a:ext>
            </a:extLst>
          </p:cNvPr>
          <p:cNvSpPr txBox="1"/>
          <p:nvPr/>
        </p:nvSpPr>
        <p:spPr>
          <a:xfrm>
            <a:off x="2093976" y="539496"/>
            <a:ext cx="9912096" cy="553998"/>
          </a:xfrm>
          <a:prstGeom prst="rect">
            <a:avLst/>
          </a:prstGeom>
          <a:noFill/>
        </p:spPr>
        <p:txBody>
          <a:bodyPr wrap="square" rtlCol="0">
            <a:spAutoFit/>
          </a:bodyPr>
          <a:lstStyle/>
          <a:p>
            <a:r>
              <a:rPr lang="en-US" sz="3000" b="1" dirty="0">
                <a:solidFill>
                  <a:schemeClr val="bg1"/>
                </a:solidFill>
              </a:rPr>
              <a:t>SHELTER OPENING PROCEDURES (WITHOUT ARC ASSISTANCE)</a:t>
            </a:r>
          </a:p>
        </p:txBody>
      </p:sp>
      <p:pic>
        <p:nvPicPr>
          <p:cNvPr id="7" name="Picture 6">
            <a:extLst>
              <a:ext uri="{FF2B5EF4-FFF2-40B4-BE49-F238E27FC236}">
                <a16:creationId xmlns:a16="http://schemas.microsoft.com/office/drawing/2014/main" id="{B48AAC30-6AF1-40F2-A650-DAF3BEEBB209}"/>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6404104" y="2466814"/>
            <a:ext cx="3660721" cy="36607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72925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DF50A8-9805-44D6-9338-6C370E8C2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126"/>
            <a:ext cx="12192001" cy="1863969"/>
          </a:xfrm>
          <a:prstGeom prst="rect">
            <a:avLst/>
          </a:prstGeom>
        </p:spPr>
      </p:pic>
      <p:sp>
        <p:nvSpPr>
          <p:cNvPr id="2" name="Title 1">
            <a:extLst>
              <a:ext uri="{FF2B5EF4-FFF2-40B4-BE49-F238E27FC236}">
                <a16:creationId xmlns:a16="http://schemas.microsoft.com/office/drawing/2014/main" id="{5CEE4F90-9AE7-4A86-A414-C2F0EABC066F}"/>
              </a:ext>
            </a:extLst>
          </p:cNvPr>
          <p:cNvSpPr>
            <a:spLocks noGrp="1"/>
          </p:cNvSpPr>
          <p:nvPr>
            <p:ph type="title"/>
          </p:nvPr>
        </p:nvSpPr>
        <p:spPr>
          <a:xfrm>
            <a:off x="2308304" y="278329"/>
            <a:ext cx="9502696" cy="1325563"/>
          </a:xfrm>
        </p:spPr>
        <p:txBody>
          <a:bodyPr>
            <a:normAutofit/>
          </a:bodyPr>
          <a:lstStyle/>
          <a:p>
            <a:pPr algn="ctr"/>
            <a:r>
              <a:rPr lang="en-US" sz="3600" b="1" dirty="0">
                <a:solidFill>
                  <a:schemeClr val="bg1"/>
                </a:solidFill>
                <a:latin typeface="+mn-lt"/>
              </a:rPr>
              <a:t>AGENDA</a:t>
            </a:r>
          </a:p>
        </p:txBody>
      </p:sp>
      <p:sp>
        <p:nvSpPr>
          <p:cNvPr id="3" name="Content Placeholder 2">
            <a:extLst>
              <a:ext uri="{FF2B5EF4-FFF2-40B4-BE49-F238E27FC236}">
                <a16:creationId xmlns:a16="http://schemas.microsoft.com/office/drawing/2014/main" id="{AC42C9E2-3C0C-40A0-A828-0839EA8398E3}"/>
              </a:ext>
            </a:extLst>
          </p:cNvPr>
          <p:cNvSpPr>
            <a:spLocks noGrp="1"/>
          </p:cNvSpPr>
          <p:nvPr>
            <p:ph idx="1"/>
          </p:nvPr>
        </p:nvSpPr>
        <p:spPr>
          <a:xfrm>
            <a:off x="838199" y="2142298"/>
            <a:ext cx="8506969" cy="4351338"/>
          </a:xfrm>
        </p:spPr>
        <p:txBody>
          <a:bodyPr/>
          <a:lstStyle/>
          <a:p>
            <a:r>
              <a:rPr lang="en-US" dirty="0"/>
              <a:t>Objectives</a:t>
            </a:r>
          </a:p>
          <a:p>
            <a:r>
              <a:rPr lang="en-US" dirty="0"/>
              <a:t>Purpose</a:t>
            </a:r>
          </a:p>
          <a:p>
            <a:r>
              <a:rPr lang="en-US" dirty="0"/>
              <a:t>Concept of Operations</a:t>
            </a:r>
          </a:p>
          <a:p>
            <a:r>
              <a:rPr lang="en-US" dirty="0"/>
              <a:t>Information Collection, Analysis, and Dissemination</a:t>
            </a:r>
          </a:p>
          <a:p>
            <a:r>
              <a:rPr lang="en-US" dirty="0"/>
              <a:t>Administration and Finance</a:t>
            </a:r>
          </a:p>
          <a:p>
            <a:r>
              <a:rPr lang="en-US" dirty="0"/>
              <a:t>Plan Development, Maintenance, Training and Exercises</a:t>
            </a:r>
          </a:p>
          <a:p>
            <a:r>
              <a:rPr lang="en-US" dirty="0"/>
              <a:t>Authorities and References</a:t>
            </a:r>
          </a:p>
          <a:p>
            <a:r>
              <a:rPr lang="en-US" dirty="0"/>
              <a:t>Appendices and Attachments</a:t>
            </a:r>
          </a:p>
        </p:txBody>
      </p:sp>
    </p:spTree>
    <p:extLst>
      <p:ext uri="{BB962C8B-B14F-4D97-AF65-F5344CB8AC3E}">
        <p14:creationId xmlns:p14="http://schemas.microsoft.com/office/powerpoint/2010/main" val="3385538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sp>
        <p:nvSpPr>
          <p:cNvPr id="6" name="Rectangle 3">
            <a:extLst>
              <a:ext uri="{FF2B5EF4-FFF2-40B4-BE49-F238E27FC236}">
                <a16:creationId xmlns:a16="http://schemas.microsoft.com/office/drawing/2014/main" id="{19330229-8BB6-4306-8815-EB219C25BD76}"/>
              </a:ext>
            </a:extLst>
          </p:cNvPr>
          <p:cNvSpPr>
            <a:spLocks noChangeArrowheads="1"/>
          </p:cNvSpPr>
          <p:nvPr/>
        </p:nvSpPr>
        <p:spPr bwMode="auto">
          <a:xfrm>
            <a:off x="866692" y="4201188"/>
            <a:ext cx="1087485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AC4F1117-DF0A-485B-96A9-82D4EF259E22}"/>
              </a:ext>
            </a:extLst>
          </p:cNvPr>
          <p:cNvSpPr txBox="1"/>
          <p:nvPr/>
        </p:nvSpPr>
        <p:spPr>
          <a:xfrm>
            <a:off x="2533880" y="561860"/>
            <a:ext cx="7810959" cy="584775"/>
          </a:xfrm>
          <a:prstGeom prst="rect">
            <a:avLst/>
          </a:prstGeom>
          <a:noFill/>
        </p:spPr>
        <p:txBody>
          <a:bodyPr wrap="square" rtlCol="0">
            <a:spAutoFit/>
          </a:bodyPr>
          <a:lstStyle/>
          <a:p>
            <a:r>
              <a:rPr lang="en-US" sz="3200" b="1" dirty="0">
                <a:solidFill>
                  <a:schemeClr val="bg1"/>
                </a:solidFill>
              </a:rPr>
              <a:t>PRIOR TO OPENING A COUNTY SHELTER</a:t>
            </a:r>
          </a:p>
        </p:txBody>
      </p:sp>
      <p:sp>
        <p:nvSpPr>
          <p:cNvPr id="4" name="TextBox 3">
            <a:extLst>
              <a:ext uri="{FF2B5EF4-FFF2-40B4-BE49-F238E27FC236}">
                <a16:creationId xmlns:a16="http://schemas.microsoft.com/office/drawing/2014/main" id="{2D228B62-C18E-4B9D-83F3-634F4FA5BD52}"/>
              </a:ext>
            </a:extLst>
          </p:cNvPr>
          <p:cNvSpPr txBox="1"/>
          <p:nvPr/>
        </p:nvSpPr>
        <p:spPr>
          <a:xfrm>
            <a:off x="765446" y="2017256"/>
            <a:ext cx="6119999" cy="4555093"/>
          </a:xfrm>
          <a:prstGeom prst="rect">
            <a:avLst/>
          </a:prstGeom>
          <a:noFill/>
        </p:spPr>
        <p:txBody>
          <a:bodyPr wrap="square" rtlCol="0">
            <a:spAutoFit/>
          </a:bodyPr>
          <a:lstStyle/>
          <a:p>
            <a:pPr marL="285750" indent="-285750">
              <a:spcAft>
                <a:spcPts val="600"/>
              </a:spcAft>
              <a:buSzPct val="110000"/>
              <a:buFont typeface="Arial" panose="020B0604020202020204" pitchFamily="34" charset="0"/>
              <a:buChar char="•"/>
            </a:pPr>
            <a:r>
              <a:rPr lang="en-US" sz="2000" dirty="0"/>
              <a:t>Complete a facility use agreement w/ the owner.</a:t>
            </a:r>
          </a:p>
          <a:p>
            <a:pPr marL="285750" indent="-285750">
              <a:spcAft>
                <a:spcPts val="600"/>
              </a:spcAft>
              <a:buSzPct val="110000"/>
              <a:buFont typeface="Arial" panose="020B0604020202020204" pitchFamily="34" charset="0"/>
              <a:buChar char="•"/>
            </a:pPr>
            <a:r>
              <a:rPr lang="en-US" sz="2000" dirty="0"/>
              <a:t>Complete inspection of the facility.</a:t>
            </a:r>
          </a:p>
          <a:p>
            <a:pPr marL="285750" indent="-285750">
              <a:spcAft>
                <a:spcPts val="600"/>
              </a:spcAft>
              <a:buSzPct val="110000"/>
              <a:buFont typeface="Arial" panose="020B0604020202020204" pitchFamily="34" charset="0"/>
              <a:buChar char="•"/>
            </a:pPr>
            <a:r>
              <a:rPr lang="en-US" sz="2000" dirty="0"/>
              <a:t>Check for existing supplies.</a:t>
            </a:r>
          </a:p>
          <a:p>
            <a:pPr marL="285750" indent="-285750">
              <a:spcAft>
                <a:spcPts val="600"/>
              </a:spcAft>
              <a:buSzPct val="110000"/>
              <a:buFont typeface="Arial" panose="020B0604020202020204" pitchFamily="34" charset="0"/>
              <a:buChar char="•"/>
            </a:pPr>
            <a:r>
              <a:rPr lang="en-US" sz="2000" dirty="0"/>
              <a:t>Determine animal services needs.</a:t>
            </a:r>
          </a:p>
          <a:p>
            <a:pPr marL="285750" indent="-285750">
              <a:spcAft>
                <a:spcPts val="600"/>
              </a:spcAft>
              <a:buSzPct val="110000"/>
              <a:buFont typeface="Arial" panose="020B0604020202020204" pitchFamily="34" charset="0"/>
              <a:buChar char="•"/>
            </a:pPr>
            <a:r>
              <a:rPr lang="en-US" sz="2000" dirty="0"/>
              <a:t>Determine existing supplies.</a:t>
            </a:r>
          </a:p>
          <a:p>
            <a:pPr marL="285750" indent="-285750">
              <a:buSzPct val="110000"/>
              <a:buFont typeface="Arial" panose="020B0604020202020204" pitchFamily="34" charset="0"/>
              <a:buChar char="•"/>
            </a:pPr>
            <a:r>
              <a:rPr lang="en-US" sz="2000" dirty="0"/>
              <a:t>Designate shelter positions:</a:t>
            </a:r>
          </a:p>
          <a:p>
            <a:pPr marL="742950" lvl="1" indent="-285750">
              <a:buSzPct val="110000"/>
              <a:buFont typeface="Arial" panose="020B0604020202020204" pitchFamily="34" charset="0"/>
              <a:buChar char="•"/>
            </a:pPr>
            <a:r>
              <a:rPr lang="en-US" sz="2000" dirty="0"/>
              <a:t>Manager</a:t>
            </a:r>
          </a:p>
          <a:p>
            <a:pPr marL="742950" lvl="1" indent="-285750">
              <a:buSzPct val="110000"/>
              <a:buFont typeface="Arial" panose="020B0604020202020204" pitchFamily="34" charset="0"/>
              <a:buChar char="•"/>
            </a:pPr>
            <a:r>
              <a:rPr lang="en-US" sz="2000" dirty="0"/>
              <a:t>Registration</a:t>
            </a:r>
          </a:p>
          <a:p>
            <a:pPr marL="742950" lvl="1" indent="-285750">
              <a:buSzPct val="110000"/>
              <a:buFont typeface="Arial" panose="020B0604020202020204" pitchFamily="34" charset="0"/>
              <a:buChar char="•"/>
            </a:pPr>
            <a:r>
              <a:rPr lang="en-US" sz="2000" dirty="0"/>
              <a:t>Logistics/Feeding</a:t>
            </a:r>
          </a:p>
          <a:p>
            <a:pPr marL="742950" lvl="1" indent="-285750">
              <a:spcAft>
                <a:spcPts val="600"/>
              </a:spcAft>
              <a:buSzPct val="110000"/>
              <a:buFont typeface="Arial" panose="020B0604020202020204" pitchFamily="34" charset="0"/>
              <a:buChar char="•"/>
            </a:pPr>
            <a:r>
              <a:rPr lang="en-US" sz="2000" dirty="0"/>
              <a:t>Maintenance/Housekeeping</a:t>
            </a:r>
          </a:p>
          <a:p>
            <a:pPr marL="342900" indent="-342900">
              <a:buFont typeface="Arial" panose="020B0604020202020204" pitchFamily="34" charset="0"/>
              <a:buChar char="•"/>
            </a:pPr>
            <a:r>
              <a:rPr lang="en-US" sz="2000" dirty="0"/>
              <a:t>Establish agreement on COVID-19 cleaning/sanitation requirements.</a:t>
            </a:r>
          </a:p>
          <a:p>
            <a:pPr marL="285750" indent="-285750">
              <a:buSzPct val="110000"/>
              <a:buFont typeface="Arial" panose="020B0604020202020204" pitchFamily="34" charset="0"/>
              <a:buChar char="•"/>
            </a:pPr>
            <a:r>
              <a:rPr lang="en-US" sz="2000" dirty="0"/>
              <a:t>Set up a waiting area (if needed).</a:t>
            </a:r>
            <a:endParaRPr lang="en-US" dirty="0"/>
          </a:p>
        </p:txBody>
      </p:sp>
      <p:pic>
        <p:nvPicPr>
          <p:cNvPr id="7" name="Picture 6">
            <a:extLst>
              <a:ext uri="{FF2B5EF4-FFF2-40B4-BE49-F238E27FC236}">
                <a16:creationId xmlns:a16="http://schemas.microsoft.com/office/drawing/2014/main" id="{F4525871-E8DD-4647-BEF1-36B3DDE0B653}"/>
              </a:ext>
            </a:extLst>
          </p:cNvPr>
          <p:cNvPicPr>
            <a:picLocks noChangeAspect="1"/>
          </p:cNvPicPr>
          <p:nvPr/>
        </p:nvPicPr>
        <p:blipFill>
          <a:blip r:embed="rId4"/>
          <a:stretch>
            <a:fillRect/>
          </a:stretch>
        </p:blipFill>
        <p:spPr>
          <a:xfrm>
            <a:off x="7825981" y="3042967"/>
            <a:ext cx="2975026" cy="2975026"/>
          </a:xfrm>
          <a:prstGeom prst="rect">
            <a:avLst/>
          </a:prstGeom>
          <a:ln>
            <a:noFill/>
          </a:ln>
          <a:effectLst>
            <a:softEdge rad="112500"/>
          </a:effectLst>
        </p:spPr>
      </p:pic>
    </p:spTree>
    <p:extLst>
      <p:ext uri="{BB962C8B-B14F-4D97-AF65-F5344CB8AC3E}">
        <p14:creationId xmlns:p14="http://schemas.microsoft.com/office/powerpoint/2010/main" val="437628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sp>
        <p:nvSpPr>
          <p:cNvPr id="6" name="Rectangle 3">
            <a:extLst>
              <a:ext uri="{FF2B5EF4-FFF2-40B4-BE49-F238E27FC236}">
                <a16:creationId xmlns:a16="http://schemas.microsoft.com/office/drawing/2014/main" id="{19330229-8BB6-4306-8815-EB219C25BD76}"/>
              </a:ext>
            </a:extLst>
          </p:cNvPr>
          <p:cNvSpPr>
            <a:spLocks noChangeArrowheads="1"/>
          </p:cNvSpPr>
          <p:nvPr/>
        </p:nvSpPr>
        <p:spPr bwMode="auto">
          <a:xfrm>
            <a:off x="866692" y="4201188"/>
            <a:ext cx="1087485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41CD7A48-A255-4798-81B1-C12DB1F6C2C5}"/>
              </a:ext>
            </a:extLst>
          </p:cNvPr>
          <p:cNvSpPr/>
          <p:nvPr/>
        </p:nvSpPr>
        <p:spPr>
          <a:xfrm>
            <a:off x="667512" y="1864582"/>
            <a:ext cx="7077456" cy="5130892"/>
          </a:xfrm>
          <a:prstGeom prst="rect">
            <a:avLst/>
          </a:prstGeom>
        </p:spPr>
        <p:txBody>
          <a:bodyPr wrap="square">
            <a:spAutoFit/>
          </a:bodyPr>
          <a:lstStyle/>
          <a:p>
            <a:pPr marR="0" lvl="0">
              <a:lnSpc>
                <a:spcPct val="115000"/>
              </a:lnSpc>
              <a:spcBef>
                <a:spcPts val="0"/>
              </a:spcBef>
              <a:spcAft>
                <a:spcPts val="0"/>
              </a:spcAft>
              <a:tabLst>
                <a:tab pos="457200" algn="l"/>
              </a:tabLst>
            </a:pPr>
            <a:r>
              <a:rPr lang="en-US" sz="2200" b="1" dirty="0">
                <a:solidFill>
                  <a:srgbClr val="000000"/>
                </a:solidFill>
                <a:ea typeface="Calibri" panose="020F0502020204030204" pitchFamily="34" charset="0"/>
                <a:cs typeface="Times New Roman" panose="02020603050405020304" pitchFamily="18" charset="0"/>
              </a:rPr>
              <a:t>County shelter checklists should include the following:</a:t>
            </a:r>
            <a:endParaRPr lang="en-US" sz="2200" dirty="0">
              <a:ea typeface="Calibri" panose="020F0502020204030204" pitchFamily="34"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2200" dirty="0">
                <a:ea typeface="Calibri" panose="020F0502020204030204" pitchFamily="34" charset="0"/>
              </a:rPr>
              <a:t>Registration:</a:t>
            </a:r>
          </a:p>
          <a:p>
            <a:pPr marL="800100" marR="457200" lvl="1" indent="-342900">
              <a:lnSpc>
                <a:spcPct val="115000"/>
              </a:lnSpc>
              <a:buSzPct val="110000"/>
              <a:buFont typeface="Arial" panose="020B0604020202020204" pitchFamily="34" charset="0"/>
              <a:buChar char="•"/>
            </a:pPr>
            <a:r>
              <a:rPr lang="en-US" sz="2200" dirty="0">
                <a:ea typeface="Times New Roman" panose="02020603050405020304" pitchFamily="18" charset="0"/>
              </a:rPr>
              <a:t>County documentation </a:t>
            </a:r>
          </a:p>
          <a:p>
            <a:pPr marL="1257300" marR="457200" lvl="2" indent="-342900">
              <a:lnSpc>
                <a:spcPct val="115000"/>
              </a:lnSpc>
              <a:buSzPct val="110000"/>
              <a:buFont typeface="Arial" panose="020B0604020202020204" pitchFamily="34" charset="0"/>
              <a:buChar char="•"/>
            </a:pPr>
            <a:r>
              <a:rPr lang="en-US" sz="2200" dirty="0">
                <a:ea typeface="Times New Roman" panose="02020603050405020304" pitchFamily="18" charset="0"/>
              </a:rPr>
              <a:t>Include signage</a:t>
            </a:r>
          </a:p>
          <a:p>
            <a:pPr marL="800100" marR="457200" lvl="1" indent="-342900">
              <a:lnSpc>
                <a:spcPct val="115000"/>
              </a:lnSpc>
              <a:buSzPct val="110000"/>
              <a:buFont typeface="Arial" panose="020B0604020202020204" pitchFamily="34" charset="0"/>
              <a:buChar char="•"/>
            </a:pPr>
            <a:r>
              <a:rPr lang="en-US" sz="2200" dirty="0">
                <a:ea typeface="Times New Roman" panose="02020603050405020304" pitchFamily="18" charset="0"/>
              </a:rPr>
              <a:t>ARC documentation (if applicable)</a:t>
            </a:r>
          </a:p>
          <a:p>
            <a:pPr marL="342900" marR="457200" lvl="0" indent="-342900">
              <a:lnSpc>
                <a:spcPct val="115000"/>
              </a:lnSpc>
              <a:spcBef>
                <a:spcPts val="0"/>
              </a:spcBef>
              <a:spcAft>
                <a:spcPts val="0"/>
              </a:spcAft>
              <a:buSzPct val="110000"/>
              <a:buFont typeface="Arial" panose="020B0604020202020204" pitchFamily="34" charset="0"/>
              <a:buChar char="•"/>
            </a:pPr>
            <a:r>
              <a:rPr lang="en-US" sz="2200" dirty="0">
                <a:ea typeface="Calibri" panose="020F0502020204030204" pitchFamily="34" charset="0"/>
              </a:rPr>
              <a:t>First Aid/Medical Supplies:</a:t>
            </a:r>
          </a:p>
          <a:p>
            <a:pPr marL="800100" marR="457200" lvl="1" indent="-342900">
              <a:lnSpc>
                <a:spcPct val="115000"/>
              </a:lnSpc>
              <a:buSzPct val="110000"/>
              <a:buFont typeface="Arial" panose="020B0604020202020204" pitchFamily="34" charset="0"/>
              <a:buChar char="•"/>
            </a:pPr>
            <a:r>
              <a:rPr lang="en-US" sz="2200" dirty="0">
                <a:ea typeface="Times New Roman" panose="02020603050405020304" pitchFamily="18" charset="0"/>
              </a:rPr>
              <a:t>First Aid Kits</a:t>
            </a:r>
          </a:p>
          <a:p>
            <a:pPr marL="800100" marR="457200" lvl="1" indent="-342900">
              <a:lnSpc>
                <a:spcPct val="115000"/>
              </a:lnSpc>
              <a:buSzPct val="110000"/>
              <a:buFont typeface="Arial" panose="020B0604020202020204" pitchFamily="34" charset="0"/>
              <a:buChar char="•"/>
            </a:pPr>
            <a:r>
              <a:rPr lang="en-US" sz="2200" dirty="0">
                <a:ea typeface="Times New Roman" panose="02020603050405020304" pitchFamily="18" charset="0"/>
              </a:rPr>
              <a:t>AED stations</a:t>
            </a:r>
          </a:p>
          <a:p>
            <a:pPr marL="342900" marR="457200" lvl="0" indent="-342900">
              <a:lnSpc>
                <a:spcPct val="115000"/>
              </a:lnSpc>
              <a:spcBef>
                <a:spcPts val="0"/>
              </a:spcBef>
              <a:spcAft>
                <a:spcPts val="0"/>
              </a:spcAft>
              <a:buSzPct val="110000"/>
              <a:buFont typeface="Arial" panose="020B0604020202020204" pitchFamily="34" charset="0"/>
              <a:buChar char="•"/>
              <a:tabLst>
                <a:tab pos="685800" algn="l"/>
              </a:tabLst>
            </a:pPr>
            <a:r>
              <a:rPr lang="en-US" sz="2200" dirty="0">
                <a:ea typeface="Calibri" panose="020F0502020204030204" pitchFamily="34" charset="0"/>
              </a:rPr>
              <a:t>Feeding Capabilities:</a:t>
            </a:r>
          </a:p>
          <a:p>
            <a:pPr marL="800100" marR="457200" lvl="1" indent="-342900">
              <a:lnSpc>
                <a:spcPct val="115000"/>
              </a:lnSpc>
              <a:buSzPct val="110000"/>
              <a:buFont typeface="Arial" panose="020B0604020202020204" pitchFamily="34" charset="0"/>
              <a:buChar char="•"/>
              <a:tabLst>
                <a:tab pos="685800" algn="l"/>
              </a:tabLst>
            </a:pPr>
            <a:r>
              <a:rPr lang="en-US" sz="2200" dirty="0">
                <a:ea typeface="Calibri" panose="020F0502020204030204" pitchFamily="34" charset="0"/>
              </a:rPr>
              <a:t>Snacks/Meals</a:t>
            </a:r>
          </a:p>
          <a:p>
            <a:pPr marL="342900" marR="457200" lvl="0" indent="-342900">
              <a:lnSpc>
                <a:spcPct val="115000"/>
              </a:lnSpc>
              <a:spcBef>
                <a:spcPts val="0"/>
              </a:spcBef>
              <a:spcAft>
                <a:spcPts val="0"/>
              </a:spcAft>
              <a:buSzPct val="110000"/>
              <a:buFont typeface="Arial" panose="020B0604020202020204" pitchFamily="34" charset="0"/>
              <a:buChar char="•"/>
              <a:tabLst>
                <a:tab pos="685800" algn="l"/>
              </a:tabLst>
            </a:pPr>
            <a:r>
              <a:rPr lang="en-US" sz="2200" dirty="0">
                <a:ea typeface="Calibri" panose="020F0502020204030204" pitchFamily="34" charset="0"/>
              </a:rPr>
              <a:t>Daily Routines:</a:t>
            </a:r>
          </a:p>
          <a:p>
            <a:pPr marL="800100" marR="457200" lvl="1" indent="-342900">
              <a:lnSpc>
                <a:spcPct val="115000"/>
              </a:lnSpc>
              <a:buSzPct val="110000"/>
              <a:buFont typeface="Arial" panose="020B0604020202020204" pitchFamily="34" charset="0"/>
              <a:buChar char="•"/>
              <a:tabLst>
                <a:tab pos="685800" algn="l"/>
              </a:tabLst>
            </a:pPr>
            <a:r>
              <a:rPr lang="en-US" sz="2200" dirty="0">
                <a:ea typeface="Times New Roman" panose="02020603050405020304" pitchFamily="18" charset="0"/>
              </a:rPr>
              <a:t>Maintenance</a:t>
            </a:r>
          </a:p>
          <a:p>
            <a:pPr marL="800100" marR="457200" lvl="1" indent="-342900">
              <a:lnSpc>
                <a:spcPct val="115000"/>
              </a:lnSpc>
              <a:buSzPct val="110000"/>
              <a:buFont typeface="Arial" panose="020B0604020202020204" pitchFamily="34" charset="0"/>
              <a:buChar char="•"/>
              <a:tabLst>
                <a:tab pos="685800" algn="l"/>
              </a:tabLst>
            </a:pPr>
            <a:r>
              <a:rPr lang="en-US" sz="2200" dirty="0">
                <a:ea typeface="Times New Roman" panose="02020603050405020304" pitchFamily="18" charset="0"/>
              </a:rPr>
              <a:t>Cleaning</a:t>
            </a:r>
            <a:endParaRPr lang="en-US" dirty="0">
              <a:ea typeface="Times New Roman" panose="02020603050405020304" pitchFamily="18" charset="0"/>
            </a:endParaRPr>
          </a:p>
        </p:txBody>
      </p:sp>
      <p:sp>
        <p:nvSpPr>
          <p:cNvPr id="2" name="TextBox 1">
            <a:extLst>
              <a:ext uri="{FF2B5EF4-FFF2-40B4-BE49-F238E27FC236}">
                <a16:creationId xmlns:a16="http://schemas.microsoft.com/office/drawing/2014/main" id="{BEA8B01D-7714-4EFB-9F4D-67F9758B5D15}"/>
              </a:ext>
            </a:extLst>
          </p:cNvPr>
          <p:cNvSpPr txBox="1"/>
          <p:nvPr/>
        </p:nvSpPr>
        <p:spPr>
          <a:xfrm>
            <a:off x="2157984" y="384048"/>
            <a:ext cx="8503920" cy="584775"/>
          </a:xfrm>
          <a:prstGeom prst="rect">
            <a:avLst/>
          </a:prstGeom>
          <a:noFill/>
        </p:spPr>
        <p:txBody>
          <a:bodyPr wrap="square" rtlCol="0">
            <a:spAutoFit/>
          </a:bodyPr>
          <a:lstStyle/>
          <a:p>
            <a:r>
              <a:rPr lang="en-US" sz="3200" b="1" dirty="0">
                <a:solidFill>
                  <a:schemeClr val="bg1"/>
                </a:solidFill>
              </a:rPr>
              <a:t>ADDITIONAL SHELTER OPENING PROCEDURES</a:t>
            </a:r>
          </a:p>
        </p:txBody>
      </p:sp>
      <p:pic>
        <p:nvPicPr>
          <p:cNvPr id="7" name="Picture 6" descr="A picture containing toy, sitting, bicycle, orange&#10;&#10;Description automatically generated">
            <a:extLst>
              <a:ext uri="{FF2B5EF4-FFF2-40B4-BE49-F238E27FC236}">
                <a16:creationId xmlns:a16="http://schemas.microsoft.com/office/drawing/2014/main" id="{0A4CA6FC-3411-432B-A525-FF94128B3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4968" y="2768628"/>
            <a:ext cx="3779520" cy="3779520"/>
          </a:xfrm>
          <a:prstGeom prst="rect">
            <a:avLst/>
          </a:prstGeom>
        </p:spPr>
      </p:pic>
    </p:spTree>
    <p:extLst>
      <p:ext uri="{BB962C8B-B14F-4D97-AF65-F5344CB8AC3E}">
        <p14:creationId xmlns:p14="http://schemas.microsoft.com/office/powerpoint/2010/main" val="229822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sp>
        <p:nvSpPr>
          <p:cNvPr id="6" name="Rectangle 3">
            <a:extLst>
              <a:ext uri="{FF2B5EF4-FFF2-40B4-BE49-F238E27FC236}">
                <a16:creationId xmlns:a16="http://schemas.microsoft.com/office/drawing/2014/main" id="{19330229-8BB6-4306-8815-EB219C25BD76}"/>
              </a:ext>
            </a:extLst>
          </p:cNvPr>
          <p:cNvSpPr>
            <a:spLocks noChangeArrowheads="1"/>
          </p:cNvSpPr>
          <p:nvPr/>
        </p:nvSpPr>
        <p:spPr bwMode="auto">
          <a:xfrm>
            <a:off x="866692" y="4201188"/>
            <a:ext cx="1087485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5E8E6D95-A099-4245-ABD4-6DD059F2B1CC}"/>
              </a:ext>
            </a:extLst>
          </p:cNvPr>
          <p:cNvSpPr/>
          <p:nvPr/>
        </p:nvSpPr>
        <p:spPr>
          <a:xfrm>
            <a:off x="1135460" y="2291736"/>
            <a:ext cx="6271180" cy="4427109"/>
          </a:xfrm>
          <a:prstGeom prst="rect">
            <a:avLst/>
          </a:prstGeom>
        </p:spPr>
        <p:txBody>
          <a:bodyPr wrap="square">
            <a:spAutoFit/>
          </a:bodyPr>
          <a:lstStyle/>
          <a:p>
            <a:pPr marL="285750" marR="457200" lvl="0" indent="-285750">
              <a:lnSpc>
                <a:spcPct val="115000"/>
              </a:lnSpc>
              <a:buSzPct val="110000"/>
              <a:buFont typeface="Arial" panose="020B0604020202020204" pitchFamily="34" charset="0"/>
              <a:buChar char="•"/>
              <a:tabLst>
                <a:tab pos="685800" algn="l"/>
              </a:tabLst>
            </a:pPr>
            <a:r>
              <a:rPr lang="en-US" sz="2000" dirty="0">
                <a:ea typeface="Calibri" panose="020F0502020204030204" pitchFamily="34" charset="0"/>
              </a:rPr>
              <a:t>Shelter Layout:</a:t>
            </a:r>
            <a:endParaRPr lang="en-US" sz="2000" dirty="0">
              <a:ea typeface="Times New Roman" panose="02020603050405020304" pitchFamily="18" charset="0"/>
            </a:endParaRPr>
          </a:p>
          <a:p>
            <a:pPr marL="800100" marR="457200" lvl="1" indent="-342900">
              <a:lnSpc>
                <a:spcPct val="115000"/>
              </a:lnSpc>
              <a:buSzPct val="110000"/>
              <a:buFont typeface="Arial" panose="020B0604020202020204" pitchFamily="34" charset="0"/>
              <a:buChar char="•"/>
              <a:tabLst>
                <a:tab pos="914400" algn="l"/>
              </a:tabLst>
            </a:pPr>
            <a:r>
              <a:rPr lang="en-US" sz="2000" dirty="0">
                <a:ea typeface="Times New Roman" panose="02020603050405020304" pitchFamily="18" charset="0"/>
                <a:cs typeface="Times New Roman" panose="02020603050405020304" pitchFamily="18" charset="0"/>
              </a:rPr>
              <a:t>Appropriate for target population </a:t>
            </a:r>
          </a:p>
          <a:p>
            <a:pPr marL="800100" marR="457200" lvl="1" indent="-342900">
              <a:lnSpc>
                <a:spcPct val="115000"/>
              </a:lnSpc>
              <a:buSzPct val="110000"/>
              <a:buFont typeface="Arial" panose="020B0604020202020204" pitchFamily="34" charset="0"/>
              <a:buChar char="•"/>
              <a:tabLst>
                <a:tab pos="914400" algn="l"/>
              </a:tabLst>
            </a:pPr>
            <a:r>
              <a:rPr lang="en-US" sz="2000" dirty="0">
                <a:ea typeface="Times New Roman" panose="02020603050405020304" pitchFamily="18" charset="0"/>
                <a:cs typeface="Times New Roman" panose="02020603050405020304" pitchFamily="18" charset="0"/>
              </a:rPr>
              <a:t>Compliant with Americans with Disabilities Act, 1990</a:t>
            </a:r>
            <a:endParaRPr lang="en-US" sz="2000" dirty="0">
              <a:ea typeface="Times New Roman" panose="02020603050405020304" pitchFamily="18" charset="0"/>
            </a:endParaRPr>
          </a:p>
          <a:p>
            <a:pPr marL="285750" marR="457200" lvl="0" indent="-285750">
              <a:lnSpc>
                <a:spcPct val="115000"/>
              </a:lnSpc>
              <a:spcBef>
                <a:spcPts val="0"/>
              </a:spcBef>
              <a:spcAft>
                <a:spcPts val="0"/>
              </a:spcAft>
              <a:buSzPct val="110000"/>
              <a:buFont typeface="Arial" panose="020B0604020202020204" pitchFamily="34" charset="0"/>
              <a:buChar char="•"/>
              <a:tabLst>
                <a:tab pos="685800" algn="l"/>
              </a:tabLst>
            </a:pPr>
            <a:r>
              <a:rPr lang="en-US" sz="2000" dirty="0">
                <a:ea typeface="Calibri" panose="020F0502020204030204" pitchFamily="34" charset="0"/>
              </a:rPr>
              <a:t>Donations and Volunteers</a:t>
            </a:r>
            <a:r>
              <a:rPr lang="en-US" sz="2000" dirty="0">
                <a:ea typeface="Times New Roman" panose="02020603050405020304" pitchFamily="18" charset="0"/>
              </a:rPr>
              <a:t> </a:t>
            </a:r>
          </a:p>
          <a:p>
            <a:pPr marL="285750" marR="457200" lvl="0" indent="-285750">
              <a:lnSpc>
                <a:spcPct val="115000"/>
              </a:lnSpc>
              <a:spcBef>
                <a:spcPts val="0"/>
              </a:spcBef>
              <a:spcAft>
                <a:spcPts val="0"/>
              </a:spcAft>
              <a:buSzPct val="110000"/>
              <a:buFont typeface="Arial" panose="020B0604020202020204" pitchFamily="34" charset="0"/>
              <a:buChar char="•"/>
              <a:tabLst>
                <a:tab pos="685800" algn="l"/>
              </a:tabLst>
            </a:pPr>
            <a:r>
              <a:rPr lang="en-US" sz="2000" dirty="0">
                <a:ea typeface="Calibri" panose="020F0502020204030204" pitchFamily="34" charset="0"/>
              </a:rPr>
              <a:t>Transportation:</a:t>
            </a:r>
          </a:p>
          <a:p>
            <a:pPr marL="742950" marR="457200" lvl="1" indent="-285750">
              <a:lnSpc>
                <a:spcPct val="115000"/>
              </a:lnSpc>
              <a:buSzPct val="110000"/>
              <a:buFont typeface="Arial" panose="020B0604020202020204" pitchFamily="34" charset="0"/>
              <a:buChar char="•"/>
              <a:tabLst>
                <a:tab pos="685800" algn="l"/>
              </a:tabLst>
            </a:pPr>
            <a:r>
              <a:rPr lang="en-US" sz="2000" dirty="0">
                <a:ea typeface="Times New Roman" panose="02020603050405020304" pitchFamily="18" charset="0"/>
              </a:rPr>
              <a:t>Access to obtain individual goods/services</a:t>
            </a:r>
          </a:p>
          <a:p>
            <a:pPr marL="742950" marR="457200" lvl="1" indent="-285750">
              <a:lnSpc>
                <a:spcPct val="115000"/>
              </a:lnSpc>
              <a:buSzPct val="110000"/>
              <a:buFont typeface="Arial" panose="020B0604020202020204" pitchFamily="34" charset="0"/>
              <a:buChar char="•"/>
              <a:tabLst>
                <a:tab pos="685800" algn="l"/>
              </a:tabLst>
            </a:pPr>
            <a:r>
              <a:rPr lang="en-US" sz="2000" dirty="0">
                <a:ea typeface="Times New Roman" panose="02020603050405020304" pitchFamily="18" charset="0"/>
              </a:rPr>
              <a:t>Pay bills, run errands, </a:t>
            </a:r>
            <a:r>
              <a:rPr lang="en-US" sz="2000" dirty="0" err="1">
                <a:ea typeface="Times New Roman" panose="02020603050405020304" pitchFamily="18" charset="0"/>
              </a:rPr>
              <a:t>etc</a:t>
            </a:r>
            <a:endParaRPr lang="en-US" sz="2000" dirty="0">
              <a:ea typeface="Times New Roman" panose="02020603050405020304" pitchFamily="18" charset="0"/>
            </a:endParaRPr>
          </a:p>
          <a:p>
            <a:pPr marL="285750" marR="457200" lvl="0" indent="-285750">
              <a:lnSpc>
                <a:spcPct val="115000"/>
              </a:lnSpc>
              <a:spcBef>
                <a:spcPts val="0"/>
              </a:spcBef>
              <a:spcAft>
                <a:spcPts val="0"/>
              </a:spcAft>
              <a:buSzPct val="110000"/>
              <a:buFont typeface="Arial" panose="020B0604020202020204" pitchFamily="34" charset="0"/>
              <a:buChar char="•"/>
              <a:tabLst>
                <a:tab pos="685800" algn="l"/>
              </a:tabLst>
            </a:pPr>
            <a:r>
              <a:rPr lang="en-US" sz="2000" dirty="0">
                <a:ea typeface="Calibri" panose="020F0502020204030204" pitchFamily="34" charset="0"/>
              </a:rPr>
              <a:t>Safety / Security:</a:t>
            </a:r>
            <a:r>
              <a:rPr lang="en-US" sz="2000" dirty="0">
                <a:ea typeface="Times New Roman" panose="02020603050405020304" pitchFamily="18" charset="0"/>
              </a:rPr>
              <a:t> </a:t>
            </a:r>
          </a:p>
          <a:p>
            <a:pPr marL="742950" marR="457200" lvl="1" indent="-285750">
              <a:lnSpc>
                <a:spcPct val="115000"/>
              </a:lnSpc>
              <a:buSzPct val="110000"/>
              <a:buFont typeface="Arial" panose="020B0604020202020204" pitchFamily="34" charset="0"/>
              <a:buChar char="•"/>
              <a:tabLst>
                <a:tab pos="685800" algn="l"/>
              </a:tabLst>
            </a:pPr>
            <a:r>
              <a:rPr lang="en-US" sz="2000" dirty="0">
                <a:ea typeface="Times New Roman" panose="02020603050405020304" pitchFamily="18" charset="0"/>
              </a:rPr>
              <a:t>Local Law Enforcement</a:t>
            </a:r>
          </a:p>
          <a:p>
            <a:pPr marL="742950" marR="457200" lvl="1" indent="-285750">
              <a:lnSpc>
                <a:spcPct val="115000"/>
              </a:lnSpc>
              <a:buSzPct val="110000"/>
              <a:buFont typeface="Arial" panose="020B0604020202020204" pitchFamily="34" charset="0"/>
              <a:buChar char="•"/>
              <a:tabLst>
                <a:tab pos="685800" algn="l"/>
              </a:tabLst>
            </a:pPr>
            <a:r>
              <a:rPr lang="en-US" sz="2000" dirty="0">
                <a:ea typeface="Times New Roman" panose="02020603050405020304" pitchFamily="18" charset="0"/>
              </a:rPr>
              <a:t>Private Security Organizations</a:t>
            </a:r>
          </a:p>
          <a:p>
            <a:pPr>
              <a:lnSpc>
                <a:spcPct val="115000"/>
              </a:lnSpc>
            </a:pPr>
            <a:r>
              <a:rPr lang="en-US" sz="800" dirty="0">
                <a:ea typeface="Times New Roman" panose="02020603050405020304" pitchFamily="18" charset="0"/>
              </a:rPr>
              <a:t> </a:t>
            </a:r>
            <a:endParaRPr lang="en-US" sz="3200" dirty="0">
              <a:ea typeface="Times New Roman" panose="02020603050405020304" pitchFamily="18" charset="0"/>
            </a:endParaRPr>
          </a:p>
          <a:p>
            <a:pPr marL="914400" marR="457200" lvl="0">
              <a:lnSpc>
                <a:spcPct val="115000"/>
              </a:lnSpc>
            </a:pPr>
            <a:r>
              <a:rPr lang="en-US" dirty="0">
                <a:solidFill>
                  <a:prstClr val="black"/>
                </a:solidFill>
                <a:ea typeface="Calibri" panose="020F0502020204030204" pitchFamily="34" charset="0"/>
              </a:rPr>
              <a:t> </a:t>
            </a:r>
            <a:endParaRPr lang="en-US" dirty="0">
              <a:solidFill>
                <a:prstClr val="black"/>
              </a:solidFill>
              <a:ea typeface="Times New Roman" panose="02020603050405020304" pitchFamily="18" charset="0"/>
            </a:endParaRPr>
          </a:p>
        </p:txBody>
      </p:sp>
      <p:sp>
        <p:nvSpPr>
          <p:cNvPr id="3" name="TextBox 2">
            <a:extLst>
              <a:ext uri="{FF2B5EF4-FFF2-40B4-BE49-F238E27FC236}">
                <a16:creationId xmlns:a16="http://schemas.microsoft.com/office/drawing/2014/main" id="{9BFC1ECC-1484-4F49-BAF2-F7299D52CD9E}"/>
              </a:ext>
            </a:extLst>
          </p:cNvPr>
          <p:cNvSpPr txBox="1"/>
          <p:nvPr/>
        </p:nvSpPr>
        <p:spPr>
          <a:xfrm>
            <a:off x="2240280" y="566928"/>
            <a:ext cx="9345168" cy="584775"/>
          </a:xfrm>
          <a:prstGeom prst="rect">
            <a:avLst/>
          </a:prstGeom>
          <a:noFill/>
        </p:spPr>
        <p:txBody>
          <a:bodyPr wrap="square" rtlCol="0">
            <a:spAutoFit/>
          </a:bodyPr>
          <a:lstStyle/>
          <a:p>
            <a:r>
              <a:rPr lang="en-US" sz="3200" b="1" dirty="0">
                <a:solidFill>
                  <a:schemeClr val="bg1"/>
                </a:solidFill>
              </a:rPr>
              <a:t>ADDITIONAL SHELTER OPENING PROCEDURES (CONT.)</a:t>
            </a:r>
          </a:p>
        </p:txBody>
      </p:sp>
      <p:pic>
        <p:nvPicPr>
          <p:cNvPr id="7" name="Picture 6" descr="Graphical user interface, application&#10;&#10;Description automatically generated">
            <a:extLst>
              <a:ext uri="{FF2B5EF4-FFF2-40B4-BE49-F238E27FC236}">
                <a16:creationId xmlns:a16="http://schemas.microsoft.com/office/drawing/2014/main" id="{3FF71F8E-B632-405D-88CC-29176256C9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5408" y="2656812"/>
            <a:ext cx="2505075" cy="35433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5588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1" cy="1863969"/>
          </a:xfrm>
          <a:prstGeom prst="rect">
            <a:avLst/>
          </a:prstGeom>
        </p:spPr>
      </p:pic>
      <p:sp>
        <p:nvSpPr>
          <p:cNvPr id="2" name="Rectangle 1">
            <a:extLst>
              <a:ext uri="{FF2B5EF4-FFF2-40B4-BE49-F238E27FC236}">
                <a16:creationId xmlns:a16="http://schemas.microsoft.com/office/drawing/2014/main" id="{26AB2882-1208-44D7-BEF0-3A78D49949A6}"/>
              </a:ext>
            </a:extLst>
          </p:cNvPr>
          <p:cNvSpPr/>
          <p:nvPr/>
        </p:nvSpPr>
        <p:spPr>
          <a:xfrm>
            <a:off x="1113183" y="2062731"/>
            <a:ext cx="6102626" cy="4478149"/>
          </a:xfrm>
          <a:prstGeom prst="rect">
            <a:avLst/>
          </a:prstGeom>
        </p:spPr>
        <p:txBody>
          <a:bodyPr wrap="square">
            <a:spAutoFit/>
          </a:bodyPr>
          <a:lstStyle/>
          <a:p>
            <a:pPr marR="0" lvl="0" algn="just">
              <a:spcBef>
                <a:spcPts val="0"/>
              </a:spcBef>
              <a:spcAft>
                <a:spcPts val="0"/>
              </a:spcAft>
              <a:tabLst>
                <a:tab pos="457200" algn="l"/>
              </a:tabLst>
            </a:pPr>
            <a:r>
              <a:rPr lang="en-US" sz="2000" b="1" dirty="0">
                <a:ea typeface="Times New Roman" panose="02020603050405020304" pitchFamily="18" charset="0"/>
              </a:rPr>
              <a:t>Shelter operations activities include: </a:t>
            </a:r>
          </a:p>
          <a:p>
            <a:pPr marR="0" lvl="0" algn="just">
              <a:spcBef>
                <a:spcPts val="0"/>
              </a:spcBef>
              <a:spcAft>
                <a:spcPts val="0"/>
              </a:spcAft>
              <a:tabLst>
                <a:tab pos="457200" algn="l"/>
              </a:tabLst>
            </a:pPr>
            <a:endParaRPr lang="en-US" sz="2000" dirty="0">
              <a:ea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457200" algn="l"/>
              </a:tabLst>
            </a:pPr>
            <a:r>
              <a:rPr lang="en-US" sz="2000" dirty="0">
                <a:ea typeface="Times New Roman" panose="02020603050405020304" pitchFamily="18" charset="0"/>
              </a:rPr>
              <a:t>Conduct staff meeting and job inductions.</a:t>
            </a:r>
          </a:p>
          <a:p>
            <a:pPr marL="342900" marR="0" lvl="0" indent="-342900">
              <a:spcBef>
                <a:spcPts val="0"/>
              </a:spcBef>
              <a:spcAft>
                <a:spcPts val="0"/>
              </a:spcAft>
              <a:buFont typeface="Symbol" panose="05050102010706020507" pitchFamily="18" charset="2"/>
              <a:buChar char=""/>
              <a:tabLst>
                <a:tab pos="457200" algn="l"/>
              </a:tabLst>
            </a:pPr>
            <a:r>
              <a:rPr lang="en-US" sz="2000" dirty="0">
                <a:ea typeface="Times New Roman" panose="02020603050405020304" pitchFamily="18" charset="0"/>
              </a:rPr>
              <a:t>Conduct screenings for shelter workers and potential residents.</a:t>
            </a:r>
          </a:p>
          <a:p>
            <a:pPr marL="800100" lvl="1" indent="-342900">
              <a:spcAft>
                <a:spcPts val="600"/>
              </a:spcAft>
              <a:buFont typeface="Symbol" panose="05050102010706020507" pitchFamily="18" charset="2"/>
              <a:buChar char=""/>
              <a:tabLst>
                <a:tab pos="457200" algn="l"/>
              </a:tabLst>
            </a:pPr>
            <a:r>
              <a:rPr lang="en-US" sz="2000" dirty="0">
                <a:ea typeface="Times New Roman" panose="02020603050405020304" pitchFamily="18" charset="0"/>
              </a:rPr>
              <a:t>Maintaining daily screening logs for clients, staff, partners, and visitors</a:t>
            </a:r>
          </a:p>
          <a:p>
            <a:pPr marL="342900" marR="0" lvl="0" indent="-342900">
              <a:spcBef>
                <a:spcPts val="0"/>
              </a:spcBef>
              <a:spcAft>
                <a:spcPts val="600"/>
              </a:spcAft>
              <a:buFont typeface="Symbol" panose="05050102010706020507" pitchFamily="18" charset="2"/>
              <a:buChar char=""/>
              <a:tabLst>
                <a:tab pos="457200" algn="l"/>
              </a:tabLst>
            </a:pPr>
            <a:r>
              <a:rPr lang="en-US" sz="2000" dirty="0">
                <a:ea typeface="Times New Roman" panose="02020603050405020304" pitchFamily="18" charset="0"/>
              </a:rPr>
              <a:t>Arrange food delivery and other sheltering supplies.</a:t>
            </a:r>
          </a:p>
          <a:p>
            <a:pPr marL="342900" marR="0" lvl="0" indent="-342900">
              <a:spcBef>
                <a:spcPts val="0"/>
              </a:spcBef>
              <a:spcAft>
                <a:spcPts val="600"/>
              </a:spcAft>
              <a:buFont typeface="Symbol" panose="05050102010706020507" pitchFamily="18" charset="2"/>
              <a:buChar char=""/>
              <a:tabLst>
                <a:tab pos="457200" algn="l"/>
              </a:tabLst>
            </a:pPr>
            <a:r>
              <a:rPr lang="en-US" sz="2000" dirty="0">
                <a:ea typeface="Times New Roman" panose="02020603050405020304" pitchFamily="18" charset="0"/>
              </a:rPr>
              <a:t>Post</a:t>
            </a:r>
            <a:r>
              <a:rPr lang="en-US" sz="2000" spc="-110" dirty="0">
                <a:ea typeface="Times New Roman" panose="02020603050405020304" pitchFamily="18" charset="0"/>
              </a:rPr>
              <a:t> </a:t>
            </a:r>
            <a:r>
              <a:rPr lang="en-US" sz="2000" dirty="0">
                <a:ea typeface="Times New Roman" panose="02020603050405020304" pitchFamily="18" charset="0"/>
              </a:rPr>
              <a:t>signage.</a:t>
            </a:r>
          </a:p>
          <a:p>
            <a:pPr marL="342900" marR="0" lvl="0" indent="-342900">
              <a:spcBef>
                <a:spcPts val="0"/>
              </a:spcBef>
              <a:spcAft>
                <a:spcPts val="600"/>
              </a:spcAft>
              <a:buFont typeface="Symbol" panose="05050102010706020507" pitchFamily="18" charset="2"/>
              <a:buChar char=""/>
              <a:tabLst>
                <a:tab pos="457200" algn="l"/>
              </a:tabLst>
            </a:pPr>
            <a:r>
              <a:rPr lang="en-US" sz="2000" dirty="0">
                <a:ea typeface="Times New Roman" panose="02020603050405020304" pitchFamily="18" charset="0"/>
              </a:rPr>
              <a:t>Open</a:t>
            </a:r>
            <a:r>
              <a:rPr lang="en-US" sz="2000" spc="-125" dirty="0">
                <a:ea typeface="Times New Roman" panose="02020603050405020304" pitchFamily="18" charset="0"/>
              </a:rPr>
              <a:t> </a:t>
            </a:r>
            <a:r>
              <a:rPr lang="en-US" sz="2000" dirty="0">
                <a:ea typeface="Times New Roman" panose="02020603050405020304" pitchFamily="18" charset="0"/>
              </a:rPr>
              <a:t>shelter.</a:t>
            </a:r>
          </a:p>
          <a:p>
            <a:pPr marL="342900" marR="0" lvl="0" indent="-342900">
              <a:spcBef>
                <a:spcPts val="0"/>
              </a:spcBef>
              <a:spcAft>
                <a:spcPts val="0"/>
              </a:spcAft>
              <a:buFont typeface="Symbol" panose="05050102010706020507" pitchFamily="18" charset="2"/>
              <a:buChar char=""/>
              <a:tabLst>
                <a:tab pos="457200" algn="l"/>
              </a:tabLst>
            </a:pPr>
            <a:r>
              <a:rPr lang="en-US" sz="2000" dirty="0">
                <a:ea typeface="Times New Roman" panose="02020603050405020304" pitchFamily="18" charset="0"/>
              </a:rPr>
              <a:t>Advise Emergency Operations Center, public health, local law-enforcement, and disaster relief operation (DRO) on the status of the shelter.</a:t>
            </a:r>
          </a:p>
        </p:txBody>
      </p:sp>
      <p:sp>
        <p:nvSpPr>
          <p:cNvPr id="3" name="TextBox 2">
            <a:extLst>
              <a:ext uri="{FF2B5EF4-FFF2-40B4-BE49-F238E27FC236}">
                <a16:creationId xmlns:a16="http://schemas.microsoft.com/office/drawing/2014/main" id="{9E83C929-BDB1-4E66-91D0-ED4863948904}"/>
              </a:ext>
            </a:extLst>
          </p:cNvPr>
          <p:cNvSpPr txBox="1"/>
          <p:nvPr/>
        </p:nvSpPr>
        <p:spPr>
          <a:xfrm>
            <a:off x="4139648" y="556590"/>
            <a:ext cx="4005470" cy="584775"/>
          </a:xfrm>
          <a:prstGeom prst="rect">
            <a:avLst/>
          </a:prstGeom>
          <a:noFill/>
        </p:spPr>
        <p:txBody>
          <a:bodyPr wrap="square" rtlCol="0">
            <a:spAutoFit/>
          </a:bodyPr>
          <a:lstStyle/>
          <a:p>
            <a:r>
              <a:rPr lang="en-US" sz="3200" b="1" dirty="0">
                <a:solidFill>
                  <a:schemeClr val="bg1"/>
                </a:solidFill>
              </a:rPr>
              <a:t>SHELTER OPERATIONS</a:t>
            </a:r>
          </a:p>
        </p:txBody>
      </p:sp>
    </p:spTree>
    <p:extLst>
      <p:ext uri="{BB962C8B-B14F-4D97-AF65-F5344CB8AC3E}">
        <p14:creationId xmlns:p14="http://schemas.microsoft.com/office/powerpoint/2010/main" val="2154444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sp>
        <p:nvSpPr>
          <p:cNvPr id="6" name="Rectangle 3">
            <a:extLst>
              <a:ext uri="{FF2B5EF4-FFF2-40B4-BE49-F238E27FC236}">
                <a16:creationId xmlns:a16="http://schemas.microsoft.com/office/drawing/2014/main" id="{19330229-8BB6-4306-8815-EB219C25BD76}"/>
              </a:ext>
            </a:extLst>
          </p:cNvPr>
          <p:cNvSpPr>
            <a:spLocks noChangeArrowheads="1"/>
          </p:cNvSpPr>
          <p:nvPr/>
        </p:nvSpPr>
        <p:spPr bwMode="auto">
          <a:xfrm>
            <a:off x="866692" y="4201188"/>
            <a:ext cx="1087485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F19EB075-079A-49DB-B85A-8DB9E33FD74E}"/>
              </a:ext>
            </a:extLst>
          </p:cNvPr>
          <p:cNvSpPr txBox="1"/>
          <p:nvPr/>
        </p:nvSpPr>
        <p:spPr>
          <a:xfrm>
            <a:off x="508883" y="2167630"/>
            <a:ext cx="6528022" cy="4524315"/>
          </a:xfrm>
          <a:prstGeom prst="rect">
            <a:avLst/>
          </a:prstGeom>
          <a:noFill/>
        </p:spPr>
        <p:txBody>
          <a:bodyPr wrap="square" rtlCol="0">
            <a:spAutoFit/>
          </a:bodyPr>
          <a:lstStyle/>
          <a:p>
            <a:pPr marL="285750" indent="-285750">
              <a:buFont typeface="Arial" panose="020B0604020202020204" pitchFamily="34" charset="0"/>
              <a:buChar char="•"/>
            </a:pPr>
            <a:r>
              <a:rPr lang="en-US" dirty="0"/>
              <a:t>Coordination</a:t>
            </a:r>
          </a:p>
          <a:p>
            <a:pPr marL="742950" lvl="1" indent="-285750">
              <a:buFont typeface="Arial" panose="020B0604020202020204" pitchFamily="34" charset="0"/>
              <a:buChar char="•"/>
            </a:pPr>
            <a:r>
              <a:rPr lang="en-US" dirty="0"/>
              <a:t>Which facilities would be best open?</a:t>
            </a:r>
          </a:p>
          <a:p>
            <a:pPr marL="285750" indent="-285750">
              <a:buFont typeface="Arial" panose="020B0604020202020204" pitchFamily="34" charset="0"/>
              <a:buChar char="•"/>
            </a:pPr>
            <a:r>
              <a:rPr lang="en-US" dirty="0"/>
              <a:t>Inspection</a:t>
            </a:r>
          </a:p>
          <a:p>
            <a:pPr marL="742950" lvl="1" indent="-285750">
              <a:buFont typeface="Arial" panose="020B0604020202020204" pitchFamily="34" charset="0"/>
              <a:buChar char="•"/>
            </a:pPr>
            <a:r>
              <a:rPr lang="en-US" dirty="0">
                <a:solidFill>
                  <a:srgbClr val="000000"/>
                </a:solidFill>
                <a:ea typeface="Times New Roman" panose="02020603050405020304" pitchFamily="18" charset="0"/>
                <a:cs typeface="Times New Roman" panose="02020603050405020304" pitchFamily="18" charset="0"/>
              </a:rPr>
              <a:t>Complete pre-occupancy survey with facility owner.</a:t>
            </a:r>
            <a:endParaRPr lang="en-US" dirty="0"/>
          </a:p>
          <a:p>
            <a:pPr marL="285750" indent="-285750">
              <a:buFont typeface="Arial" panose="020B0604020202020204" pitchFamily="34" charset="0"/>
              <a:buChar char="•"/>
            </a:pPr>
            <a:r>
              <a:rPr lang="en-US" dirty="0"/>
              <a:t>Location</a:t>
            </a:r>
          </a:p>
          <a:p>
            <a:pPr marL="742950" lvl="1" indent="-285750">
              <a:buFont typeface="Arial" panose="020B0604020202020204" pitchFamily="34" charset="0"/>
              <a:buChar char="•"/>
            </a:pPr>
            <a:r>
              <a:rPr lang="en-US" dirty="0"/>
              <a:t>Ensure shelter is in safe, secure areas outside of area of risk.</a:t>
            </a:r>
          </a:p>
          <a:p>
            <a:pPr marL="285750" indent="-285750">
              <a:buFont typeface="Arial" panose="020B0604020202020204" pitchFamily="34" charset="0"/>
              <a:buChar char="•"/>
            </a:pPr>
            <a:r>
              <a:rPr lang="en-US" dirty="0"/>
              <a:t>Verification</a:t>
            </a:r>
          </a:p>
          <a:p>
            <a:pPr marL="742950" lvl="1" indent="-285750">
              <a:buFont typeface="Arial" panose="020B0604020202020204" pitchFamily="34" charset="0"/>
              <a:buChar char="•"/>
            </a:pPr>
            <a:r>
              <a:rPr lang="en-US" dirty="0"/>
              <a:t>Are shelters appropriate for target populations?</a:t>
            </a:r>
          </a:p>
          <a:p>
            <a:pPr marL="285750" indent="-285750">
              <a:buFont typeface="Arial" panose="020B0604020202020204" pitchFamily="34" charset="0"/>
              <a:buChar char="•"/>
            </a:pPr>
            <a:r>
              <a:rPr lang="en-US" dirty="0"/>
              <a:t>Accommodation</a:t>
            </a:r>
          </a:p>
          <a:p>
            <a:pPr marL="742950" lvl="1" indent="-285750">
              <a:buFont typeface="Arial" panose="020B0604020202020204" pitchFamily="34" charset="0"/>
              <a:buChar char="•"/>
            </a:pPr>
            <a:r>
              <a:rPr lang="en-US" dirty="0"/>
              <a:t>Ensure shelter meets all legal requirements (i.e., ADA, Civil Rights, etc.).</a:t>
            </a:r>
          </a:p>
          <a:p>
            <a:pPr marL="285750" indent="-285750">
              <a:buFont typeface="Arial" panose="020B0604020202020204" pitchFamily="34" charset="0"/>
              <a:buChar char="•"/>
            </a:pPr>
            <a:r>
              <a:rPr lang="en-US" dirty="0"/>
              <a:t>Equipment</a:t>
            </a:r>
          </a:p>
          <a:p>
            <a:pPr marL="742950" lvl="1" indent="-285750">
              <a:buFont typeface="Arial" panose="020B0604020202020204" pitchFamily="34" charset="0"/>
              <a:buChar char="•"/>
            </a:pPr>
            <a:r>
              <a:rPr lang="en-US" dirty="0"/>
              <a:t>Does shelter have sufficient human and material resources?</a:t>
            </a:r>
          </a:p>
          <a:p>
            <a:pPr marL="285750" indent="-285750">
              <a:buFont typeface="Arial" panose="020B0604020202020204" pitchFamily="34" charset="0"/>
              <a:buChar char="•"/>
            </a:pPr>
            <a:r>
              <a:rPr lang="en-US" dirty="0"/>
              <a:t>Availability</a:t>
            </a:r>
          </a:p>
          <a:p>
            <a:pPr marL="742950" lvl="1" indent="-285750">
              <a:buFont typeface="Arial" panose="020B0604020202020204" pitchFamily="34" charset="0"/>
              <a:buChar char="•"/>
            </a:pPr>
            <a:r>
              <a:rPr lang="en-US" dirty="0"/>
              <a:t>Are there sufficient support organizations/volunteer organizations?</a:t>
            </a:r>
          </a:p>
        </p:txBody>
      </p:sp>
      <p:sp>
        <p:nvSpPr>
          <p:cNvPr id="4" name="TextBox 3">
            <a:extLst>
              <a:ext uri="{FF2B5EF4-FFF2-40B4-BE49-F238E27FC236}">
                <a16:creationId xmlns:a16="http://schemas.microsoft.com/office/drawing/2014/main" id="{498CDF93-9C0E-47A4-B116-2D97FE53E8FE}"/>
              </a:ext>
            </a:extLst>
          </p:cNvPr>
          <p:cNvSpPr txBox="1"/>
          <p:nvPr/>
        </p:nvSpPr>
        <p:spPr>
          <a:xfrm>
            <a:off x="2702012" y="553997"/>
            <a:ext cx="7035113" cy="584775"/>
          </a:xfrm>
          <a:prstGeom prst="rect">
            <a:avLst/>
          </a:prstGeom>
          <a:noFill/>
        </p:spPr>
        <p:txBody>
          <a:bodyPr wrap="square" rtlCol="0">
            <a:spAutoFit/>
          </a:bodyPr>
          <a:lstStyle/>
          <a:p>
            <a:r>
              <a:rPr lang="en-US" sz="3200" b="1" dirty="0">
                <a:solidFill>
                  <a:schemeClr val="bg1"/>
                </a:solidFill>
              </a:rPr>
              <a:t>IMPORTANT SHELTER CONSIDERATIONS</a:t>
            </a:r>
          </a:p>
        </p:txBody>
      </p:sp>
      <p:pic>
        <p:nvPicPr>
          <p:cNvPr id="7" name="Picture 6">
            <a:extLst>
              <a:ext uri="{FF2B5EF4-FFF2-40B4-BE49-F238E27FC236}">
                <a16:creationId xmlns:a16="http://schemas.microsoft.com/office/drawing/2014/main" id="{4888E3D5-1C6B-4E12-A931-25F4D1C4E5C6}"/>
              </a:ext>
            </a:extLst>
          </p:cNvPr>
          <p:cNvPicPr>
            <a:picLocks noChangeAspect="1"/>
          </p:cNvPicPr>
          <p:nvPr/>
        </p:nvPicPr>
        <p:blipFill>
          <a:blip r:embed="rId4"/>
          <a:stretch>
            <a:fillRect/>
          </a:stretch>
        </p:blipFill>
        <p:spPr>
          <a:xfrm>
            <a:off x="7407201" y="3188043"/>
            <a:ext cx="2841955" cy="2721961"/>
          </a:xfrm>
          <a:prstGeom prst="rect">
            <a:avLst/>
          </a:prstGeom>
          <a:ln>
            <a:noFill/>
          </a:ln>
          <a:effectLst>
            <a:softEdge rad="112500"/>
          </a:effectLst>
        </p:spPr>
      </p:pic>
    </p:spTree>
    <p:extLst>
      <p:ext uri="{BB962C8B-B14F-4D97-AF65-F5344CB8AC3E}">
        <p14:creationId xmlns:p14="http://schemas.microsoft.com/office/powerpoint/2010/main" val="1039647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sp>
        <p:nvSpPr>
          <p:cNvPr id="6" name="Rectangle 3">
            <a:extLst>
              <a:ext uri="{FF2B5EF4-FFF2-40B4-BE49-F238E27FC236}">
                <a16:creationId xmlns:a16="http://schemas.microsoft.com/office/drawing/2014/main" id="{19330229-8BB6-4306-8815-EB219C25BD76}"/>
              </a:ext>
            </a:extLst>
          </p:cNvPr>
          <p:cNvSpPr>
            <a:spLocks noChangeArrowheads="1"/>
          </p:cNvSpPr>
          <p:nvPr/>
        </p:nvSpPr>
        <p:spPr bwMode="auto">
          <a:xfrm>
            <a:off x="866692" y="4201188"/>
            <a:ext cx="1087485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6">
            <a:extLst>
              <a:ext uri="{FF2B5EF4-FFF2-40B4-BE49-F238E27FC236}">
                <a16:creationId xmlns:a16="http://schemas.microsoft.com/office/drawing/2014/main" id="{E0C377E4-261B-4FD0-922A-C737DA852069}"/>
              </a:ext>
            </a:extLst>
          </p:cNvPr>
          <p:cNvSpPr/>
          <p:nvPr/>
        </p:nvSpPr>
        <p:spPr>
          <a:xfrm>
            <a:off x="450457" y="1893430"/>
            <a:ext cx="6922408" cy="4801314"/>
          </a:xfrm>
          <a:prstGeom prst="rect">
            <a:avLst/>
          </a:prstGeom>
        </p:spPr>
        <p:txBody>
          <a:bodyPr wrap="square">
            <a:spAutoFit/>
          </a:bodyPr>
          <a:lstStyle/>
          <a:p>
            <a:pPr marL="742950" marR="0" lvl="1" indent="-285750">
              <a:spcBef>
                <a:spcPts val="0"/>
              </a:spcBef>
              <a:spcAft>
                <a:spcPts val="0"/>
              </a:spcAft>
              <a:buSzPct val="110000"/>
              <a:buFont typeface="Arial" panose="020B0604020202020204" pitchFamily="34" charset="0"/>
              <a:buChar char="•"/>
              <a:tabLst>
                <a:tab pos="685800" algn="l"/>
              </a:tabLst>
            </a:pPr>
            <a:r>
              <a:rPr lang="en-US" dirty="0">
                <a:ea typeface="Times New Roman" panose="02020603050405020304" pitchFamily="18" charset="0"/>
              </a:rPr>
              <a:t>Determine the continued need for shelters.</a:t>
            </a:r>
          </a:p>
          <a:p>
            <a:pPr marL="1200150" lvl="2" indent="-285750">
              <a:buSzPct val="110000"/>
              <a:buFont typeface="Arial" panose="020B0604020202020204" pitchFamily="34" charset="0"/>
              <a:buChar char="•"/>
              <a:tabLst>
                <a:tab pos="685800" algn="l"/>
              </a:tabLst>
            </a:pPr>
            <a:r>
              <a:rPr lang="en-US" dirty="0">
                <a:effectLst/>
                <a:ea typeface="Times New Roman" panose="02020603050405020304" pitchFamily="18" charset="0"/>
              </a:rPr>
              <a:t>Based on the incident</a:t>
            </a:r>
            <a:r>
              <a:rPr lang="en-US" dirty="0">
                <a:ea typeface="Times New Roman" panose="02020603050405020304" pitchFamily="18" charset="0"/>
              </a:rPr>
              <a:t>-specific conditions</a:t>
            </a:r>
            <a:endParaRPr lang="en-US" dirty="0">
              <a:effectLst/>
              <a:ea typeface="Times New Roman" panose="02020603050405020304" pitchFamily="18" charset="0"/>
            </a:endParaRPr>
          </a:p>
          <a:p>
            <a:pPr marL="742950" marR="0" lvl="1" indent="-285750">
              <a:spcBef>
                <a:spcPts val="0"/>
              </a:spcBef>
              <a:spcAft>
                <a:spcPts val="0"/>
              </a:spcAft>
              <a:buSzPct val="110000"/>
              <a:buFont typeface="Arial" panose="020B0604020202020204" pitchFamily="34" charset="0"/>
              <a:buChar char="•"/>
              <a:tabLst>
                <a:tab pos="685800" algn="l"/>
              </a:tabLst>
            </a:pPr>
            <a:r>
              <a:rPr lang="en-US" dirty="0">
                <a:ea typeface="Times New Roman" panose="02020603050405020304" pitchFamily="18" charset="0"/>
              </a:rPr>
              <a:t>Determine official shelter closing date.</a:t>
            </a:r>
          </a:p>
          <a:p>
            <a:pPr marL="1200150" lvl="2" indent="-285750">
              <a:buSzPct val="110000"/>
              <a:buFont typeface="Arial" panose="020B0604020202020204" pitchFamily="34" charset="0"/>
              <a:buChar char="•"/>
              <a:tabLst>
                <a:tab pos="685800" algn="l"/>
              </a:tabLst>
            </a:pPr>
            <a:r>
              <a:rPr lang="en-US" dirty="0">
                <a:ea typeface="Times New Roman" panose="02020603050405020304" pitchFamily="18" charset="0"/>
              </a:rPr>
              <a:t>Coordinate with EOC/Incident Commander</a:t>
            </a:r>
          </a:p>
          <a:p>
            <a:pPr marL="742950" marR="0" lvl="1" indent="-285750">
              <a:spcBef>
                <a:spcPts val="0"/>
              </a:spcBef>
              <a:spcAft>
                <a:spcPts val="0"/>
              </a:spcAft>
              <a:buSzPct val="110000"/>
              <a:buFont typeface="Arial" panose="020B0604020202020204" pitchFamily="34" charset="0"/>
              <a:buChar char="•"/>
              <a:tabLst>
                <a:tab pos="685800" algn="l"/>
              </a:tabLst>
            </a:pPr>
            <a:r>
              <a:rPr lang="en-US" dirty="0">
                <a:ea typeface="Times New Roman" panose="02020603050405020304" pitchFamily="18" charset="0"/>
              </a:rPr>
              <a:t>Coordinate case management</a:t>
            </a:r>
          </a:p>
          <a:p>
            <a:pPr marL="1200150" lvl="2" indent="-285750">
              <a:buSzPct val="110000"/>
              <a:buFont typeface="Arial" panose="020B0604020202020204" pitchFamily="34" charset="0"/>
              <a:buChar char="•"/>
              <a:tabLst>
                <a:tab pos="685800" algn="l"/>
              </a:tabLst>
            </a:pPr>
            <a:r>
              <a:rPr lang="en-US" dirty="0">
                <a:ea typeface="Times New Roman" panose="02020603050405020304" pitchFamily="18" charset="0"/>
              </a:rPr>
              <a:t>Assist residents with future housing plans.</a:t>
            </a:r>
          </a:p>
          <a:p>
            <a:pPr marL="742950" marR="0" lvl="1" indent="-285750">
              <a:spcBef>
                <a:spcPts val="0"/>
              </a:spcBef>
              <a:spcAft>
                <a:spcPts val="0"/>
              </a:spcAft>
              <a:buSzPct val="110000"/>
              <a:buFont typeface="Arial" panose="020B0604020202020204" pitchFamily="34" charset="0"/>
              <a:buChar char="•"/>
              <a:tabLst>
                <a:tab pos="685800" algn="l"/>
              </a:tabLst>
            </a:pPr>
            <a:r>
              <a:rPr lang="en-US" dirty="0">
                <a:ea typeface="Times New Roman" panose="02020603050405020304" pitchFamily="18" charset="0"/>
              </a:rPr>
              <a:t>Ensure accountability.</a:t>
            </a:r>
          </a:p>
          <a:p>
            <a:pPr marL="1200150" lvl="2" indent="-285750">
              <a:buSzPct val="110000"/>
              <a:buFont typeface="Arial" panose="020B0604020202020204" pitchFamily="34" charset="0"/>
              <a:buChar char="•"/>
              <a:tabLst>
                <a:tab pos="685800" algn="l"/>
              </a:tabLst>
            </a:pPr>
            <a:r>
              <a:rPr lang="en-US" dirty="0">
                <a:ea typeface="Times New Roman" panose="02020603050405020304" pitchFamily="18" charset="0"/>
              </a:rPr>
              <a:t>Equipment/materials accounted for and returned to a state of readiness</a:t>
            </a:r>
          </a:p>
          <a:p>
            <a:pPr marL="742950" marR="0" lvl="1" indent="-285750">
              <a:spcBef>
                <a:spcPts val="0"/>
              </a:spcBef>
              <a:spcAft>
                <a:spcPts val="0"/>
              </a:spcAft>
              <a:buSzPct val="110000"/>
              <a:buFont typeface="Arial" panose="020B0604020202020204" pitchFamily="34" charset="0"/>
              <a:buChar char="•"/>
              <a:tabLst>
                <a:tab pos="685800" algn="l"/>
              </a:tabLst>
            </a:pPr>
            <a:r>
              <a:rPr lang="en-US" dirty="0">
                <a:ea typeface="Times New Roman" panose="02020603050405020304" pitchFamily="18" charset="0"/>
              </a:rPr>
              <a:t>Manage additional supplies.</a:t>
            </a:r>
          </a:p>
          <a:p>
            <a:pPr marL="1200150" lvl="2" indent="-285750">
              <a:buSzPct val="110000"/>
              <a:buFont typeface="Arial" panose="020B0604020202020204" pitchFamily="34" charset="0"/>
              <a:buChar char="•"/>
              <a:tabLst>
                <a:tab pos="685800" algn="l"/>
              </a:tabLst>
            </a:pPr>
            <a:r>
              <a:rPr lang="en-US" dirty="0">
                <a:ea typeface="Times New Roman" panose="02020603050405020304" pitchFamily="18" charset="0"/>
              </a:rPr>
              <a:t>Inventoried and properly stowed</a:t>
            </a:r>
          </a:p>
          <a:p>
            <a:pPr marL="742950" marR="0" lvl="1" indent="-285750">
              <a:spcBef>
                <a:spcPts val="0"/>
              </a:spcBef>
              <a:spcAft>
                <a:spcPts val="0"/>
              </a:spcAft>
              <a:buSzPct val="110000"/>
              <a:buFont typeface="Arial" panose="020B0604020202020204" pitchFamily="34" charset="0"/>
              <a:buChar char="•"/>
              <a:tabLst>
                <a:tab pos="685800" algn="l"/>
              </a:tabLst>
            </a:pPr>
            <a:r>
              <a:rPr lang="en-US" dirty="0">
                <a:effectLst/>
                <a:ea typeface="Times New Roman" panose="02020603050405020304" pitchFamily="18" charset="0"/>
              </a:rPr>
              <a:t>Conduct final </a:t>
            </a:r>
            <a:r>
              <a:rPr lang="en-US" dirty="0">
                <a:ea typeface="Times New Roman" panose="02020603050405020304" pitchFamily="18" charset="0"/>
              </a:rPr>
              <a:t>i</a:t>
            </a:r>
            <a:r>
              <a:rPr lang="en-US" dirty="0">
                <a:effectLst/>
                <a:ea typeface="Times New Roman" panose="02020603050405020304" pitchFamily="18" charset="0"/>
              </a:rPr>
              <a:t>nspection.</a:t>
            </a:r>
          </a:p>
          <a:p>
            <a:pPr marL="1200150" lvl="2" indent="-285750">
              <a:buSzPct val="110000"/>
              <a:buFont typeface="Arial" panose="020B0604020202020204" pitchFamily="34" charset="0"/>
              <a:buChar char="•"/>
              <a:tabLst>
                <a:tab pos="685800" algn="l"/>
              </a:tabLst>
            </a:pPr>
            <a:r>
              <a:rPr lang="en-US" dirty="0">
                <a:ea typeface="Times New Roman" panose="02020603050405020304" pitchFamily="18" charset="0"/>
              </a:rPr>
              <a:t>Building(s)/grounds restored to pre-incident conditions</a:t>
            </a:r>
          </a:p>
          <a:p>
            <a:pPr marL="742950" lvl="1" indent="-285750">
              <a:buSzPct val="110000"/>
              <a:buFont typeface="Arial" panose="020B0604020202020204" pitchFamily="34" charset="0"/>
              <a:buChar char="•"/>
              <a:tabLst>
                <a:tab pos="685800" algn="l"/>
              </a:tabLst>
            </a:pPr>
            <a:r>
              <a:rPr lang="en-US" dirty="0">
                <a:effectLst/>
                <a:ea typeface="Times New Roman" panose="02020603050405020304" pitchFamily="18" charset="0"/>
              </a:rPr>
              <a:t>Conduct walk-thru.</a:t>
            </a:r>
          </a:p>
          <a:p>
            <a:pPr marL="1200150" lvl="2" indent="-285750">
              <a:buSzPct val="110000"/>
              <a:buFont typeface="Arial" panose="020B0604020202020204" pitchFamily="34" charset="0"/>
              <a:buChar char="•"/>
              <a:tabLst>
                <a:tab pos="685800" algn="l"/>
              </a:tabLst>
            </a:pPr>
            <a:r>
              <a:rPr lang="en-US" dirty="0">
                <a:ea typeface="Times New Roman" panose="02020603050405020304" pitchFamily="18" charset="0"/>
              </a:rPr>
              <a:t>Conducted with facility owner</a:t>
            </a:r>
          </a:p>
          <a:p>
            <a:pPr marL="742950" lvl="1" indent="-285750">
              <a:buSzPct val="110000"/>
              <a:buFont typeface="Arial" panose="020B0604020202020204" pitchFamily="34" charset="0"/>
              <a:buChar char="•"/>
              <a:tabLst>
                <a:tab pos="685800" algn="l"/>
              </a:tabLst>
            </a:pPr>
            <a:r>
              <a:rPr lang="en-US" dirty="0">
                <a:effectLst/>
                <a:ea typeface="Times New Roman" panose="02020603050405020304" pitchFamily="18" charset="0"/>
              </a:rPr>
              <a:t>Secure and manage equipment.</a:t>
            </a:r>
          </a:p>
          <a:p>
            <a:pPr marL="1200150" lvl="2" indent="-285750">
              <a:buSzPct val="110000"/>
              <a:buFont typeface="Arial" panose="020B0604020202020204" pitchFamily="34" charset="0"/>
              <a:buChar char="•"/>
              <a:tabLst>
                <a:tab pos="685800" algn="l"/>
              </a:tabLst>
            </a:pPr>
            <a:r>
              <a:rPr lang="en-US" dirty="0">
                <a:ea typeface="Times New Roman" panose="02020603050405020304" pitchFamily="18" charset="0"/>
              </a:rPr>
              <a:t>Trailers, dumpsters, forklifts, etc.</a:t>
            </a:r>
            <a:endParaRPr lang="en-US" dirty="0">
              <a:effectLst/>
              <a:ea typeface="Times New Roman" panose="02020603050405020304" pitchFamily="18" charset="0"/>
            </a:endParaRPr>
          </a:p>
        </p:txBody>
      </p:sp>
      <p:sp>
        <p:nvSpPr>
          <p:cNvPr id="2" name="TextBox 1">
            <a:extLst>
              <a:ext uri="{FF2B5EF4-FFF2-40B4-BE49-F238E27FC236}">
                <a16:creationId xmlns:a16="http://schemas.microsoft.com/office/drawing/2014/main" id="{CEAF9425-6F39-4416-9A34-A3275D240CAB}"/>
              </a:ext>
            </a:extLst>
          </p:cNvPr>
          <p:cNvSpPr txBox="1"/>
          <p:nvPr/>
        </p:nvSpPr>
        <p:spPr>
          <a:xfrm>
            <a:off x="3548717" y="570118"/>
            <a:ext cx="5852737" cy="584775"/>
          </a:xfrm>
          <a:prstGeom prst="rect">
            <a:avLst/>
          </a:prstGeom>
          <a:noFill/>
        </p:spPr>
        <p:txBody>
          <a:bodyPr wrap="square" rtlCol="0">
            <a:spAutoFit/>
          </a:bodyPr>
          <a:lstStyle/>
          <a:p>
            <a:r>
              <a:rPr lang="en-US" sz="3200" b="1" dirty="0">
                <a:solidFill>
                  <a:schemeClr val="bg1"/>
                </a:solidFill>
              </a:rPr>
              <a:t>SHELTER CLOSING PROCEDURES</a:t>
            </a:r>
          </a:p>
        </p:txBody>
      </p:sp>
      <p:pic>
        <p:nvPicPr>
          <p:cNvPr id="8" name="Picture 7">
            <a:extLst>
              <a:ext uri="{FF2B5EF4-FFF2-40B4-BE49-F238E27FC236}">
                <a16:creationId xmlns:a16="http://schemas.microsoft.com/office/drawing/2014/main" id="{557A29A2-88E9-4E7B-AC20-44AAEAA090FC}"/>
              </a:ext>
            </a:extLst>
          </p:cNvPr>
          <p:cNvPicPr>
            <a:picLocks noChangeAspect="1"/>
          </p:cNvPicPr>
          <p:nvPr/>
        </p:nvPicPr>
        <p:blipFill>
          <a:blip r:embed="rId4"/>
          <a:stretch>
            <a:fillRect/>
          </a:stretch>
        </p:blipFill>
        <p:spPr>
          <a:xfrm>
            <a:off x="7686954" y="2912586"/>
            <a:ext cx="3429000" cy="3429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69079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sp>
        <p:nvSpPr>
          <p:cNvPr id="6" name="Rectangle 3">
            <a:extLst>
              <a:ext uri="{FF2B5EF4-FFF2-40B4-BE49-F238E27FC236}">
                <a16:creationId xmlns:a16="http://schemas.microsoft.com/office/drawing/2014/main" id="{19330229-8BB6-4306-8815-EB219C25BD76}"/>
              </a:ext>
            </a:extLst>
          </p:cNvPr>
          <p:cNvSpPr>
            <a:spLocks noChangeArrowheads="1"/>
          </p:cNvSpPr>
          <p:nvPr/>
        </p:nvSpPr>
        <p:spPr bwMode="auto">
          <a:xfrm>
            <a:off x="866692" y="4201188"/>
            <a:ext cx="1087485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41CD7A48-A255-4798-81B1-C12DB1F6C2C5}"/>
              </a:ext>
            </a:extLst>
          </p:cNvPr>
          <p:cNvSpPr/>
          <p:nvPr/>
        </p:nvSpPr>
        <p:spPr>
          <a:xfrm>
            <a:off x="667512" y="1864582"/>
            <a:ext cx="6227063" cy="4639475"/>
          </a:xfrm>
          <a:prstGeom prst="rect">
            <a:avLst/>
          </a:prstGeom>
        </p:spPr>
        <p:txBody>
          <a:bodyPr wrap="square">
            <a:spAutoFit/>
          </a:bodyPr>
          <a:lstStyle/>
          <a:p>
            <a:pPr marR="0" lvl="0">
              <a:lnSpc>
                <a:spcPct val="115000"/>
              </a:lnSpc>
              <a:spcBef>
                <a:spcPts val="0"/>
              </a:spcBef>
              <a:spcAft>
                <a:spcPts val="0"/>
              </a:spcAft>
              <a:tabLst>
                <a:tab pos="457200" algn="l"/>
              </a:tabLst>
            </a:pPr>
            <a:r>
              <a:rPr lang="en-US" sz="2000" b="1" dirty="0">
                <a:solidFill>
                  <a:srgbClr val="000000"/>
                </a:solidFill>
                <a:ea typeface="Calibri" panose="020F0502020204030204" pitchFamily="34" charset="0"/>
                <a:cs typeface="Times New Roman" panose="02020603050405020304" pitchFamily="18" charset="0"/>
              </a:rPr>
              <a:t>County shelter closing checklists should include the following:</a:t>
            </a:r>
            <a:endParaRPr lang="en-US" sz="2000" dirty="0">
              <a:ea typeface="Calibri" panose="020F0502020204030204" pitchFamily="34"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2000" dirty="0">
                <a:ea typeface="Calibri" panose="020F0502020204030204" pitchFamily="34" charset="0"/>
              </a:rPr>
              <a:t>Reunification</a:t>
            </a:r>
          </a:p>
          <a:p>
            <a:pPr marL="800100" lvl="1" indent="-342900">
              <a:lnSpc>
                <a:spcPct val="115000"/>
              </a:lnSpc>
              <a:buFont typeface="Arial" panose="020B0604020202020204" pitchFamily="34" charset="0"/>
              <a:buChar char="•"/>
              <a:tabLst>
                <a:tab pos="457200" algn="l"/>
              </a:tabLst>
            </a:pPr>
            <a:r>
              <a:rPr lang="en-US" sz="2000" dirty="0">
                <a:ea typeface="Calibri" panose="020F0502020204030204" pitchFamily="34" charset="0"/>
              </a:rPr>
              <a:t>Organizations responsible for school children</a:t>
            </a:r>
          </a:p>
          <a:p>
            <a:pPr marL="800100" lvl="1" indent="-342900">
              <a:lnSpc>
                <a:spcPct val="115000"/>
              </a:lnSpc>
              <a:buFont typeface="Arial" panose="020B0604020202020204" pitchFamily="34" charset="0"/>
              <a:buChar char="•"/>
              <a:tabLst>
                <a:tab pos="457200" algn="l"/>
              </a:tabLst>
            </a:pPr>
            <a:r>
              <a:rPr lang="en-US" sz="2000" dirty="0">
                <a:ea typeface="Calibri" panose="020F0502020204030204" pitchFamily="34" charset="0"/>
              </a:rPr>
              <a:t>Procedures for families</a:t>
            </a:r>
          </a:p>
          <a:p>
            <a:pPr marL="342900" marR="457200" lvl="0" indent="-342900">
              <a:lnSpc>
                <a:spcPct val="115000"/>
              </a:lnSpc>
              <a:spcBef>
                <a:spcPts val="0"/>
              </a:spcBef>
              <a:spcAft>
                <a:spcPts val="0"/>
              </a:spcAft>
              <a:buSzPct val="110000"/>
              <a:buFont typeface="Arial" panose="020B0604020202020204" pitchFamily="34" charset="0"/>
              <a:buChar char="•"/>
            </a:pPr>
            <a:r>
              <a:rPr lang="en-US" sz="2000" dirty="0">
                <a:ea typeface="Calibri" panose="020F0502020204030204" pitchFamily="34" charset="0"/>
              </a:rPr>
              <a:t>Demobilization Triggers</a:t>
            </a:r>
          </a:p>
          <a:p>
            <a:pPr marL="800100" marR="457200" lvl="1" indent="-342900">
              <a:lnSpc>
                <a:spcPct val="115000"/>
              </a:lnSpc>
              <a:buSzPct val="110000"/>
              <a:buFont typeface="Arial" panose="020B0604020202020204" pitchFamily="34" charset="0"/>
              <a:buChar char="•"/>
            </a:pPr>
            <a:r>
              <a:rPr lang="en-US" sz="2000" dirty="0">
                <a:ea typeface="Calibri" panose="020F0502020204030204" pitchFamily="34" charset="0"/>
              </a:rPr>
              <a:t>Incident-driven</a:t>
            </a:r>
          </a:p>
          <a:p>
            <a:pPr marL="800100" marR="457200" lvl="1" indent="-342900">
              <a:lnSpc>
                <a:spcPct val="115000"/>
              </a:lnSpc>
              <a:buSzPct val="110000"/>
              <a:buFont typeface="Arial" panose="020B0604020202020204" pitchFamily="34" charset="0"/>
              <a:buChar char="•"/>
            </a:pPr>
            <a:r>
              <a:rPr lang="en-US" sz="2000" dirty="0">
                <a:ea typeface="Calibri" panose="020F0502020204030204" pitchFamily="34" charset="0"/>
              </a:rPr>
              <a:t>Shelter population-driven</a:t>
            </a:r>
          </a:p>
          <a:p>
            <a:pPr marL="800100" marR="457200" lvl="1" indent="-342900">
              <a:lnSpc>
                <a:spcPct val="115000"/>
              </a:lnSpc>
              <a:buSzPct val="110000"/>
              <a:buFont typeface="Arial" panose="020B0604020202020204" pitchFamily="34" charset="0"/>
              <a:buChar char="•"/>
            </a:pPr>
            <a:r>
              <a:rPr lang="en-US" sz="2000" dirty="0">
                <a:ea typeface="Calibri" panose="020F0502020204030204" pitchFamily="34" charset="0"/>
              </a:rPr>
              <a:t>Status of the area of impact</a:t>
            </a:r>
          </a:p>
          <a:p>
            <a:pPr marL="1257300" marR="457200" lvl="2" indent="-342900">
              <a:lnSpc>
                <a:spcPct val="115000"/>
              </a:lnSpc>
              <a:buSzPct val="110000"/>
              <a:buFont typeface="Arial" panose="020B0604020202020204" pitchFamily="34" charset="0"/>
              <a:buChar char="•"/>
            </a:pPr>
            <a:r>
              <a:rPr lang="en-US" sz="2000" dirty="0">
                <a:ea typeface="Calibri" panose="020F0502020204030204" pitchFamily="34" charset="0"/>
              </a:rPr>
              <a:t>Electrical power infrastructure</a:t>
            </a:r>
          </a:p>
          <a:p>
            <a:pPr marL="1257300" marR="457200" lvl="2" indent="-342900">
              <a:lnSpc>
                <a:spcPct val="115000"/>
              </a:lnSpc>
              <a:buSzPct val="110000"/>
              <a:buFont typeface="Arial" panose="020B0604020202020204" pitchFamily="34" charset="0"/>
              <a:buChar char="•"/>
            </a:pPr>
            <a:r>
              <a:rPr lang="en-US" sz="2000" dirty="0">
                <a:ea typeface="Calibri" panose="020F0502020204030204" pitchFamily="34" charset="0"/>
              </a:rPr>
              <a:t>Re-Entry has been authorized</a:t>
            </a:r>
          </a:p>
          <a:p>
            <a:pPr marL="1257300" marR="457200" lvl="2" indent="-342900">
              <a:lnSpc>
                <a:spcPct val="115000"/>
              </a:lnSpc>
              <a:buSzPct val="110000"/>
              <a:buFont typeface="Arial" panose="020B0604020202020204" pitchFamily="34" charset="0"/>
              <a:buChar char="•"/>
            </a:pPr>
            <a:r>
              <a:rPr lang="en-US" sz="2000" dirty="0">
                <a:ea typeface="Calibri" panose="020F0502020204030204" pitchFamily="34" charset="0"/>
              </a:rPr>
              <a:t>Weather stabilized</a:t>
            </a:r>
          </a:p>
          <a:p>
            <a:pPr marL="342900" marR="457200" lvl="0" indent="-342900">
              <a:lnSpc>
                <a:spcPct val="115000"/>
              </a:lnSpc>
              <a:spcBef>
                <a:spcPts val="0"/>
              </a:spcBef>
              <a:spcAft>
                <a:spcPts val="0"/>
              </a:spcAft>
              <a:buSzPts val="1200"/>
              <a:buFont typeface="Times New Roman" panose="02020603050405020304" pitchFamily="18" charset="0"/>
              <a:buAutoNum type="arabicParenBoth"/>
              <a:tabLst>
                <a:tab pos="685800" algn="l"/>
              </a:tabLst>
            </a:pPr>
            <a:endParaRPr lang="en-US" dirty="0">
              <a:ea typeface="Times New Roman" panose="02020603050405020304" pitchFamily="18" charset="0"/>
            </a:endParaRPr>
          </a:p>
        </p:txBody>
      </p:sp>
      <p:sp>
        <p:nvSpPr>
          <p:cNvPr id="2" name="TextBox 1">
            <a:extLst>
              <a:ext uri="{FF2B5EF4-FFF2-40B4-BE49-F238E27FC236}">
                <a16:creationId xmlns:a16="http://schemas.microsoft.com/office/drawing/2014/main" id="{BEA8B01D-7714-4EFB-9F4D-67F9758B5D15}"/>
              </a:ext>
            </a:extLst>
          </p:cNvPr>
          <p:cNvSpPr txBox="1"/>
          <p:nvPr/>
        </p:nvSpPr>
        <p:spPr>
          <a:xfrm>
            <a:off x="2157984" y="384048"/>
            <a:ext cx="8503920" cy="584775"/>
          </a:xfrm>
          <a:prstGeom prst="rect">
            <a:avLst/>
          </a:prstGeom>
          <a:noFill/>
        </p:spPr>
        <p:txBody>
          <a:bodyPr wrap="square" rtlCol="0">
            <a:spAutoFit/>
          </a:bodyPr>
          <a:lstStyle/>
          <a:p>
            <a:r>
              <a:rPr lang="en-US" sz="3200" b="1" dirty="0">
                <a:solidFill>
                  <a:schemeClr val="bg1"/>
                </a:solidFill>
              </a:rPr>
              <a:t>ADDITIONAL SHELTER CLOSING PROCEDURES</a:t>
            </a:r>
          </a:p>
        </p:txBody>
      </p:sp>
      <p:pic>
        <p:nvPicPr>
          <p:cNvPr id="8" name="Picture 7">
            <a:extLst>
              <a:ext uri="{FF2B5EF4-FFF2-40B4-BE49-F238E27FC236}">
                <a16:creationId xmlns:a16="http://schemas.microsoft.com/office/drawing/2014/main" id="{FCACDBD6-BECE-4C9C-835D-151C2D626C7A}"/>
              </a:ext>
            </a:extLst>
          </p:cNvPr>
          <p:cNvPicPr>
            <a:picLocks noChangeAspect="1"/>
          </p:cNvPicPr>
          <p:nvPr/>
        </p:nvPicPr>
        <p:blipFill>
          <a:blip r:embed="rId4"/>
          <a:stretch>
            <a:fillRect/>
          </a:stretch>
        </p:blipFill>
        <p:spPr>
          <a:xfrm>
            <a:off x="7093755" y="2656812"/>
            <a:ext cx="2459420" cy="3348681"/>
          </a:xfrm>
          <a:prstGeom prst="rect">
            <a:avLst/>
          </a:prstGeom>
          <a:ln>
            <a:noFill/>
          </a:ln>
          <a:effectLst>
            <a:softEdge rad="112500"/>
          </a:effectLst>
        </p:spPr>
      </p:pic>
    </p:spTree>
    <p:extLst>
      <p:ext uri="{BB962C8B-B14F-4D97-AF65-F5344CB8AC3E}">
        <p14:creationId xmlns:p14="http://schemas.microsoft.com/office/powerpoint/2010/main" val="3185529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sp>
        <p:nvSpPr>
          <p:cNvPr id="2" name="Rectangle 1">
            <a:extLst>
              <a:ext uri="{FF2B5EF4-FFF2-40B4-BE49-F238E27FC236}">
                <a16:creationId xmlns:a16="http://schemas.microsoft.com/office/drawing/2014/main" id="{0C43915A-37B3-4EEF-A963-4FD55FA7749D}"/>
              </a:ext>
            </a:extLst>
          </p:cNvPr>
          <p:cNvSpPr/>
          <p:nvPr/>
        </p:nvSpPr>
        <p:spPr>
          <a:xfrm>
            <a:off x="2120113" y="701151"/>
            <a:ext cx="9912744" cy="461665"/>
          </a:xfrm>
          <a:prstGeom prst="rect">
            <a:avLst/>
          </a:prstGeom>
        </p:spPr>
        <p:txBody>
          <a:bodyPr wrap="square">
            <a:spAutoFit/>
          </a:bodyPr>
          <a:lstStyle/>
          <a:p>
            <a:pPr algn="ctr"/>
            <a:r>
              <a:rPr lang="en-US" sz="2400" b="1" dirty="0">
                <a:solidFill>
                  <a:schemeClr val="bg1"/>
                </a:solidFill>
              </a:rPr>
              <a:t>INFORMATION COLLECTION, ANALYSIS AND DISSEMINATION</a:t>
            </a:r>
          </a:p>
        </p:txBody>
      </p:sp>
      <p:pic>
        <p:nvPicPr>
          <p:cNvPr id="4" name="Picture 3">
            <a:extLst>
              <a:ext uri="{FF2B5EF4-FFF2-40B4-BE49-F238E27FC236}">
                <a16:creationId xmlns:a16="http://schemas.microsoft.com/office/drawing/2014/main" id="{50D15BF2-0D6D-4D37-83D2-5888B6F43469}"/>
              </a:ext>
            </a:extLst>
          </p:cNvPr>
          <p:cNvPicPr>
            <a:picLocks noChangeAspect="1"/>
          </p:cNvPicPr>
          <p:nvPr/>
        </p:nvPicPr>
        <p:blipFill>
          <a:blip r:embed="rId4"/>
          <a:stretch>
            <a:fillRect/>
          </a:stretch>
        </p:blipFill>
        <p:spPr>
          <a:xfrm>
            <a:off x="6721857" y="3428999"/>
            <a:ext cx="3907274" cy="2494005"/>
          </a:xfrm>
          <a:prstGeom prst="rect">
            <a:avLst/>
          </a:prstGeom>
        </p:spPr>
      </p:pic>
      <p:sp>
        <p:nvSpPr>
          <p:cNvPr id="6" name="TextBox 5">
            <a:extLst>
              <a:ext uri="{FF2B5EF4-FFF2-40B4-BE49-F238E27FC236}">
                <a16:creationId xmlns:a16="http://schemas.microsoft.com/office/drawing/2014/main" id="{21C87D9A-C89C-4D7D-8F6C-83B7542CEF05}"/>
              </a:ext>
            </a:extLst>
          </p:cNvPr>
          <p:cNvSpPr txBox="1"/>
          <p:nvPr/>
        </p:nvSpPr>
        <p:spPr>
          <a:xfrm>
            <a:off x="848497" y="2506136"/>
            <a:ext cx="4942703" cy="2585323"/>
          </a:xfrm>
          <a:prstGeom prst="rect">
            <a:avLst/>
          </a:prstGeom>
          <a:noFill/>
        </p:spPr>
        <p:txBody>
          <a:bodyPr wrap="square" rtlCol="0">
            <a:spAutoFit/>
          </a:bodyPr>
          <a:lstStyle/>
          <a:p>
            <a:pPr marL="285750" indent="-285750">
              <a:buFont typeface="Arial" panose="020B0604020202020204" pitchFamily="34" charset="0"/>
              <a:buChar char="•"/>
            </a:pPr>
            <a:r>
              <a:rPr lang="en-US" dirty="0"/>
              <a:t>Process should be determined by the county CEMP.</a:t>
            </a:r>
          </a:p>
          <a:p>
            <a:pPr marL="285750" indent="-285750">
              <a:buFont typeface="Arial" panose="020B0604020202020204" pitchFamily="34" charset="0"/>
              <a:buChar char="•"/>
            </a:pPr>
            <a:r>
              <a:rPr lang="en-US" dirty="0"/>
              <a:t>Coordinated though the EOC/JIC</a:t>
            </a:r>
          </a:p>
          <a:p>
            <a:pPr marL="742950" lvl="1" indent="-285750">
              <a:buFont typeface="Arial" panose="020B0604020202020204" pitchFamily="34" charset="0"/>
              <a:buChar char="•"/>
            </a:pPr>
            <a:r>
              <a:rPr lang="en-US" dirty="0"/>
              <a:t>ESF #6 Coordinator provides information from shelters to IC/UC.</a:t>
            </a:r>
          </a:p>
          <a:p>
            <a:pPr marL="742950" lvl="1" indent="-285750">
              <a:buFont typeface="Arial" panose="020B0604020202020204" pitchFamily="34" charset="0"/>
              <a:buChar char="•"/>
            </a:pPr>
            <a:r>
              <a:rPr lang="en-US" dirty="0"/>
              <a:t>County External Affairs/PIO</a:t>
            </a:r>
          </a:p>
          <a:p>
            <a:pPr marL="1200150" lvl="2" indent="-285750">
              <a:buFont typeface="Arial" panose="020B0604020202020204" pitchFamily="34" charset="0"/>
              <a:buChar char="•"/>
            </a:pPr>
            <a:r>
              <a:rPr lang="en-US" dirty="0"/>
              <a:t>Establish daily briefing/meeting schedules.</a:t>
            </a:r>
          </a:p>
          <a:p>
            <a:pPr marL="1200150" lvl="2" indent="-285750">
              <a:buFont typeface="Arial" panose="020B0604020202020204" pitchFamily="34" charset="0"/>
              <a:buChar char="•"/>
            </a:pPr>
            <a:r>
              <a:rPr lang="en-US" dirty="0"/>
              <a:t>Distribute information to the public.</a:t>
            </a:r>
          </a:p>
        </p:txBody>
      </p:sp>
    </p:spTree>
    <p:extLst>
      <p:ext uri="{BB962C8B-B14F-4D97-AF65-F5344CB8AC3E}">
        <p14:creationId xmlns:p14="http://schemas.microsoft.com/office/powerpoint/2010/main" val="1115314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sp>
        <p:nvSpPr>
          <p:cNvPr id="2" name="Rectangle 1">
            <a:extLst>
              <a:ext uri="{FF2B5EF4-FFF2-40B4-BE49-F238E27FC236}">
                <a16:creationId xmlns:a16="http://schemas.microsoft.com/office/drawing/2014/main" id="{0C43915A-37B3-4EEF-A963-4FD55FA7749D}"/>
              </a:ext>
            </a:extLst>
          </p:cNvPr>
          <p:cNvSpPr/>
          <p:nvPr/>
        </p:nvSpPr>
        <p:spPr>
          <a:xfrm>
            <a:off x="2138902" y="701151"/>
            <a:ext cx="9875520" cy="646331"/>
          </a:xfrm>
          <a:prstGeom prst="rect">
            <a:avLst/>
          </a:prstGeom>
        </p:spPr>
        <p:txBody>
          <a:bodyPr wrap="square">
            <a:spAutoFit/>
          </a:bodyPr>
          <a:lstStyle/>
          <a:p>
            <a:pPr algn="ctr"/>
            <a:r>
              <a:rPr lang="en-US" sz="3600" b="1" dirty="0">
                <a:solidFill>
                  <a:schemeClr val="bg1"/>
                </a:solidFill>
              </a:rPr>
              <a:t>ADMINISTRATION AND FINANCE</a:t>
            </a:r>
          </a:p>
        </p:txBody>
      </p:sp>
      <p:sp>
        <p:nvSpPr>
          <p:cNvPr id="4" name="Rectangle 3">
            <a:extLst>
              <a:ext uri="{FF2B5EF4-FFF2-40B4-BE49-F238E27FC236}">
                <a16:creationId xmlns:a16="http://schemas.microsoft.com/office/drawing/2014/main" id="{9D02B861-F855-447A-BAEB-E5423BE48A47}"/>
              </a:ext>
            </a:extLst>
          </p:cNvPr>
          <p:cNvSpPr/>
          <p:nvPr/>
        </p:nvSpPr>
        <p:spPr>
          <a:xfrm>
            <a:off x="852312" y="2755394"/>
            <a:ext cx="4864676" cy="3042821"/>
          </a:xfrm>
          <a:prstGeom prst="rect">
            <a:avLst/>
          </a:prstGeom>
        </p:spPr>
        <p:txBody>
          <a:bodyPr wrap="square">
            <a:spAutoFit/>
          </a:bodyPr>
          <a:lstStyle/>
          <a:p>
            <a:pPr marL="285750" indent="-285750">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Purchasing and procurement should be approved through county processes.</a:t>
            </a:r>
          </a:p>
          <a:p>
            <a:pPr marL="742950" lvl="1" indent="-285750">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Determine who is responsible for paying.</a:t>
            </a:r>
          </a:p>
          <a:p>
            <a:pPr marL="742950" lvl="1" indent="-285750">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Determine who approves payment.</a:t>
            </a:r>
          </a:p>
          <a:p>
            <a:pPr marL="285750" indent="-285750">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Event costs should be clearly documented and linked to missions and tasks.</a:t>
            </a:r>
          </a:p>
          <a:p>
            <a:pPr marL="742950" lvl="1" indent="-285750">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Shelter expenditures should be tied to incident for reimbursement.</a:t>
            </a:r>
          </a:p>
          <a:p>
            <a:pPr marL="742950" lvl="1" indent="-285750">
              <a:lnSpc>
                <a:spcPct val="107000"/>
              </a:lnSpc>
              <a:buFont typeface="Arial" panose="020B0604020202020204" pitchFamily="34" charset="0"/>
              <a:buChar char="•"/>
            </a:pPr>
            <a:endParaRPr lang="en-US" dirty="0">
              <a:ea typeface="Calibri" panose="020F0502020204030204" pitchFamily="34" charset="0"/>
              <a:cs typeface="Times New Roman" panose="02020603050405020304" pitchFamily="18" charset="0"/>
            </a:endParaRPr>
          </a:p>
          <a:p>
            <a:pPr>
              <a:lnSpc>
                <a:spcPct val="107000"/>
              </a:lnSpc>
            </a:pPr>
            <a:r>
              <a:rPr lang="en-US" dirty="0">
                <a:ea typeface="Calibri" panose="020F0502020204030204" pitchFamily="34" charset="0"/>
                <a:cs typeface="Times New Roman" panose="02020603050405020304" pitchFamily="18" charset="0"/>
              </a:rPr>
              <a:t> </a:t>
            </a:r>
          </a:p>
        </p:txBody>
      </p:sp>
      <p:pic>
        <p:nvPicPr>
          <p:cNvPr id="5124" name="Picture 4" descr="Business/Finance Images, Pictures, Photos - Business/Finance Photographs |  Shutterstock">
            <a:extLst>
              <a:ext uri="{FF2B5EF4-FFF2-40B4-BE49-F238E27FC236}">
                <a16:creationId xmlns:a16="http://schemas.microsoft.com/office/drawing/2014/main" id="{428EA6C6-B5C9-457A-A571-BFFDF5B08F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301"/>
          <a:stretch/>
        </p:blipFill>
        <p:spPr bwMode="auto">
          <a:xfrm>
            <a:off x="6618796" y="3205373"/>
            <a:ext cx="4720892" cy="31418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947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sp>
        <p:nvSpPr>
          <p:cNvPr id="2" name="Rectangle 1">
            <a:extLst>
              <a:ext uri="{FF2B5EF4-FFF2-40B4-BE49-F238E27FC236}">
                <a16:creationId xmlns:a16="http://schemas.microsoft.com/office/drawing/2014/main" id="{0C43915A-37B3-4EEF-A963-4FD55FA7749D}"/>
              </a:ext>
            </a:extLst>
          </p:cNvPr>
          <p:cNvSpPr/>
          <p:nvPr/>
        </p:nvSpPr>
        <p:spPr>
          <a:xfrm>
            <a:off x="2122998" y="701151"/>
            <a:ext cx="9907325" cy="461665"/>
          </a:xfrm>
          <a:prstGeom prst="rect">
            <a:avLst/>
          </a:prstGeom>
        </p:spPr>
        <p:txBody>
          <a:bodyPr wrap="square">
            <a:spAutoFit/>
          </a:bodyPr>
          <a:lstStyle/>
          <a:p>
            <a:pPr algn="ctr"/>
            <a:r>
              <a:rPr lang="en-US" sz="2400" b="1" dirty="0">
                <a:solidFill>
                  <a:schemeClr val="bg2"/>
                </a:solidFill>
              </a:rPr>
              <a:t>PLAN DEVELOPMENT AND MAINTENANCE, TRAINING AND EXERCISE</a:t>
            </a:r>
          </a:p>
        </p:txBody>
      </p:sp>
      <p:sp>
        <p:nvSpPr>
          <p:cNvPr id="3" name="Rectangle 2">
            <a:extLst>
              <a:ext uri="{FF2B5EF4-FFF2-40B4-BE49-F238E27FC236}">
                <a16:creationId xmlns:a16="http://schemas.microsoft.com/office/drawing/2014/main" id="{2BFC3B46-09A4-483B-9F3F-1388C3CE9BDA}"/>
              </a:ext>
            </a:extLst>
          </p:cNvPr>
          <p:cNvSpPr/>
          <p:nvPr/>
        </p:nvSpPr>
        <p:spPr>
          <a:xfrm>
            <a:off x="955339" y="2271981"/>
            <a:ext cx="5667883" cy="2585323"/>
          </a:xfrm>
          <a:prstGeom prst="rect">
            <a:avLst/>
          </a:prstGeom>
        </p:spPr>
        <p:txBody>
          <a:bodyPr wrap="square">
            <a:spAutoFit/>
          </a:bodyPr>
          <a:lstStyle/>
          <a:p>
            <a:r>
              <a:rPr lang="en-US" b="1" dirty="0"/>
              <a:t>Plan Development and Maintenance </a:t>
            </a:r>
          </a:p>
          <a:p>
            <a:endParaRPr lang="en-US" b="1" dirty="0"/>
          </a:p>
          <a:p>
            <a:pPr marL="285750" indent="-285750">
              <a:buFont typeface="Arial" panose="020B0604020202020204" pitchFamily="34" charset="0"/>
              <a:buChar char="•"/>
            </a:pPr>
            <a:r>
              <a:rPr lang="en-US" dirty="0"/>
              <a:t>Determine which agency is responsible plan update/revision.</a:t>
            </a:r>
          </a:p>
          <a:p>
            <a:pPr marL="285750" indent="-285750">
              <a:buFont typeface="Arial" panose="020B0604020202020204" pitchFamily="34" charset="0"/>
              <a:buChar char="•"/>
            </a:pPr>
            <a:r>
              <a:rPr lang="en-US" dirty="0"/>
              <a:t>Consider the following:</a:t>
            </a:r>
          </a:p>
          <a:p>
            <a:pPr marL="742950" lvl="1" indent="-285750">
              <a:buFont typeface="Arial" panose="020B0604020202020204" pitchFamily="34" charset="0"/>
              <a:buChar char="•"/>
            </a:pPr>
            <a:r>
              <a:rPr lang="en-US" dirty="0"/>
              <a:t>Meetings with support organizations to gain buy-in</a:t>
            </a:r>
          </a:p>
          <a:p>
            <a:pPr marL="742950" lvl="1" indent="-285750">
              <a:buFont typeface="Arial" panose="020B0604020202020204" pitchFamily="34" charset="0"/>
              <a:buChar char="•"/>
            </a:pPr>
            <a:r>
              <a:rPr lang="en-US" dirty="0"/>
              <a:t>Training of volunteers</a:t>
            </a:r>
          </a:p>
          <a:p>
            <a:pPr marL="742950" lvl="1" indent="-285750">
              <a:buFont typeface="Arial" panose="020B0604020202020204" pitchFamily="34" charset="0"/>
              <a:buChar char="•"/>
            </a:pPr>
            <a:r>
              <a:rPr lang="en-US" dirty="0"/>
              <a:t>Updating community organizations lists</a:t>
            </a:r>
          </a:p>
          <a:p>
            <a:pPr marL="742950" lvl="1" indent="-285750">
              <a:buFont typeface="Arial" panose="020B0604020202020204" pitchFamily="34" charset="0"/>
              <a:buChar char="•"/>
            </a:pPr>
            <a:r>
              <a:rPr lang="en-US" dirty="0"/>
              <a:t>Exercising shelter plans</a:t>
            </a:r>
          </a:p>
        </p:txBody>
      </p:sp>
      <p:pic>
        <p:nvPicPr>
          <p:cNvPr id="7" name="Picture 6" descr="A picture containing indoor, table, small, person&#10;&#10;Description automatically generated">
            <a:extLst>
              <a:ext uri="{FF2B5EF4-FFF2-40B4-BE49-F238E27FC236}">
                <a16:creationId xmlns:a16="http://schemas.microsoft.com/office/drawing/2014/main" id="{4435F232-BF0E-4BDC-B533-867C066EE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9081" y="3202177"/>
            <a:ext cx="4102443" cy="3172556"/>
          </a:xfrm>
          <a:prstGeom prst="rect">
            <a:avLst/>
          </a:prstGeom>
        </p:spPr>
      </p:pic>
    </p:spTree>
    <p:extLst>
      <p:ext uri="{BB962C8B-B14F-4D97-AF65-F5344CB8AC3E}">
        <p14:creationId xmlns:p14="http://schemas.microsoft.com/office/powerpoint/2010/main" val="2864674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DF50A8-9805-44D6-9338-6C370E8C2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126"/>
            <a:ext cx="12192001" cy="1863969"/>
          </a:xfrm>
          <a:prstGeom prst="rect">
            <a:avLst/>
          </a:prstGeom>
        </p:spPr>
      </p:pic>
      <p:sp>
        <p:nvSpPr>
          <p:cNvPr id="2" name="Title 1">
            <a:extLst>
              <a:ext uri="{FF2B5EF4-FFF2-40B4-BE49-F238E27FC236}">
                <a16:creationId xmlns:a16="http://schemas.microsoft.com/office/drawing/2014/main" id="{5CEE4F90-9AE7-4A86-A414-C2F0EABC066F}"/>
              </a:ext>
            </a:extLst>
          </p:cNvPr>
          <p:cNvSpPr>
            <a:spLocks noGrp="1"/>
          </p:cNvSpPr>
          <p:nvPr>
            <p:ph type="title"/>
          </p:nvPr>
        </p:nvSpPr>
        <p:spPr>
          <a:xfrm>
            <a:off x="2308304" y="278329"/>
            <a:ext cx="9502696" cy="1325563"/>
          </a:xfrm>
        </p:spPr>
        <p:txBody>
          <a:bodyPr>
            <a:normAutofit/>
          </a:bodyPr>
          <a:lstStyle/>
          <a:p>
            <a:pPr algn="ctr"/>
            <a:r>
              <a:rPr lang="en-US" sz="3600" b="1" dirty="0">
                <a:solidFill>
                  <a:schemeClr val="bg1"/>
                </a:solidFill>
                <a:latin typeface="+mn-lt"/>
              </a:rPr>
              <a:t>INTRODUCE YOURSELF</a:t>
            </a:r>
          </a:p>
        </p:txBody>
      </p:sp>
      <p:sp>
        <p:nvSpPr>
          <p:cNvPr id="5" name="TextBox 4">
            <a:extLst>
              <a:ext uri="{FF2B5EF4-FFF2-40B4-BE49-F238E27FC236}">
                <a16:creationId xmlns:a16="http://schemas.microsoft.com/office/drawing/2014/main" id="{9B3B8485-7F47-4351-B7BD-CBBEF0520702}"/>
              </a:ext>
            </a:extLst>
          </p:cNvPr>
          <p:cNvSpPr txBox="1"/>
          <p:nvPr/>
        </p:nvSpPr>
        <p:spPr>
          <a:xfrm>
            <a:off x="3107952" y="2249295"/>
            <a:ext cx="5976091" cy="523220"/>
          </a:xfrm>
          <a:prstGeom prst="rect">
            <a:avLst/>
          </a:prstGeom>
          <a:noFill/>
        </p:spPr>
        <p:txBody>
          <a:bodyPr wrap="square" rtlCol="0">
            <a:spAutoFit/>
          </a:bodyPr>
          <a:lstStyle/>
          <a:p>
            <a:pPr algn="ctr"/>
            <a:r>
              <a:rPr lang="en-US" sz="2800" b="1" dirty="0"/>
              <a:t>Please introduce yourself….</a:t>
            </a:r>
          </a:p>
        </p:txBody>
      </p:sp>
      <p:sp>
        <p:nvSpPr>
          <p:cNvPr id="6" name="TextBox 5">
            <a:extLst>
              <a:ext uri="{FF2B5EF4-FFF2-40B4-BE49-F238E27FC236}">
                <a16:creationId xmlns:a16="http://schemas.microsoft.com/office/drawing/2014/main" id="{3DAC7342-260D-4737-9A01-6167FE81EA94}"/>
              </a:ext>
            </a:extLst>
          </p:cNvPr>
          <p:cNvSpPr txBox="1"/>
          <p:nvPr/>
        </p:nvSpPr>
        <p:spPr>
          <a:xfrm>
            <a:off x="1001864" y="3148716"/>
            <a:ext cx="3069204" cy="2062103"/>
          </a:xfrm>
          <a:prstGeom prst="rect">
            <a:avLst/>
          </a:prstGeom>
          <a:noFill/>
        </p:spPr>
        <p:txBody>
          <a:bodyPr wrap="square" rtlCol="0">
            <a:spAutoFit/>
          </a:bodyPr>
          <a:lstStyle/>
          <a:p>
            <a:r>
              <a:rPr lang="en-US" sz="3200" dirty="0"/>
              <a:t>Name</a:t>
            </a:r>
          </a:p>
          <a:p>
            <a:endParaRPr lang="en-US" sz="3200" dirty="0"/>
          </a:p>
          <a:p>
            <a:endParaRPr lang="en-US" sz="3200" dirty="0"/>
          </a:p>
          <a:p>
            <a:r>
              <a:rPr lang="en-US" sz="3200" dirty="0"/>
              <a:t>Agency/Position</a:t>
            </a:r>
          </a:p>
        </p:txBody>
      </p:sp>
      <p:pic>
        <p:nvPicPr>
          <p:cNvPr id="7" name="Picture 6">
            <a:extLst>
              <a:ext uri="{FF2B5EF4-FFF2-40B4-BE49-F238E27FC236}">
                <a16:creationId xmlns:a16="http://schemas.microsoft.com/office/drawing/2014/main" id="{CB0F9750-68D3-4F2D-9CFF-FF3AE33C9D08}"/>
              </a:ext>
            </a:extLst>
          </p:cNvPr>
          <p:cNvPicPr>
            <a:picLocks noChangeAspect="1"/>
          </p:cNvPicPr>
          <p:nvPr/>
        </p:nvPicPr>
        <p:blipFill>
          <a:blip r:embed="rId3"/>
          <a:stretch>
            <a:fillRect/>
          </a:stretch>
        </p:blipFill>
        <p:spPr>
          <a:xfrm>
            <a:off x="4161554" y="2835224"/>
            <a:ext cx="3868889" cy="36485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2622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1" cy="1863969"/>
          </a:xfrm>
          <a:prstGeom prst="rect">
            <a:avLst/>
          </a:prstGeom>
        </p:spPr>
      </p:pic>
      <p:sp>
        <p:nvSpPr>
          <p:cNvPr id="4" name="Rectangle 3">
            <a:extLst>
              <a:ext uri="{FF2B5EF4-FFF2-40B4-BE49-F238E27FC236}">
                <a16:creationId xmlns:a16="http://schemas.microsoft.com/office/drawing/2014/main" id="{00600BA7-114C-4033-B787-E806818602D3}"/>
              </a:ext>
            </a:extLst>
          </p:cNvPr>
          <p:cNvSpPr/>
          <p:nvPr/>
        </p:nvSpPr>
        <p:spPr>
          <a:xfrm>
            <a:off x="2959768" y="457158"/>
            <a:ext cx="6898105" cy="523220"/>
          </a:xfrm>
          <a:prstGeom prst="rect">
            <a:avLst/>
          </a:prstGeom>
        </p:spPr>
        <p:txBody>
          <a:bodyPr wrap="square">
            <a:spAutoFit/>
          </a:bodyPr>
          <a:lstStyle/>
          <a:p>
            <a:pPr algn="ctr"/>
            <a:endParaRPr lang="en-US" sz="2800" b="1" dirty="0">
              <a:solidFill>
                <a:schemeClr val="bg1"/>
              </a:solidFill>
            </a:endParaRPr>
          </a:p>
        </p:txBody>
      </p:sp>
      <p:sp>
        <p:nvSpPr>
          <p:cNvPr id="3" name="Rectangle 2">
            <a:extLst>
              <a:ext uri="{FF2B5EF4-FFF2-40B4-BE49-F238E27FC236}">
                <a16:creationId xmlns:a16="http://schemas.microsoft.com/office/drawing/2014/main" id="{AB9FF712-B610-4B06-8811-7CB48187D121}"/>
              </a:ext>
            </a:extLst>
          </p:cNvPr>
          <p:cNvSpPr/>
          <p:nvPr/>
        </p:nvSpPr>
        <p:spPr>
          <a:xfrm>
            <a:off x="3545305" y="667470"/>
            <a:ext cx="6096000" cy="1195840"/>
          </a:xfrm>
          <a:prstGeom prst="rect">
            <a:avLst/>
          </a:prstGeom>
        </p:spPr>
        <p:txBody>
          <a:bodyPr>
            <a:spAutoFit/>
          </a:bodyPr>
          <a:lstStyle/>
          <a:p>
            <a:pPr algn="ctr">
              <a:lnSpc>
                <a:spcPct val="115000"/>
              </a:lnSpc>
            </a:pPr>
            <a:r>
              <a:rPr lang="en-US" sz="3600" b="1" dirty="0">
                <a:solidFill>
                  <a:schemeClr val="bg1"/>
                </a:solidFill>
                <a:ea typeface="Calibri" panose="020F0502020204030204" pitchFamily="34" charset="0"/>
                <a:cs typeface="Times New Roman" panose="02020603050405020304" pitchFamily="18" charset="0"/>
              </a:rPr>
              <a:t>APPENDICES &amp; ATTACHMENTS</a:t>
            </a:r>
          </a:p>
          <a:p>
            <a:pPr algn="ctr">
              <a:lnSpc>
                <a:spcPct val="115000"/>
              </a:lnSpc>
            </a:pPr>
            <a:r>
              <a:rPr lang="en-US" sz="2800" b="1" dirty="0">
                <a:solidFill>
                  <a:schemeClr val="bg1"/>
                </a:solidFill>
                <a:ea typeface="Calibri" panose="020F0502020204030204" pitchFamily="34" charset="0"/>
                <a:cs typeface="Times New Roman" panose="02020603050405020304" pitchFamily="18" charset="0"/>
              </a:rPr>
              <a:t> </a:t>
            </a:r>
          </a:p>
        </p:txBody>
      </p:sp>
      <p:sp>
        <p:nvSpPr>
          <p:cNvPr id="2" name="Rectangle 1">
            <a:extLst>
              <a:ext uri="{FF2B5EF4-FFF2-40B4-BE49-F238E27FC236}">
                <a16:creationId xmlns:a16="http://schemas.microsoft.com/office/drawing/2014/main" id="{B7CEDB64-BB19-444C-81C3-573E7E9E992E}"/>
              </a:ext>
            </a:extLst>
          </p:cNvPr>
          <p:cNvSpPr/>
          <p:nvPr/>
        </p:nvSpPr>
        <p:spPr>
          <a:xfrm>
            <a:off x="428787" y="2073622"/>
            <a:ext cx="5912377" cy="4244432"/>
          </a:xfrm>
          <a:prstGeom prst="rect">
            <a:avLst/>
          </a:prstGeom>
        </p:spPr>
        <p:txBody>
          <a:bodyPr wrap="square">
            <a:spAutoFit/>
          </a:bodyPr>
          <a:lstStyle/>
          <a:p>
            <a:pPr marL="342900" marR="457200" lvl="0" indent="-342900">
              <a:spcBef>
                <a:spcPts val="0"/>
              </a:spcBef>
              <a:spcAft>
                <a:spcPts val="0"/>
              </a:spcAft>
              <a:buSzPct val="110000"/>
              <a:buFont typeface="Symbol" panose="05050102010706020507" pitchFamily="18" charset="2"/>
              <a:buChar char=""/>
            </a:pPr>
            <a:r>
              <a:rPr lang="en-US" sz="2000" dirty="0">
                <a:ea typeface="Times New Roman" panose="02020603050405020304" pitchFamily="18" charset="0"/>
              </a:rPr>
              <a:t>Appendices</a:t>
            </a:r>
          </a:p>
          <a:p>
            <a:pPr marL="800100" marR="457200" lvl="1" indent="-342900">
              <a:buSzPct val="110000"/>
              <a:buFont typeface="Symbol" panose="05050102010706020507" pitchFamily="18" charset="2"/>
              <a:buChar char=""/>
            </a:pPr>
            <a:r>
              <a:rPr lang="en-US" sz="2000" dirty="0">
                <a:ea typeface="Times New Roman" panose="02020603050405020304" pitchFamily="18" charset="0"/>
              </a:rPr>
              <a:t>Appendix 1:  Sheltering Task Force Guidance</a:t>
            </a:r>
          </a:p>
          <a:p>
            <a:pPr marL="800100" marR="457200" lvl="1" indent="-342900">
              <a:buSzPct val="110000"/>
              <a:buFont typeface="Symbol" panose="05050102010706020507" pitchFamily="18" charset="2"/>
              <a:buChar char=""/>
            </a:pPr>
            <a:r>
              <a:rPr lang="en-US" sz="2000" dirty="0">
                <a:ea typeface="Times New Roman" panose="02020603050405020304" pitchFamily="18" charset="0"/>
              </a:rPr>
              <a:t>Appendix 2:  Record of Shelter Training</a:t>
            </a:r>
          </a:p>
          <a:p>
            <a:pPr marL="800100" marR="457200" lvl="1" indent="-342900">
              <a:buSzPct val="110000"/>
              <a:buFont typeface="Symbol" panose="05050102010706020507" pitchFamily="18" charset="2"/>
              <a:buChar char=""/>
            </a:pPr>
            <a:r>
              <a:rPr lang="en-US" sz="2000" dirty="0">
                <a:ea typeface="Times New Roman" panose="02020603050405020304" pitchFamily="18" charset="0"/>
              </a:rPr>
              <a:t>Appendix 3:  Record of Exercises</a:t>
            </a:r>
          </a:p>
          <a:p>
            <a:pPr marL="800100" marR="457200" lvl="1" indent="-342900">
              <a:buSzPct val="110000"/>
              <a:buFont typeface="Symbol" panose="05050102010706020507" pitchFamily="18" charset="2"/>
              <a:buChar char=""/>
            </a:pPr>
            <a:r>
              <a:rPr lang="en-US" sz="2000" dirty="0">
                <a:ea typeface="Times New Roman" panose="02020603050405020304" pitchFamily="18" charset="0"/>
              </a:rPr>
              <a:t>Appendix 4:  Shelter Staff Sign In/Out Form</a:t>
            </a:r>
          </a:p>
          <a:p>
            <a:pPr marL="800100" marR="457200" lvl="1" indent="-342900">
              <a:buSzPct val="110000"/>
              <a:buFont typeface="Symbol" panose="05050102010706020507" pitchFamily="18" charset="2"/>
              <a:buChar char=""/>
            </a:pPr>
            <a:r>
              <a:rPr lang="en-US" sz="2000" dirty="0">
                <a:ea typeface="Times New Roman" panose="02020603050405020304" pitchFamily="18" charset="0"/>
              </a:rPr>
              <a:t>Appendix 5:  Sheltering Staff POC List</a:t>
            </a:r>
          </a:p>
          <a:p>
            <a:pPr marL="800100" marR="457200" lvl="1" indent="-342900">
              <a:buSzPct val="110000"/>
              <a:buFont typeface="Symbol" panose="05050102010706020507" pitchFamily="18" charset="2"/>
              <a:buChar char=""/>
            </a:pPr>
            <a:r>
              <a:rPr lang="en-US" sz="2000" dirty="0">
                <a:ea typeface="Times New Roman" panose="02020603050405020304" pitchFamily="18" charset="0"/>
              </a:rPr>
              <a:t>Appendix 6:  Pandemic Operational Decision Making/Shelter Facility Opening Checklist</a:t>
            </a:r>
          </a:p>
          <a:p>
            <a:pPr marR="457200">
              <a:lnSpc>
                <a:spcPct val="107000"/>
              </a:lnSpc>
              <a:spcAft>
                <a:spcPts val="800"/>
              </a:spcAft>
            </a:pPr>
            <a:r>
              <a:rPr lang="en-US" dirty="0">
                <a:ea typeface="Calibri" panose="020F0502020204030204" pitchFamily="34" charset="0"/>
                <a:cs typeface="Times New Roman" panose="02020603050405020304" pitchFamily="18" charset="0"/>
              </a:rPr>
              <a:t> </a:t>
            </a:r>
          </a:p>
          <a:p>
            <a:pPr marR="457200">
              <a:lnSpc>
                <a:spcPct val="107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p>
          <a:p>
            <a:pPr marR="457200">
              <a:lnSpc>
                <a:spcPct val="107000"/>
              </a:lnSpc>
              <a:spcAft>
                <a:spcPts val="800"/>
              </a:spcAft>
            </a:pPr>
            <a:r>
              <a:rPr lang="en-US" b="1" dirty="0">
                <a:latin typeface="Times New Roman" panose="02020603050405020304" pitchFamily="18" charset="0"/>
                <a:ea typeface="Calibri" panose="020F0502020204030204" pitchFamily="34"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51EE6DE-EA5D-4B98-AA03-DD92B8359432}"/>
              </a:ext>
            </a:extLst>
          </p:cNvPr>
          <p:cNvSpPr txBox="1"/>
          <p:nvPr/>
        </p:nvSpPr>
        <p:spPr>
          <a:xfrm>
            <a:off x="6619461" y="2073622"/>
            <a:ext cx="4611756" cy="1908215"/>
          </a:xfrm>
          <a:prstGeom prst="rect">
            <a:avLst/>
          </a:prstGeom>
          <a:noFill/>
        </p:spPr>
        <p:txBody>
          <a:bodyPr wrap="square" rtlCol="0">
            <a:spAutoFit/>
          </a:bodyPr>
          <a:lstStyle/>
          <a:p>
            <a:pPr marL="342900" marR="457200" indent="-342900">
              <a:buFont typeface="Symbol" panose="05050102010706020507" pitchFamily="18" charset="2"/>
              <a:buChar char=""/>
            </a:pPr>
            <a:r>
              <a:rPr lang="en-US" sz="2000" dirty="0"/>
              <a:t>Attachments</a:t>
            </a:r>
          </a:p>
          <a:p>
            <a:pPr marL="800100" marR="457200" lvl="1" indent="-342900">
              <a:buFont typeface="Symbol" panose="05050102010706020507" pitchFamily="18" charset="2"/>
              <a:buChar char=""/>
            </a:pPr>
            <a:r>
              <a:rPr lang="en-US" sz="2000" dirty="0">
                <a:ea typeface="Times New Roman" panose="02020603050405020304" pitchFamily="18" charset="0"/>
              </a:rPr>
              <a:t>Shelter layout </a:t>
            </a:r>
          </a:p>
          <a:p>
            <a:pPr marL="800100" marR="457200" lvl="1" indent="-342900">
              <a:buFont typeface="Symbol" panose="05050102010706020507" pitchFamily="18" charset="2"/>
              <a:buChar char=""/>
            </a:pPr>
            <a:r>
              <a:rPr lang="en-US" sz="2000" dirty="0">
                <a:ea typeface="Times New Roman" panose="02020603050405020304" pitchFamily="18" charset="0"/>
              </a:rPr>
              <a:t>Sheltering Checklist(s)</a:t>
            </a:r>
          </a:p>
          <a:p>
            <a:pPr marL="800100" lvl="1" indent="-342900">
              <a:buFont typeface="Symbol" panose="05050102010706020507" pitchFamily="18" charset="2"/>
              <a:buChar char=""/>
            </a:pPr>
            <a:r>
              <a:rPr lang="en-US" sz="2000" dirty="0">
                <a:ea typeface="Times New Roman" panose="02020603050405020304" pitchFamily="18" charset="0"/>
              </a:rPr>
              <a:t>List of County Trained Shelter Personnel </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3023009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85E05D-4931-4E54-BAF3-7C258BDDB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1" cy="1863969"/>
          </a:xfrm>
          <a:prstGeom prst="rect">
            <a:avLst/>
          </a:prstGeom>
        </p:spPr>
      </p:pic>
      <p:sp>
        <p:nvSpPr>
          <p:cNvPr id="2" name="Rectangle 1">
            <a:extLst>
              <a:ext uri="{FF2B5EF4-FFF2-40B4-BE49-F238E27FC236}">
                <a16:creationId xmlns:a16="http://schemas.microsoft.com/office/drawing/2014/main" id="{1E14E077-E4CE-4409-B55B-D74332912018}"/>
              </a:ext>
            </a:extLst>
          </p:cNvPr>
          <p:cNvSpPr/>
          <p:nvPr/>
        </p:nvSpPr>
        <p:spPr>
          <a:xfrm>
            <a:off x="2083242" y="601873"/>
            <a:ext cx="8249478" cy="646331"/>
          </a:xfrm>
          <a:prstGeom prst="rect">
            <a:avLst/>
          </a:prstGeom>
        </p:spPr>
        <p:txBody>
          <a:bodyPr wrap="square">
            <a:spAutoFit/>
          </a:bodyPr>
          <a:lstStyle/>
          <a:p>
            <a:pPr algn="ctr"/>
            <a:r>
              <a:rPr lang="en-US" sz="3600" b="1" dirty="0">
                <a:solidFill>
                  <a:schemeClr val="bg1"/>
                </a:solidFill>
              </a:rPr>
              <a:t>COUNTY SHELTER TASK FORCE (STF)</a:t>
            </a:r>
          </a:p>
        </p:txBody>
      </p:sp>
      <p:pic>
        <p:nvPicPr>
          <p:cNvPr id="1028" name="Picture 4" descr="Chamber Foundation to Host STEM Roundtable | U.S. Chamber of Commerce  Foundation">
            <a:extLst>
              <a:ext uri="{FF2B5EF4-FFF2-40B4-BE49-F238E27FC236}">
                <a16:creationId xmlns:a16="http://schemas.microsoft.com/office/drawing/2014/main" id="{C35FA827-4C00-4DFF-9742-3C4A7853C9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8391" y="2821860"/>
            <a:ext cx="4511352" cy="34342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DCDD2CB-D3F4-416C-935A-6B1CACCA7FD5}"/>
              </a:ext>
            </a:extLst>
          </p:cNvPr>
          <p:cNvSpPr txBox="1"/>
          <p:nvPr/>
        </p:nvSpPr>
        <p:spPr>
          <a:xfrm>
            <a:off x="1141222" y="2465842"/>
            <a:ext cx="4864608" cy="2769989"/>
          </a:xfrm>
          <a:prstGeom prst="rect">
            <a:avLst/>
          </a:prstGeom>
          <a:noFill/>
        </p:spPr>
        <p:txBody>
          <a:bodyPr wrap="square" rtlCol="0">
            <a:spAutoFit/>
          </a:bodyPr>
          <a:lstStyle/>
          <a:p>
            <a:pPr>
              <a:spcAft>
                <a:spcPts val="600"/>
              </a:spcAft>
            </a:pPr>
            <a:r>
              <a:rPr lang="en-US" sz="2200" b="1" dirty="0"/>
              <a:t>If you have a Shelter Task Force….</a:t>
            </a:r>
          </a:p>
          <a:p>
            <a:pPr marL="285750" indent="-285750">
              <a:spcAft>
                <a:spcPts val="600"/>
              </a:spcAft>
              <a:buFont typeface="Arial" panose="020B0604020202020204" pitchFamily="34" charset="0"/>
              <a:buChar char="•"/>
            </a:pPr>
            <a:r>
              <a:rPr lang="en-US" sz="2200" dirty="0"/>
              <a:t>Who are the members who make up your Shelter Task Force? </a:t>
            </a:r>
          </a:p>
          <a:p>
            <a:pPr marL="285750" indent="-285750">
              <a:spcAft>
                <a:spcPts val="600"/>
              </a:spcAft>
              <a:buFont typeface="Arial" panose="020B0604020202020204" pitchFamily="34" charset="0"/>
              <a:buChar char="•"/>
            </a:pPr>
            <a:r>
              <a:rPr lang="en-US" sz="2200" dirty="0"/>
              <a:t>Have they been trained?  </a:t>
            </a:r>
          </a:p>
          <a:p>
            <a:pPr marL="285750" indent="-285750">
              <a:spcAft>
                <a:spcPts val="600"/>
              </a:spcAft>
              <a:buFont typeface="Arial" panose="020B0604020202020204" pitchFamily="34" charset="0"/>
              <a:buChar char="•"/>
            </a:pPr>
            <a:r>
              <a:rPr lang="en-US" sz="2200" dirty="0"/>
              <a:t>What are their capabilities?</a:t>
            </a:r>
          </a:p>
          <a:p>
            <a:pPr marL="285750" indent="-285750">
              <a:spcAft>
                <a:spcPts val="600"/>
              </a:spcAft>
              <a:buFont typeface="Arial" panose="020B0604020202020204" pitchFamily="34" charset="0"/>
              <a:buChar char="•"/>
            </a:pPr>
            <a:r>
              <a:rPr lang="en-US" sz="2200" dirty="0"/>
              <a:t>Do they have procedures for managing resources?</a:t>
            </a:r>
          </a:p>
        </p:txBody>
      </p:sp>
    </p:spTree>
    <p:extLst>
      <p:ext uri="{BB962C8B-B14F-4D97-AF65-F5344CB8AC3E}">
        <p14:creationId xmlns:p14="http://schemas.microsoft.com/office/powerpoint/2010/main" val="3077850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sp>
        <p:nvSpPr>
          <p:cNvPr id="4" name="Rectangle 3">
            <a:extLst>
              <a:ext uri="{FF2B5EF4-FFF2-40B4-BE49-F238E27FC236}">
                <a16:creationId xmlns:a16="http://schemas.microsoft.com/office/drawing/2014/main" id="{9DAFCAE2-DC42-4736-AECF-812F1FB6D2F1}"/>
              </a:ext>
            </a:extLst>
          </p:cNvPr>
          <p:cNvSpPr/>
          <p:nvPr/>
        </p:nvSpPr>
        <p:spPr>
          <a:xfrm>
            <a:off x="2115047" y="670374"/>
            <a:ext cx="9939129" cy="523220"/>
          </a:xfrm>
          <a:prstGeom prst="rect">
            <a:avLst/>
          </a:prstGeom>
        </p:spPr>
        <p:txBody>
          <a:bodyPr wrap="square">
            <a:spAutoFit/>
          </a:bodyPr>
          <a:lstStyle/>
          <a:p>
            <a:pPr algn="ctr"/>
            <a:r>
              <a:rPr lang="en-US" sz="2800" b="1" dirty="0">
                <a:solidFill>
                  <a:schemeClr val="bg1"/>
                </a:solidFill>
              </a:rPr>
              <a:t>SHELTERING TASK FORCE GUIDANCE</a:t>
            </a:r>
          </a:p>
        </p:txBody>
      </p:sp>
      <p:sp>
        <p:nvSpPr>
          <p:cNvPr id="6" name="Rectangle 5">
            <a:extLst>
              <a:ext uri="{FF2B5EF4-FFF2-40B4-BE49-F238E27FC236}">
                <a16:creationId xmlns:a16="http://schemas.microsoft.com/office/drawing/2014/main" id="{0C99AFA1-3C73-449B-A22C-E2AB23DB74BE}"/>
              </a:ext>
            </a:extLst>
          </p:cNvPr>
          <p:cNvSpPr/>
          <p:nvPr/>
        </p:nvSpPr>
        <p:spPr>
          <a:xfrm>
            <a:off x="942109" y="2016129"/>
            <a:ext cx="3909977" cy="369332"/>
          </a:xfrm>
          <a:prstGeom prst="rect">
            <a:avLst/>
          </a:prstGeom>
        </p:spPr>
        <p:txBody>
          <a:bodyPr wrap="square">
            <a:spAutoFit/>
          </a:bodyPr>
          <a:lstStyle/>
          <a:p>
            <a:r>
              <a:rPr lang="en-US" b="1" dirty="0"/>
              <a:t>Sheltering Task Force Considerations </a:t>
            </a:r>
            <a:endParaRPr lang="en-US" dirty="0"/>
          </a:p>
        </p:txBody>
      </p:sp>
      <p:sp>
        <p:nvSpPr>
          <p:cNvPr id="7" name="Rectangle 6">
            <a:extLst>
              <a:ext uri="{FF2B5EF4-FFF2-40B4-BE49-F238E27FC236}">
                <a16:creationId xmlns:a16="http://schemas.microsoft.com/office/drawing/2014/main" id="{58F0B079-19CD-44E4-8183-69D31E9E54CB}"/>
              </a:ext>
            </a:extLst>
          </p:cNvPr>
          <p:cNvSpPr/>
          <p:nvPr/>
        </p:nvSpPr>
        <p:spPr>
          <a:xfrm>
            <a:off x="942109" y="2534342"/>
            <a:ext cx="5153891" cy="3247043"/>
          </a:xfrm>
          <a:prstGeom prst="rect">
            <a:avLst/>
          </a:prstGeom>
        </p:spPr>
        <p:txBody>
          <a:bodyPr wrap="square">
            <a:spAutoFit/>
          </a:bodyPr>
          <a:lstStyle/>
          <a:p>
            <a:pPr marL="285750" indent="-285750">
              <a:buFont typeface="Arial" panose="020B0604020202020204" pitchFamily="34" charset="0"/>
              <a:buChar char="•"/>
            </a:pPr>
            <a:r>
              <a:rPr lang="en-US" dirty="0"/>
              <a:t>STF roles.</a:t>
            </a:r>
          </a:p>
          <a:p>
            <a:pPr marL="742950" lvl="1" indent="-285750">
              <a:spcAft>
                <a:spcPts val="600"/>
              </a:spcAft>
              <a:buFont typeface="Arial" panose="020B0604020202020204" pitchFamily="34" charset="0"/>
              <a:buChar char="•"/>
            </a:pPr>
            <a:r>
              <a:rPr lang="en-US" dirty="0"/>
              <a:t>Job descriptions for key roles</a:t>
            </a:r>
          </a:p>
          <a:p>
            <a:pPr marL="285750" indent="-285750">
              <a:spcAft>
                <a:spcPts val="600"/>
              </a:spcAft>
              <a:buFont typeface="Arial" panose="020B0604020202020204" pitchFamily="34" charset="0"/>
              <a:buChar char="•"/>
            </a:pPr>
            <a:r>
              <a:rPr lang="en-US" dirty="0"/>
              <a:t>Alert and Notification procedures for STF members</a:t>
            </a:r>
          </a:p>
          <a:p>
            <a:pPr marL="285750" indent="-285750">
              <a:spcAft>
                <a:spcPts val="600"/>
              </a:spcAft>
              <a:buFont typeface="Arial" panose="020B0604020202020204" pitchFamily="34" charset="0"/>
              <a:buChar char="•"/>
            </a:pPr>
            <a:r>
              <a:rPr lang="en-US" dirty="0"/>
              <a:t>Triggers for constituting an STF</a:t>
            </a:r>
          </a:p>
          <a:p>
            <a:pPr marL="285750" indent="-285750">
              <a:spcAft>
                <a:spcPts val="600"/>
              </a:spcAft>
              <a:buFont typeface="Arial" panose="020B0604020202020204" pitchFamily="34" charset="0"/>
              <a:buChar char="•"/>
            </a:pPr>
            <a:r>
              <a:rPr lang="en-US" dirty="0"/>
              <a:t>Mobilization and De-mobilization procedures</a:t>
            </a:r>
          </a:p>
          <a:p>
            <a:pPr marL="285750" indent="-285750">
              <a:spcAft>
                <a:spcPts val="600"/>
              </a:spcAft>
              <a:buFont typeface="Arial" panose="020B0604020202020204" pitchFamily="34" charset="0"/>
              <a:buChar char="•"/>
            </a:pPr>
            <a:r>
              <a:rPr lang="en-US" dirty="0"/>
              <a:t>STF Preparedness and Operational Activities </a:t>
            </a:r>
          </a:p>
          <a:p>
            <a:pPr marL="285750" indent="-285750">
              <a:buFont typeface="Arial" panose="020B0604020202020204" pitchFamily="34" charset="0"/>
              <a:buChar char="•"/>
            </a:pPr>
            <a:r>
              <a:rPr lang="en-US" dirty="0"/>
              <a:t>STF interaction/coordination with other established task forces and the ESF #6 Coordinator</a:t>
            </a:r>
          </a:p>
          <a:p>
            <a:endParaRPr lang="en-US" dirty="0"/>
          </a:p>
        </p:txBody>
      </p:sp>
      <p:pic>
        <p:nvPicPr>
          <p:cNvPr id="2" name="Picture 1">
            <a:extLst>
              <a:ext uri="{FF2B5EF4-FFF2-40B4-BE49-F238E27FC236}">
                <a16:creationId xmlns:a16="http://schemas.microsoft.com/office/drawing/2014/main" id="{157C8533-439B-4C0A-BACC-A3906D6681BE}"/>
              </a:ext>
            </a:extLst>
          </p:cNvPr>
          <p:cNvPicPr>
            <a:picLocks noChangeAspect="1"/>
          </p:cNvPicPr>
          <p:nvPr/>
        </p:nvPicPr>
        <p:blipFill>
          <a:blip r:embed="rId4"/>
          <a:stretch>
            <a:fillRect/>
          </a:stretch>
        </p:blipFill>
        <p:spPr>
          <a:xfrm>
            <a:off x="6321431" y="2534342"/>
            <a:ext cx="3907888" cy="3538151"/>
          </a:xfrm>
          <a:prstGeom prst="rect">
            <a:avLst/>
          </a:prstGeom>
          <a:ln>
            <a:noFill/>
          </a:ln>
          <a:effectLst>
            <a:softEdge rad="112500"/>
          </a:effectLst>
        </p:spPr>
      </p:pic>
    </p:spTree>
    <p:extLst>
      <p:ext uri="{BB962C8B-B14F-4D97-AF65-F5344CB8AC3E}">
        <p14:creationId xmlns:p14="http://schemas.microsoft.com/office/powerpoint/2010/main" val="4247669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sp>
        <p:nvSpPr>
          <p:cNvPr id="3" name="Rectangle 2">
            <a:extLst>
              <a:ext uri="{FF2B5EF4-FFF2-40B4-BE49-F238E27FC236}">
                <a16:creationId xmlns:a16="http://schemas.microsoft.com/office/drawing/2014/main" id="{2EB2568A-F47B-4492-A403-16C9D87009AB}"/>
              </a:ext>
            </a:extLst>
          </p:cNvPr>
          <p:cNvSpPr/>
          <p:nvPr/>
        </p:nvSpPr>
        <p:spPr>
          <a:xfrm>
            <a:off x="3007333" y="717702"/>
            <a:ext cx="6177332" cy="584775"/>
          </a:xfrm>
          <a:prstGeom prst="rect">
            <a:avLst/>
          </a:prstGeom>
        </p:spPr>
        <p:txBody>
          <a:bodyPr wrap="none">
            <a:spAutoFit/>
          </a:bodyPr>
          <a:lstStyle/>
          <a:p>
            <a:r>
              <a:rPr lang="en-US" sz="3200" b="1" dirty="0">
                <a:solidFill>
                  <a:schemeClr val="bg1"/>
                </a:solidFill>
              </a:rPr>
              <a:t>SUGGESTED LIST OF STF MEMBERS </a:t>
            </a:r>
          </a:p>
        </p:txBody>
      </p:sp>
      <p:sp>
        <p:nvSpPr>
          <p:cNvPr id="6" name="Rectangle 5">
            <a:extLst>
              <a:ext uri="{FF2B5EF4-FFF2-40B4-BE49-F238E27FC236}">
                <a16:creationId xmlns:a16="http://schemas.microsoft.com/office/drawing/2014/main" id="{74911780-F2F4-40B9-B34F-748AA98D21E2}"/>
              </a:ext>
            </a:extLst>
          </p:cNvPr>
          <p:cNvSpPr/>
          <p:nvPr/>
        </p:nvSpPr>
        <p:spPr>
          <a:xfrm>
            <a:off x="914401" y="2020179"/>
            <a:ext cx="7295322" cy="5078313"/>
          </a:xfrm>
          <a:prstGeom prst="rect">
            <a:avLst/>
          </a:prstGeom>
        </p:spPr>
        <p:txBody>
          <a:bodyPr wrap="square">
            <a:spAutoFit/>
          </a:bodyPr>
          <a:lstStyle/>
          <a:p>
            <a:r>
              <a:rPr lang="en-US" b="1" dirty="0"/>
              <a:t>County ESF #6 – Mass Care/Emergency Assistance </a:t>
            </a:r>
          </a:p>
          <a:p>
            <a:pPr marL="285750" indent="-285750">
              <a:buFont typeface="Arial" panose="020B0604020202020204" pitchFamily="34" charset="0"/>
              <a:buChar char="•"/>
            </a:pPr>
            <a:r>
              <a:rPr lang="en-US" dirty="0"/>
              <a:t>County Lead Agency for Sheltering</a:t>
            </a:r>
          </a:p>
          <a:p>
            <a:pPr marL="285750" indent="-285750">
              <a:buFont typeface="Arial" panose="020B0604020202020204" pitchFamily="34" charset="0"/>
              <a:buChar char="•"/>
            </a:pPr>
            <a:r>
              <a:rPr lang="en-US" dirty="0"/>
              <a:t>County Lead or ESF responsible for household pet and service animal support</a:t>
            </a:r>
          </a:p>
          <a:p>
            <a:pPr marL="285750" indent="-285750">
              <a:buFont typeface="Arial" panose="020B0604020202020204" pitchFamily="34" charset="0"/>
              <a:buChar char="•"/>
            </a:pPr>
            <a:r>
              <a:rPr lang="en-US" dirty="0"/>
              <a:t>County Health Care Support</a:t>
            </a:r>
          </a:p>
          <a:p>
            <a:pPr marL="285750" lvl="0" indent="-285750">
              <a:buFont typeface="Arial" panose="020B0604020202020204" pitchFamily="34" charset="0"/>
              <a:buChar char="•"/>
            </a:pPr>
            <a:r>
              <a:rPr lang="en-US" dirty="0"/>
              <a:t>County Department of Children and Family Services</a:t>
            </a:r>
          </a:p>
          <a:p>
            <a:pPr marL="285750" lvl="0" indent="-285750">
              <a:buFont typeface="Arial" panose="020B0604020202020204" pitchFamily="34" charset="0"/>
              <a:buChar char="•"/>
            </a:pPr>
            <a:r>
              <a:rPr lang="en-US" i="1" dirty="0"/>
              <a:t>County Volunteer and Donations Coordinator</a:t>
            </a:r>
            <a:endParaRPr lang="en-US" dirty="0"/>
          </a:p>
          <a:p>
            <a:pPr marL="285750" indent="-285750">
              <a:buFont typeface="Arial" panose="020B0604020202020204" pitchFamily="34" charset="0"/>
              <a:buChar char="•"/>
            </a:pPr>
            <a:r>
              <a:rPr lang="en-US" dirty="0"/>
              <a:t>County Elder Affairs Agency (or agency that provides similar support)</a:t>
            </a:r>
          </a:p>
          <a:p>
            <a:pPr marL="285750" indent="-285750">
              <a:buFont typeface="Arial" panose="020B0604020202020204" pitchFamily="34" charset="0"/>
              <a:buChar char="•"/>
            </a:pPr>
            <a:r>
              <a:rPr lang="en-US" dirty="0"/>
              <a:t>County Agency for People with Disabilities and Others with Access  </a:t>
            </a:r>
          </a:p>
          <a:p>
            <a:pPr marL="285750" indent="-285750">
              <a:buFont typeface="Arial" panose="020B0604020202020204" pitchFamily="34" charset="0"/>
              <a:buChar char="•"/>
            </a:pPr>
            <a:r>
              <a:rPr lang="en-US" dirty="0"/>
              <a:t>     and Functional Needs</a:t>
            </a:r>
          </a:p>
          <a:p>
            <a:pPr marL="285750" indent="-285750">
              <a:buFont typeface="Arial" panose="020B0604020202020204" pitchFamily="34" charset="0"/>
              <a:buChar char="•"/>
            </a:pPr>
            <a:r>
              <a:rPr lang="en-US" dirty="0"/>
              <a:t>County Evacuation Coordinator</a:t>
            </a:r>
          </a:p>
          <a:p>
            <a:pPr marL="285750" indent="-285750">
              <a:buFont typeface="Arial" panose="020B0604020202020204" pitchFamily="34" charset="0"/>
              <a:buChar char="•"/>
            </a:pPr>
            <a:r>
              <a:rPr lang="en-US" dirty="0"/>
              <a:t>County Security ESF</a:t>
            </a:r>
          </a:p>
          <a:p>
            <a:pPr marL="285750" indent="-285750">
              <a:buFont typeface="Arial" panose="020B0604020202020204" pitchFamily="34" charset="0"/>
              <a:buChar char="•"/>
            </a:pPr>
            <a:r>
              <a:rPr lang="en-US" dirty="0"/>
              <a:t>Planner</a:t>
            </a:r>
          </a:p>
          <a:p>
            <a:pPr marL="285750" indent="-285750">
              <a:buFont typeface="Arial" panose="020B0604020202020204" pitchFamily="34" charset="0"/>
              <a:buChar char="•"/>
            </a:pPr>
            <a:r>
              <a:rPr lang="en-US" dirty="0"/>
              <a:t>Private Sector representative</a:t>
            </a:r>
          </a:p>
          <a:p>
            <a:pPr marL="285750" indent="-285750">
              <a:buFont typeface="Arial" panose="020B0604020202020204" pitchFamily="34" charset="0"/>
              <a:buChar char="•"/>
            </a:pPr>
            <a:r>
              <a:rPr lang="en-US" dirty="0"/>
              <a:t>American Red Cross and The Salvation Army subject matter experts </a:t>
            </a:r>
          </a:p>
          <a:p>
            <a:pPr marL="285750" indent="-285750">
              <a:buFont typeface="Arial" panose="020B0604020202020204" pitchFamily="34" charset="0"/>
              <a:buChar char="•"/>
            </a:pPr>
            <a:r>
              <a:rPr lang="en-US" dirty="0"/>
              <a:t>      (SMEs)</a:t>
            </a:r>
          </a:p>
          <a:p>
            <a:pPr marL="285750" indent="-285750">
              <a:buFont typeface="Arial" panose="020B0604020202020204" pitchFamily="34" charset="0"/>
              <a:buChar char="•"/>
            </a:pPr>
            <a:r>
              <a:rPr lang="en-US" dirty="0"/>
              <a:t>VOAD representative</a:t>
            </a:r>
          </a:p>
          <a:p>
            <a:endParaRPr lang="en-US" dirty="0">
              <a:solidFill>
                <a:srgbClr val="C00000"/>
              </a:solidFill>
            </a:endParaRPr>
          </a:p>
        </p:txBody>
      </p:sp>
    </p:spTree>
    <p:extLst>
      <p:ext uri="{BB962C8B-B14F-4D97-AF65-F5344CB8AC3E}">
        <p14:creationId xmlns:p14="http://schemas.microsoft.com/office/powerpoint/2010/main" val="3980273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sp>
        <p:nvSpPr>
          <p:cNvPr id="3" name="Rectangle 2">
            <a:extLst>
              <a:ext uri="{FF2B5EF4-FFF2-40B4-BE49-F238E27FC236}">
                <a16:creationId xmlns:a16="http://schemas.microsoft.com/office/drawing/2014/main" id="{2EB2568A-F47B-4492-A403-16C9D87009AB}"/>
              </a:ext>
            </a:extLst>
          </p:cNvPr>
          <p:cNvSpPr/>
          <p:nvPr/>
        </p:nvSpPr>
        <p:spPr>
          <a:xfrm>
            <a:off x="5008233" y="717702"/>
            <a:ext cx="2175532" cy="584775"/>
          </a:xfrm>
          <a:prstGeom prst="rect">
            <a:avLst/>
          </a:prstGeom>
        </p:spPr>
        <p:txBody>
          <a:bodyPr wrap="none">
            <a:spAutoFit/>
          </a:bodyPr>
          <a:lstStyle/>
          <a:p>
            <a:r>
              <a:rPr lang="en-US" sz="3200" b="1" dirty="0">
                <a:solidFill>
                  <a:schemeClr val="bg1"/>
                </a:solidFill>
              </a:rPr>
              <a:t>QUESTIONS</a:t>
            </a:r>
          </a:p>
        </p:txBody>
      </p:sp>
      <p:pic>
        <p:nvPicPr>
          <p:cNvPr id="7" name="Picture 6" descr="A picture containing drawing&#10;&#10;Description automatically generated">
            <a:extLst>
              <a:ext uri="{FF2B5EF4-FFF2-40B4-BE49-F238E27FC236}">
                <a16:creationId xmlns:a16="http://schemas.microsoft.com/office/drawing/2014/main" id="{E3CD1A44-EC01-4AB5-A9E9-387A6A5ED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6170" y="2483707"/>
            <a:ext cx="2687595" cy="3359494"/>
          </a:xfrm>
          <a:prstGeom prst="rect">
            <a:avLst/>
          </a:prstGeom>
        </p:spPr>
      </p:pic>
    </p:spTree>
    <p:extLst>
      <p:ext uri="{BB962C8B-B14F-4D97-AF65-F5344CB8AC3E}">
        <p14:creationId xmlns:p14="http://schemas.microsoft.com/office/powerpoint/2010/main" val="17174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DF50A8-9805-44D6-9338-6C370E8C2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126"/>
            <a:ext cx="12192001" cy="1863969"/>
          </a:xfrm>
          <a:prstGeom prst="rect">
            <a:avLst/>
          </a:prstGeom>
        </p:spPr>
      </p:pic>
      <p:sp>
        <p:nvSpPr>
          <p:cNvPr id="2" name="Title 1">
            <a:extLst>
              <a:ext uri="{FF2B5EF4-FFF2-40B4-BE49-F238E27FC236}">
                <a16:creationId xmlns:a16="http://schemas.microsoft.com/office/drawing/2014/main" id="{5CEE4F90-9AE7-4A86-A414-C2F0EABC066F}"/>
              </a:ext>
            </a:extLst>
          </p:cNvPr>
          <p:cNvSpPr>
            <a:spLocks noGrp="1"/>
          </p:cNvSpPr>
          <p:nvPr>
            <p:ph type="title"/>
          </p:nvPr>
        </p:nvSpPr>
        <p:spPr>
          <a:xfrm>
            <a:off x="2743200" y="278328"/>
            <a:ext cx="7790687" cy="1325563"/>
          </a:xfrm>
        </p:spPr>
        <p:txBody>
          <a:bodyPr>
            <a:normAutofit/>
          </a:bodyPr>
          <a:lstStyle/>
          <a:p>
            <a:pPr algn="ctr"/>
            <a:r>
              <a:rPr lang="en-US" sz="3600" b="1" dirty="0">
                <a:solidFill>
                  <a:schemeClr val="bg1"/>
                </a:solidFill>
                <a:latin typeface="+mn-lt"/>
              </a:rPr>
              <a:t>OBJECTIVES</a:t>
            </a:r>
          </a:p>
        </p:txBody>
      </p:sp>
      <p:sp>
        <p:nvSpPr>
          <p:cNvPr id="3" name="Content Placeholder 2">
            <a:extLst>
              <a:ext uri="{FF2B5EF4-FFF2-40B4-BE49-F238E27FC236}">
                <a16:creationId xmlns:a16="http://schemas.microsoft.com/office/drawing/2014/main" id="{AC42C9E2-3C0C-40A0-A828-0839EA8398E3}"/>
              </a:ext>
            </a:extLst>
          </p:cNvPr>
          <p:cNvSpPr>
            <a:spLocks noGrp="1"/>
          </p:cNvSpPr>
          <p:nvPr>
            <p:ph idx="1"/>
          </p:nvPr>
        </p:nvSpPr>
        <p:spPr>
          <a:xfrm>
            <a:off x="838199" y="2142298"/>
            <a:ext cx="9172904" cy="4351338"/>
          </a:xfrm>
        </p:spPr>
        <p:txBody>
          <a:bodyPr>
            <a:normAutofit/>
          </a:bodyPr>
          <a:lstStyle/>
          <a:p>
            <a:pPr>
              <a:spcAft>
                <a:spcPts val="600"/>
              </a:spcAft>
            </a:pPr>
            <a:r>
              <a:rPr lang="en-US" sz="2700" dirty="0"/>
              <a:t>Upon completion of this course, you will be able to….</a:t>
            </a:r>
          </a:p>
          <a:p>
            <a:pPr lvl="1">
              <a:spcBef>
                <a:spcPts val="0"/>
              </a:spcBef>
              <a:spcAft>
                <a:spcPts val="600"/>
              </a:spcAft>
            </a:pPr>
            <a:r>
              <a:rPr lang="en-US" sz="2700" dirty="0"/>
              <a:t>Describe county sheltering capabilities.</a:t>
            </a:r>
          </a:p>
          <a:p>
            <a:pPr lvl="1">
              <a:spcBef>
                <a:spcPts val="0"/>
              </a:spcBef>
              <a:spcAft>
                <a:spcPts val="600"/>
              </a:spcAft>
            </a:pPr>
            <a:r>
              <a:rPr lang="en-US" sz="2700" dirty="0"/>
              <a:t>Understand how shelter responsibilities integrate into NIMS/ICS structure.</a:t>
            </a:r>
          </a:p>
          <a:p>
            <a:pPr lvl="1">
              <a:spcBef>
                <a:spcPts val="0"/>
              </a:spcBef>
              <a:spcAft>
                <a:spcPts val="600"/>
              </a:spcAft>
            </a:pPr>
            <a:r>
              <a:rPr lang="en-US" sz="2700" dirty="0"/>
              <a:t>Describe procedures for opening, operating and closing shelters.</a:t>
            </a:r>
          </a:p>
          <a:p>
            <a:pPr lvl="1">
              <a:spcAft>
                <a:spcPts val="600"/>
              </a:spcAft>
            </a:pPr>
            <a:r>
              <a:rPr lang="en-US" sz="2700" dirty="0"/>
              <a:t>Describe how support organizations integrate under ESF #6 to manage shelters.</a:t>
            </a:r>
          </a:p>
        </p:txBody>
      </p:sp>
    </p:spTree>
    <p:extLst>
      <p:ext uri="{BB962C8B-B14F-4D97-AF65-F5344CB8AC3E}">
        <p14:creationId xmlns:p14="http://schemas.microsoft.com/office/powerpoint/2010/main" val="3675296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sp>
        <p:nvSpPr>
          <p:cNvPr id="6" name="TextBox 5">
            <a:extLst>
              <a:ext uri="{FF2B5EF4-FFF2-40B4-BE49-F238E27FC236}">
                <a16:creationId xmlns:a16="http://schemas.microsoft.com/office/drawing/2014/main" id="{E8064F06-1380-461E-BCA2-0E25A7CD7DC8}"/>
              </a:ext>
            </a:extLst>
          </p:cNvPr>
          <p:cNvSpPr txBox="1"/>
          <p:nvPr/>
        </p:nvSpPr>
        <p:spPr>
          <a:xfrm>
            <a:off x="2146851" y="663640"/>
            <a:ext cx="9892747" cy="1200329"/>
          </a:xfrm>
          <a:prstGeom prst="rect">
            <a:avLst/>
          </a:prstGeom>
          <a:noFill/>
        </p:spPr>
        <p:txBody>
          <a:bodyPr wrap="square" rtlCol="0">
            <a:spAutoFit/>
          </a:bodyPr>
          <a:lstStyle/>
          <a:p>
            <a:pPr algn="ctr"/>
            <a:r>
              <a:rPr lang="en-US" sz="3600" b="1" dirty="0">
                <a:solidFill>
                  <a:schemeClr val="bg1"/>
                </a:solidFill>
              </a:rPr>
              <a:t>PURPOSE</a:t>
            </a:r>
          </a:p>
          <a:p>
            <a:endParaRPr lang="en-US" sz="3600" b="1" dirty="0">
              <a:solidFill>
                <a:schemeClr val="bg1"/>
              </a:solidFill>
            </a:endParaRPr>
          </a:p>
        </p:txBody>
      </p:sp>
      <p:sp>
        <p:nvSpPr>
          <p:cNvPr id="3" name="TextBox 2">
            <a:extLst>
              <a:ext uri="{FF2B5EF4-FFF2-40B4-BE49-F238E27FC236}">
                <a16:creationId xmlns:a16="http://schemas.microsoft.com/office/drawing/2014/main" id="{0C2402C0-B875-41CF-8586-202B632D8CA0}"/>
              </a:ext>
            </a:extLst>
          </p:cNvPr>
          <p:cNvSpPr txBox="1"/>
          <p:nvPr/>
        </p:nvSpPr>
        <p:spPr>
          <a:xfrm>
            <a:off x="530352" y="2499651"/>
            <a:ext cx="4335846" cy="1292662"/>
          </a:xfrm>
          <a:prstGeom prst="rect">
            <a:avLst/>
          </a:prstGeom>
          <a:noFill/>
        </p:spPr>
        <p:txBody>
          <a:bodyPr wrap="square" rtlCol="0">
            <a:spAutoFit/>
          </a:bodyPr>
          <a:lstStyle/>
          <a:p>
            <a:r>
              <a:rPr lang="en-US" sz="2600" dirty="0"/>
              <a:t>To support county shelter operations to a response to a major or catastrophic incident.  </a:t>
            </a:r>
          </a:p>
        </p:txBody>
      </p:sp>
      <p:pic>
        <p:nvPicPr>
          <p:cNvPr id="7" name="Picture 6" descr="A large room&#10;&#10;Description automatically generated">
            <a:extLst>
              <a:ext uri="{FF2B5EF4-FFF2-40B4-BE49-F238E27FC236}">
                <a16:creationId xmlns:a16="http://schemas.microsoft.com/office/drawing/2014/main" id="{F7C2BB7F-D1D4-4C94-91B5-B4B10CFD790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065775" y="2337010"/>
            <a:ext cx="6236247" cy="4100366"/>
          </a:xfrm>
          <a:prstGeom prst="rect">
            <a:avLst/>
          </a:prstGeom>
        </p:spPr>
      </p:pic>
    </p:spTree>
    <p:extLst>
      <p:ext uri="{BB962C8B-B14F-4D97-AF65-F5344CB8AC3E}">
        <p14:creationId xmlns:p14="http://schemas.microsoft.com/office/powerpoint/2010/main" val="1663637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sp>
        <p:nvSpPr>
          <p:cNvPr id="6" name="TextBox 5">
            <a:extLst>
              <a:ext uri="{FF2B5EF4-FFF2-40B4-BE49-F238E27FC236}">
                <a16:creationId xmlns:a16="http://schemas.microsoft.com/office/drawing/2014/main" id="{E8064F06-1380-461E-BCA2-0E25A7CD7DC8}"/>
              </a:ext>
            </a:extLst>
          </p:cNvPr>
          <p:cNvSpPr txBox="1"/>
          <p:nvPr/>
        </p:nvSpPr>
        <p:spPr>
          <a:xfrm>
            <a:off x="2115047" y="608818"/>
            <a:ext cx="9911638" cy="1200329"/>
          </a:xfrm>
          <a:prstGeom prst="rect">
            <a:avLst/>
          </a:prstGeom>
          <a:noFill/>
        </p:spPr>
        <p:txBody>
          <a:bodyPr wrap="square" rtlCol="0">
            <a:spAutoFit/>
          </a:bodyPr>
          <a:lstStyle/>
          <a:p>
            <a:pPr algn="ctr"/>
            <a:r>
              <a:rPr lang="en-US" sz="3600" b="1" dirty="0">
                <a:solidFill>
                  <a:schemeClr val="bg1"/>
                </a:solidFill>
              </a:rPr>
              <a:t>SCOPE</a:t>
            </a:r>
          </a:p>
          <a:p>
            <a:endParaRPr lang="en-US" sz="3600" b="1" dirty="0">
              <a:solidFill>
                <a:schemeClr val="bg1"/>
              </a:solidFill>
            </a:endParaRPr>
          </a:p>
        </p:txBody>
      </p:sp>
      <p:sp>
        <p:nvSpPr>
          <p:cNvPr id="4" name="Rectangle 3">
            <a:extLst>
              <a:ext uri="{FF2B5EF4-FFF2-40B4-BE49-F238E27FC236}">
                <a16:creationId xmlns:a16="http://schemas.microsoft.com/office/drawing/2014/main" id="{E1FA52CF-E68A-4399-8C9C-8D7728833E01}"/>
              </a:ext>
            </a:extLst>
          </p:cNvPr>
          <p:cNvSpPr/>
          <p:nvPr/>
        </p:nvSpPr>
        <p:spPr>
          <a:xfrm>
            <a:off x="331873" y="2116171"/>
            <a:ext cx="6169511" cy="3031599"/>
          </a:xfrm>
          <a:prstGeom prst="rect">
            <a:avLst/>
          </a:prstGeom>
        </p:spPr>
        <p:txBody>
          <a:bodyPr wrap="square">
            <a:spAutoFit/>
          </a:bodyPr>
          <a:lstStyle/>
          <a:p>
            <a:pPr marL="742950" marR="0" lvl="1" indent="-285750">
              <a:spcBef>
                <a:spcPts val="0"/>
              </a:spcBef>
              <a:spcAft>
                <a:spcPts val="600"/>
              </a:spcAft>
              <a:buFont typeface="Arial" panose="020B0604020202020204" pitchFamily="34" charset="0"/>
              <a:buChar char="•"/>
              <a:tabLst>
                <a:tab pos="457200" algn="l"/>
              </a:tabLst>
            </a:pPr>
            <a:r>
              <a:rPr lang="en-US" sz="2200" dirty="0">
                <a:ea typeface="Times New Roman" panose="02020603050405020304" pitchFamily="18" charset="0"/>
              </a:rPr>
              <a:t>Describe the processes necessary to open, operate, support, and close a county shelter.</a:t>
            </a:r>
          </a:p>
          <a:p>
            <a:pPr marL="742950" marR="0" lvl="1" indent="-285750">
              <a:spcBef>
                <a:spcPts val="0"/>
              </a:spcBef>
              <a:spcAft>
                <a:spcPts val="600"/>
              </a:spcAft>
              <a:buFont typeface="Arial" panose="020B0604020202020204" pitchFamily="34" charset="0"/>
              <a:buChar char="•"/>
              <a:tabLst>
                <a:tab pos="457200" algn="l"/>
              </a:tabLst>
            </a:pPr>
            <a:r>
              <a:rPr lang="en-US" sz="2200" dirty="0">
                <a:ea typeface="Times New Roman" panose="02020603050405020304" pitchFamily="18" charset="0"/>
              </a:rPr>
              <a:t>Describe the triggers that would necessitate the need for county shelters.</a:t>
            </a:r>
          </a:p>
          <a:p>
            <a:pPr marL="742950" marR="0" lvl="1" indent="-285750">
              <a:spcBef>
                <a:spcPts val="0"/>
              </a:spcBef>
              <a:spcAft>
                <a:spcPts val="600"/>
              </a:spcAft>
              <a:buFont typeface="Arial" panose="020B0604020202020204" pitchFamily="34" charset="0"/>
              <a:buChar char="•"/>
              <a:tabLst>
                <a:tab pos="457200" algn="l"/>
              </a:tabLst>
            </a:pPr>
            <a:r>
              <a:rPr lang="en-US" sz="2200" dirty="0">
                <a:ea typeface="Times New Roman" panose="02020603050405020304" pitchFamily="18" charset="0"/>
              </a:rPr>
              <a:t>Describe the decision-making process for opening/operating shelters.</a:t>
            </a:r>
          </a:p>
          <a:p>
            <a:pPr marL="742950" marR="0" lvl="1" indent="-285750">
              <a:spcBef>
                <a:spcPts val="0"/>
              </a:spcBef>
              <a:spcAft>
                <a:spcPts val="600"/>
              </a:spcAft>
              <a:buFont typeface="Arial" panose="020B0604020202020204" pitchFamily="34" charset="0"/>
              <a:buChar char="•"/>
              <a:tabLst>
                <a:tab pos="457200" algn="l"/>
              </a:tabLst>
            </a:pPr>
            <a:r>
              <a:rPr lang="en-US" sz="2200" dirty="0">
                <a:ea typeface="Times New Roman" panose="02020603050405020304" pitchFamily="18" charset="0"/>
              </a:rPr>
              <a:t>Describe the human and material resources needed to support county shelters.</a:t>
            </a:r>
          </a:p>
        </p:txBody>
      </p:sp>
      <p:pic>
        <p:nvPicPr>
          <p:cNvPr id="15" name="Picture 14">
            <a:extLst>
              <a:ext uri="{FF2B5EF4-FFF2-40B4-BE49-F238E27FC236}">
                <a16:creationId xmlns:a16="http://schemas.microsoft.com/office/drawing/2014/main" id="{7EAC6311-A378-40B5-8A86-2594BE08041C}"/>
              </a:ext>
            </a:extLst>
          </p:cNvPr>
          <p:cNvPicPr>
            <a:picLocks noChangeAspect="1"/>
          </p:cNvPicPr>
          <p:nvPr/>
        </p:nvPicPr>
        <p:blipFill>
          <a:blip r:embed="rId4"/>
          <a:stretch>
            <a:fillRect/>
          </a:stretch>
        </p:blipFill>
        <p:spPr>
          <a:xfrm>
            <a:off x="7450142" y="3273551"/>
            <a:ext cx="4192494" cy="314437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45633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85E05D-4931-4E54-BAF3-7C258BDDB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1" cy="1863969"/>
          </a:xfrm>
          <a:prstGeom prst="rect">
            <a:avLst/>
          </a:prstGeom>
        </p:spPr>
      </p:pic>
      <p:pic>
        <p:nvPicPr>
          <p:cNvPr id="1026" name="Picture 2" descr="State Medical Needs Shelter - Mississippi State Department of Health">
            <a:extLst>
              <a:ext uri="{FF2B5EF4-FFF2-40B4-BE49-F238E27FC236}">
                <a16:creationId xmlns:a16="http://schemas.microsoft.com/office/drawing/2014/main" id="{774066A7-F09B-4667-911E-4215EE333C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8392" y="3062071"/>
            <a:ext cx="4865784" cy="27653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B66A11-A539-4F55-A5B7-E9DE26814350}"/>
              </a:ext>
            </a:extLst>
          </p:cNvPr>
          <p:cNvSpPr txBox="1"/>
          <p:nvPr/>
        </p:nvSpPr>
        <p:spPr>
          <a:xfrm>
            <a:off x="2745157" y="744992"/>
            <a:ext cx="7706435" cy="646331"/>
          </a:xfrm>
          <a:prstGeom prst="rect">
            <a:avLst/>
          </a:prstGeom>
          <a:noFill/>
        </p:spPr>
        <p:txBody>
          <a:bodyPr wrap="square" rtlCol="0">
            <a:spAutoFit/>
          </a:bodyPr>
          <a:lstStyle/>
          <a:p>
            <a:r>
              <a:rPr lang="en-US" sz="3600" b="1" dirty="0">
                <a:solidFill>
                  <a:schemeClr val="bg1"/>
                </a:solidFill>
              </a:rPr>
              <a:t>STATE MEDICAL NEEDS SHELTER (SMNS)</a:t>
            </a:r>
          </a:p>
        </p:txBody>
      </p:sp>
      <p:sp>
        <p:nvSpPr>
          <p:cNvPr id="3" name="TextBox 2">
            <a:extLst>
              <a:ext uri="{FF2B5EF4-FFF2-40B4-BE49-F238E27FC236}">
                <a16:creationId xmlns:a16="http://schemas.microsoft.com/office/drawing/2014/main" id="{65B065B0-3BDB-48F0-A7EB-C11141363B0B}"/>
              </a:ext>
            </a:extLst>
          </p:cNvPr>
          <p:cNvSpPr txBox="1"/>
          <p:nvPr/>
        </p:nvSpPr>
        <p:spPr>
          <a:xfrm>
            <a:off x="618744" y="2237875"/>
            <a:ext cx="5477256" cy="320087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200" dirty="0"/>
              <a:t>Only </a:t>
            </a:r>
            <a:r>
              <a:rPr lang="en-US" sz="2200" dirty="0">
                <a:solidFill>
                  <a:srgbClr val="FF0000"/>
                </a:solidFill>
              </a:rPr>
              <a:t>1</a:t>
            </a:r>
            <a:r>
              <a:rPr lang="en-US" sz="2200" dirty="0"/>
              <a:t> SMNS in the State (Stone County):</a:t>
            </a:r>
          </a:p>
          <a:p>
            <a:pPr marL="742950" lvl="1" indent="-285750">
              <a:spcAft>
                <a:spcPts val="600"/>
              </a:spcAft>
              <a:buFont typeface="Arial" panose="020B0604020202020204" pitchFamily="34" charset="0"/>
              <a:buChar char="•"/>
            </a:pPr>
            <a:r>
              <a:rPr lang="en-US" sz="2200" dirty="0"/>
              <a:t>Maximum Capacity is </a:t>
            </a:r>
            <a:r>
              <a:rPr lang="en-US" sz="2200" dirty="0">
                <a:solidFill>
                  <a:srgbClr val="FF0000"/>
                </a:solidFill>
              </a:rPr>
              <a:t>50 residents.</a:t>
            </a:r>
          </a:p>
          <a:p>
            <a:pPr marL="742950" lvl="1" indent="-285750">
              <a:spcAft>
                <a:spcPts val="600"/>
              </a:spcAft>
              <a:buFont typeface="Arial" panose="020B0604020202020204" pitchFamily="34" charset="0"/>
              <a:buChar char="•"/>
            </a:pPr>
            <a:r>
              <a:rPr lang="en-US" sz="2200" dirty="0"/>
              <a:t>Residents must be considered </a:t>
            </a:r>
            <a:r>
              <a:rPr lang="en-US" sz="2200" u="sng" dirty="0"/>
              <a:t>medically fragile.</a:t>
            </a:r>
          </a:p>
          <a:p>
            <a:pPr marL="742950" lvl="1" indent="-285750">
              <a:spcAft>
                <a:spcPts val="600"/>
              </a:spcAft>
              <a:buFont typeface="Arial" panose="020B0604020202020204" pitchFamily="34" charset="0"/>
              <a:buChar char="•"/>
            </a:pPr>
            <a:r>
              <a:rPr lang="en-US" sz="2200" dirty="0"/>
              <a:t>Mission Assignments made through ESF #6 to ESF #8.</a:t>
            </a:r>
          </a:p>
          <a:p>
            <a:r>
              <a:rPr lang="en-US" dirty="0"/>
              <a:t>* </a:t>
            </a:r>
            <a:r>
              <a:rPr lang="en-US" sz="1600" i="1" dirty="0"/>
              <a:t>If the State Medical Shelter is at capacity, it is incumbent upon the county to take responsibility for sheltering the medically fragile. </a:t>
            </a:r>
          </a:p>
        </p:txBody>
      </p:sp>
    </p:spTree>
    <p:extLst>
      <p:ext uri="{BB962C8B-B14F-4D97-AF65-F5344CB8AC3E}">
        <p14:creationId xmlns:p14="http://schemas.microsoft.com/office/powerpoint/2010/main" val="147272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sp>
        <p:nvSpPr>
          <p:cNvPr id="6" name="TextBox 5">
            <a:extLst>
              <a:ext uri="{FF2B5EF4-FFF2-40B4-BE49-F238E27FC236}">
                <a16:creationId xmlns:a16="http://schemas.microsoft.com/office/drawing/2014/main" id="{E8064F06-1380-461E-BCA2-0E25A7CD7DC8}"/>
              </a:ext>
            </a:extLst>
          </p:cNvPr>
          <p:cNvSpPr txBox="1"/>
          <p:nvPr/>
        </p:nvSpPr>
        <p:spPr>
          <a:xfrm>
            <a:off x="2154803" y="608818"/>
            <a:ext cx="9871882" cy="1200329"/>
          </a:xfrm>
          <a:prstGeom prst="rect">
            <a:avLst/>
          </a:prstGeom>
          <a:noFill/>
        </p:spPr>
        <p:txBody>
          <a:bodyPr wrap="square" rtlCol="0">
            <a:spAutoFit/>
          </a:bodyPr>
          <a:lstStyle/>
          <a:p>
            <a:pPr algn="ctr"/>
            <a:r>
              <a:rPr lang="en-US" sz="3600" b="1" dirty="0">
                <a:solidFill>
                  <a:schemeClr val="bg1"/>
                </a:solidFill>
              </a:rPr>
              <a:t>PLANNING ASSUMPTIONS</a:t>
            </a:r>
          </a:p>
          <a:p>
            <a:endParaRPr lang="en-US" sz="3600" b="1" dirty="0">
              <a:solidFill>
                <a:schemeClr val="bg1"/>
              </a:solidFill>
            </a:endParaRPr>
          </a:p>
        </p:txBody>
      </p:sp>
      <p:sp>
        <p:nvSpPr>
          <p:cNvPr id="2" name="TextBox 1">
            <a:extLst>
              <a:ext uri="{FF2B5EF4-FFF2-40B4-BE49-F238E27FC236}">
                <a16:creationId xmlns:a16="http://schemas.microsoft.com/office/drawing/2014/main" id="{6514A225-BD91-4373-BCB4-05FCCDD1D548}"/>
              </a:ext>
            </a:extLst>
          </p:cNvPr>
          <p:cNvSpPr txBox="1"/>
          <p:nvPr/>
        </p:nvSpPr>
        <p:spPr>
          <a:xfrm>
            <a:off x="631307" y="2112228"/>
            <a:ext cx="6638174" cy="378565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200" dirty="0"/>
              <a:t>Public sheltering is a </a:t>
            </a:r>
            <a:r>
              <a:rPr lang="en-US" sz="2200" b="1" dirty="0">
                <a:solidFill>
                  <a:srgbClr val="FF0000"/>
                </a:solidFill>
              </a:rPr>
              <a:t>local government responsibility </a:t>
            </a:r>
            <a:r>
              <a:rPr lang="en-US" sz="2200" dirty="0"/>
              <a:t>in collaboration with community partners.</a:t>
            </a:r>
          </a:p>
          <a:p>
            <a:pPr marL="285750" indent="-285750">
              <a:spcAft>
                <a:spcPts val="600"/>
              </a:spcAft>
              <a:buFont typeface="Arial" panose="020B0604020202020204" pitchFamily="34" charset="0"/>
              <a:buChar char="•"/>
            </a:pPr>
            <a:r>
              <a:rPr lang="en-US" sz="2200" dirty="0"/>
              <a:t>School shelters may not be available.</a:t>
            </a:r>
          </a:p>
          <a:p>
            <a:pPr marL="285750" indent="-285750">
              <a:spcAft>
                <a:spcPts val="600"/>
              </a:spcAft>
              <a:buFont typeface="Arial" panose="020B0604020202020204" pitchFamily="34" charset="0"/>
              <a:buChar char="•"/>
            </a:pPr>
            <a:r>
              <a:rPr lang="en-US" sz="2200" dirty="0"/>
              <a:t>Non-congregate shelters will have to be utilized in order to decrease the spread of COVID-19.</a:t>
            </a:r>
          </a:p>
          <a:p>
            <a:pPr marL="285750" indent="-285750">
              <a:spcAft>
                <a:spcPts val="600"/>
              </a:spcAft>
              <a:buFont typeface="Arial" panose="020B0604020202020204" pitchFamily="34" charset="0"/>
              <a:buChar char="•"/>
            </a:pPr>
            <a:r>
              <a:rPr lang="en-US" sz="2200" dirty="0"/>
              <a:t>Participating organizations will develop internal procedures and train personnel.</a:t>
            </a:r>
          </a:p>
          <a:p>
            <a:pPr marL="285750" indent="-285750">
              <a:spcAft>
                <a:spcPts val="600"/>
              </a:spcAft>
              <a:buFont typeface="Arial" panose="020B0604020202020204" pitchFamily="34" charset="0"/>
              <a:buChar char="•"/>
            </a:pPr>
            <a:r>
              <a:rPr lang="en-US" sz="2200" dirty="0"/>
              <a:t>Most people who will require sheltering will not arrive at the shelter with a 72-hour supply of essential life-sustaining items.</a:t>
            </a:r>
            <a:endParaRPr lang="en-US" dirty="0"/>
          </a:p>
        </p:txBody>
      </p:sp>
      <p:pic>
        <p:nvPicPr>
          <p:cNvPr id="8" name="Picture 7" descr="A picture containing building, indoor, train, table&#10;&#10;Description automatically generated">
            <a:extLst>
              <a:ext uri="{FF2B5EF4-FFF2-40B4-BE49-F238E27FC236}">
                <a16:creationId xmlns:a16="http://schemas.microsoft.com/office/drawing/2014/main" id="{B48A1D06-E41D-4DE6-AD2A-DEA97C05CB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3344" y="3537850"/>
            <a:ext cx="4347117" cy="23600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25225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3D536-E64A-462D-885D-E57042B4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1863969"/>
          </a:xfrm>
          <a:prstGeom prst="rect">
            <a:avLst/>
          </a:prstGeom>
        </p:spPr>
      </p:pic>
      <p:sp>
        <p:nvSpPr>
          <p:cNvPr id="6" name="TextBox 5">
            <a:extLst>
              <a:ext uri="{FF2B5EF4-FFF2-40B4-BE49-F238E27FC236}">
                <a16:creationId xmlns:a16="http://schemas.microsoft.com/office/drawing/2014/main" id="{E8064F06-1380-461E-BCA2-0E25A7CD7DC8}"/>
              </a:ext>
            </a:extLst>
          </p:cNvPr>
          <p:cNvSpPr txBox="1"/>
          <p:nvPr/>
        </p:nvSpPr>
        <p:spPr>
          <a:xfrm>
            <a:off x="2146851" y="608818"/>
            <a:ext cx="8249877" cy="646331"/>
          </a:xfrm>
          <a:prstGeom prst="rect">
            <a:avLst/>
          </a:prstGeom>
          <a:noFill/>
        </p:spPr>
        <p:txBody>
          <a:bodyPr wrap="square" rtlCol="0">
            <a:spAutoFit/>
          </a:bodyPr>
          <a:lstStyle/>
          <a:p>
            <a:pPr algn="ctr"/>
            <a:r>
              <a:rPr lang="en-US" sz="3600" b="1" dirty="0">
                <a:solidFill>
                  <a:schemeClr val="bg1"/>
                </a:solidFill>
              </a:rPr>
              <a:t>UNDERSTANDING THE SITUATION</a:t>
            </a:r>
          </a:p>
        </p:txBody>
      </p:sp>
      <p:sp>
        <p:nvSpPr>
          <p:cNvPr id="4" name="Rectangle 3">
            <a:extLst>
              <a:ext uri="{FF2B5EF4-FFF2-40B4-BE49-F238E27FC236}">
                <a16:creationId xmlns:a16="http://schemas.microsoft.com/office/drawing/2014/main" id="{2405846D-B600-4898-B2DD-3AC9C0264FC3}"/>
              </a:ext>
            </a:extLst>
          </p:cNvPr>
          <p:cNvSpPr/>
          <p:nvPr/>
        </p:nvSpPr>
        <p:spPr>
          <a:xfrm>
            <a:off x="927387" y="2791355"/>
            <a:ext cx="5884893" cy="3862596"/>
          </a:xfrm>
          <a:prstGeom prst="rect">
            <a:avLst/>
          </a:prstGeom>
        </p:spPr>
        <p:txBody>
          <a:bodyPr wrap="square">
            <a:spAutoFit/>
          </a:bodyPr>
          <a:lstStyle/>
          <a:p>
            <a:pPr marL="285750" indent="-285750">
              <a:spcAft>
                <a:spcPts val="600"/>
              </a:spcAft>
              <a:buFont typeface="Arial" panose="020B0604020202020204" pitchFamily="34" charset="0"/>
              <a:buChar char="•"/>
            </a:pPr>
            <a:r>
              <a:rPr lang="en-US" sz="2200" dirty="0"/>
              <a:t>What type(s) of incidents would trigger your county to open a shelter?</a:t>
            </a:r>
          </a:p>
          <a:p>
            <a:pPr marL="285750" indent="-285750">
              <a:spcAft>
                <a:spcPts val="600"/>
              </a:spcAft>
              <a:buFont typeface="Arial" panose="020B0604020202020204" pitchFamily="34" charset="0"/>
              <a:buChar char="•"/>
            </a:pPr>
            <a:r>
              <a:rPr lang="en-US" sz="2200" dirty="0"/>
              <a:t>What type(s) of shelters can you open/operate within your counties?</a:t>
            </a:r>
          </a:p>
          <a:p>
            <a:pPr marL="742950" lvl="1" indent="-285750">
              <a:spcAft>
                <a:spcPts val="600"/>
              </a:spcAft>
              <a:buFont typeface="Arial" panose="020B0604020202020204" pitchFamily="34" charset="0"/>
              <a:buChar char="•"/>
            </a:pPr>
            <a:r>
              <a:rPr lang="en-US" sz="2200" dirty="0"/>
              <a:t>Target Populations</a:t>
            </a:r>
          </a:p>
          <a:p>
            <a:pPr marL="742950" lvl="1" indent="-285750">
              <a:spcAft>
                <a:spcPts val="600"/>
              </a:spcAft>
              <a:buFont typeface="Arial" panose="020B0604020202020204" pitchFamily="34" charset="0"/>
              <a:buChar char="•"/>
            </a:pPr>
            <a:r>
              <a:rPr lang="en-US" sz="2200" dirty="0"/>
              <a:t>Access/Functional Needs shelters</a:t>
            </a:r>
          </a:p>
          <a:p>
            <a:pPr marL="285750" indent="-285750">
              <a:spcAft>
                <a:spcPts val="600"/>
              </a:spcAft>
              <a:buFont typeface="Arial" panose="020B0604020202020204" pitchFamily="34" charset="0"/>
              <a:buChar char="•"/>
            </a:pPr>
            <a:r>
              <a:rPr lang="en-US" sz="2200" dirty="0"/>
              <a:t>How many shelters can you operate with your county resources?</a:t>
            </a:r>
          </a:p>
          <a:p>
            <a:pPr marL="285750" indent="-285750">
              <a:spcAft>
                <a:spcPts val="600"/>
              </a:spcAft>
              <a:buFont typeface="Arial" panose="020B0604020202020204" pitchFamily="34" charset="0"/>
              <a:buChar char="•"/>
            </a:pPr>
            <a:r>
              <a:rPr lang="en-US" sz="2200" dirty="0"/>
              <a:t>What resources would be required to open/operate a shelter in your county?</a:t>
            </a:r>
          </a:p>
        </p:txBody>
      </p:sp>
      <p:sp>
        <p:nvSpPr>
          <p:cNvPr id="3" name="TextBox 2">
            <a:extLst>
              <a:ext uri="{FF2B5EF4-FFF2-40B4-BE49-F238E27FC236}">
                <a16:creationId xmlns:a16="http://schemas.microsoft.com/office/drawing/2014/main" id="{3E9D1898-1F07-486D-B098-8DF6166110A9}"/>
              </a:ext>
            </a:extLst>
          </p:cNvPr>
          <p:cNvSpPr txBox="1"/>
          <p:nvPr/>
        </p:nvSpPr>
        <p:spPr>
          <a:xfrm>
            <a:off x="387890" y="1973719"/>
            <a:ext cx="8975566" cy="707886"/>
          </a:xfrm>
          <a:prstGeom prst="rect">
            <a:avLst/>
          </a:prstGeom>
          <a:noFill/>
        </p:spPr>
        <p:txBody>
          <a:bodyPr wrap="square" rtlCol="0">
            <a:spAutoFit/>
          </a:bodyPr>
          <a:lstStyle/>
          <a:p>
            <a:r>
              <a:rPr lang="en-US" sz="2000" b="1" dirty="0"/>
              <a:t>When determining the need for opening/operating a shelter, here are some questions for consideration….</a:t>
            </a:r>
          </a:p>
        </p:txBody>
      </p:sp>
      <p:pic>
        <p:nvPicPr>
          <p:cNvPr id="10" name="Picture 9" descr="A picture containing outdoor, grass, building, standing&#10;&#10;Description automatically generated">
            <a:extLst>
              <a:ext uri="{FF2B5EF4-FFF2-40B4-BE49-F238E27FC236}">
                <a16:creationId xmlns:a16="http://schemas.microsoft.com/office/drawing/2014/main" id="{1B5A97EA-701F-4EDE-A9F6-9549442271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1232" y="3541598"/>
            <a:ext cx="4173474" cy="28045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05458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E87EF686CCAA44BE008E9E81B3C4E5" ma:contentTypeVersion="5" ma:contentTypeDescription="Create a new document." ma:contentTypeScope="" ma:versionID="1b9fbd135870906744864a04cb6e2cb7">
  <xsd:schema xmlns:xsd="http://www.w3.org/2001/XMLSchema" xmlns:xs="http://www.w3.org/2001/XMLSchema" xmlns:p="http://schemas.microsoft.com/office/2006/metadata/properties" xmlns:ns3="9983c9db-6bda-4b6f-96cc-ec27f1fe6582" xmlns:ns4="4a4453ea-e422-4c22-bddd-64227edf7368" targetNamespace="http://schemas.microsoft.com/office/2006/metadata/properties" ma:root="true" ma:fieldsID="5ecbbee6e59cfe4e1ba69d540ec72872" ns3:_="" ns4:_="">
    <xsd:import namespace="9983c9db-6bda-4b6f-96cc-ec27f1fe6582"/>
    <xsd:import namespace="4a4453ea-e422-4c22-bddd-64227edf736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83c9db-6bda-4b6f-96cc-ec27f1fe65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4453ea-e422-4c22-bddd-64227edf736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B0AB47-C309-4ABD-B39E-C90991D14D8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FD3EF10-06F7-4A01-9E63-66391C89E01E}">
  <ds:schemaRefs>
    <ds:schemaRef ds:uri="http://schemas.microsoft.com/sharepoint/v3/contenttype/forms"/>
  </ds:schemaRefs>
</ds:datastoreItem>
</file>

<file path=customXml/itemProps3.xml><?xml version="1.0" encoding="utf-8"?>
<ds:datastoreItem xmlns:ds="http://schemas.openxmlformats.org/officeDocument/2006/customXml" ds:itemID="{CAF5DAEA-5694-4541-A887-459DCDC701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83c9db-6bda-4b6f-96cc-ec27f1fe6582"/>
    <ds:schemaRef ds:uri="4a4453ea-e422-4c22-bddd-64227edf73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10358</TotalTime>
  <Words>3409</Words>
  <Application>Microsoft Office PowerPoint</Application>
  <PresentationFormat>Widescreen</PresentationFormat>
  <Paragraphs>426</Paragraphs>
  <Slides>34</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Calibri Light</vt:lpstr>
      <vt:lpstr>Courier New</vt:lpstr>
      <vt:lpstr>Symbol</vt:lpstr>
      <vt:lpstr>Times New Roman</vt:lpstr>
      <vt:lpstr>Office Theme</vt:lpstr>
      <vt:lpstr>PowerPoint Presentation</vt:lpstr>
      <vt:lpstr>AGENDA</vt:lpstr>
      <vt:lpstr>INTRODUCE YOURSELF</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of Preparedness</dc:creator>
  <cp:lastModifiedBy>Loretta Thorpe</cp:lastModifiedBy>
  <cp:revision>38</cp:revision>
  <dcterms:created xsi:type="dcterms:W3CDTF">2020-03-10T19:58:29Z</dcterms:created>
  <dcterms:modified xsi:type="dcterms:W3CDTF">2021-01-12T14:39:07Z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0x01010059E87EF686CCAA44BE008E9E81B3C4E5</vt:lpwstr>
  </property>
</Properties>
</file>